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401" r:id="rId5"/>
    <p:sldId id="257" r:id="rId6"/>
    <p:sldId id="396" r:id="rId7"/>
    <p:sldId id="361" r:id="rId8"/>
    <p:sldId id="362" r:id="rId9"/>
    <p:sldId id="364" r:id="rId10"/>
    <p:sldId id="365" r:id="rId11"/>
    <p:sldId id="366" r:id="rId12"/>
    <p:sldId id="368" r:id="rId13"/>
    <p:sldId id="370" r:id="rId14"/>
    <p:sldId id="393" r:id="rId15"/>
    <p:sldId id="374" r:id="rId16"/>
    <p:sldId id="394" r:id="rId17"/>
    <p:sldId id="402" r:id="rId18"/>
    <p:sldId id="389" r:id="rId19"/>
    <p:sldId id="383" r:id="rId20"/>
    <p:sldId id="379" r:id="rId21"/>
    <p:sldId id="400" r:id="rId22"/>
    <p:sldId id="380" r:id="rId23"/>
    <p:sldId id="398" r:id="rId24"/>
    <p:sldId id="399" r:id="rId25"/>
    <p:sldId id="359" r:id="rId26"/>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tzer, Margaret" initials="ZM" lastIdx="2" clrIdx="0">
    <p:extLst>
      <p:ext uri="{19B8F6BF-5375-455C-9EA6-DF929625EA0E}">
        <p15:presenceInfo xmlns:p15="http://schemas.microsoft.com/office/powerpoint/2012/main" userId="S::margaret.zitzer@marquette.edu::b171b6cf-764f-4575-ad3a-ef97cff7cc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2"/>
    <a:srgbClr val="009AD0"/>
    <a:srgbClr val="0094C8"/>
    <a:srgbClr val="001F60"/>
    <a:srgbClr val="FFC4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319DC-A83F-45B6-9DA4-CDD7AFA8C0FD}" v="32" dt="2023-06-02T16:21:32.604"/>
    <p1510:client id="{A958C24A-F1A4-4DE0-8889-BADBF4057436}" v="27" dt="2023-06-02T18:22:54.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53769" autoAdjust="0"/>
  </p:normalViewPr>
  <p:slideViewPr>
    <p:cSldViewPr snapToGrid="0" snapToObjects="1">
      <p:cViewPr varScale="1">
        <p:scale>
          <a:sx n="46" d="100"/>
          <a:sy n="46" d="100"/>
        </p:scale>
        <p:origin x="2102" y="48"/>
      </p:cViewPr>
      <p:guideLst/>
    </p:cSldViewPr>
  </p:slideViewPr>
  <p:notesTextViewPr>
    <p:cViewPr>
      <p:scale>
        <a:sx n="3" d="2"/>
        <a:sy n="3" d="2"/>
      </p:scale>
      <p:origin x="0" y="0"/>
    </p:cViewPr>
  </p:notesTextViewPr>
  <p:notesViewPr>
    <p:cSldViewPr snapToGrid="0" snapToObjects="1">
      <p:cViewPr varScale="1">
        <p:scale>
          <a:sx n="93" d="100"/>
          <a:sy n="93" d="100"/>
        </p:scale>
        <p:origin x="370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o Ruiz, Iris" userId="63a53fd1-f894-4386-96ea-0399b576880c" providerId="ADAL" clId="{A958C24A-F1A4-4DE0-8889-BADBF4057436}"/>
    <pc:docChg chg="custSel modSld">
      <pc:chgData name="Soto Ruiz, Iris" userId="63a53fd1-f894-4386-96ea-0399b576880c" providerId="ADAL" clId="{A958C24A-F1A4-4DE0-8889-BADBF4057436}" dt="2023-06-02T18:23:33.733" v="91" actId="1076"/>
      <pc:docMkLst>
        <pc:docMk/>
      </pc:docMkLst>
      <pc:sldChg chg="modSp mod">
        <pc:chgData name="Soto Ruiz, Iris" userId="63a53fd1-f894-4386-96ea-0399b576880c" providerId="ADAL" clId="{A958C24A-F1A4-4DE0-8889-BADBF4057436}" dt="2023-06-01T15:45:32.494" v="85" actId="1076"/>
        <pc:sldMkLst>
          <pc:docMk/>
          <pc:sldMk cId="2803027381" sldId="359"/>
        </pc:sldMkLst>
        <pc:picChg chg="mod">
          <ac:chgData name="Soto Ruiz, Iris" userId="63a53fd1-f894-4386-96ea-0399b576880c" providerId="ADAL" clId="{A958C24A-F1A4-4DE0-8889-BADBF4057436}" dt="2023-06-01T15:45:32.494" v="85" actId="1076"/>
          <ac:picMkLst>
            <pc:docMk/>
            <pc:sldMk cId="2803027381" sldId="359"/>
            <ac:picMk id="5" creationId="{B7A422A5-F4A7-3757-202C-C821C82F6CBA}"/>
          </ac:picMkLst>
        </pc:picChg>
      </pc:sldChg>
      <pc:sldChg chg="delSp modSp mod delAnim modNotesTx">
        <pc:chgData name="Soto Ruiz, Iris" userId="63a53fd1-f894-4386-96ea-0399b576880c" providerId="ADAL" clId="{A958C24A-F1A4-4DE0-8889-BADBF4057436}" dt="2023-06-01T15:10:32.627" v="20" actId="1076"/>
        <pc:sldMkLst>
          <pc:docMk/>
          <pc:sldMk cId="593098688" sldId="366"/>
        </pc:sldMkLst>
        <pc:picChg chg="del">
          <ac:chgData name="Soto Ruiz, Iris" userId="63a53fd1-f894-4386-96ea-0399b576880c" providerId="ADAL" clId="{A958C24A-F1A4-4DE0-8889-BADBF4057436}" dt="2023-06-01T15:07:53.219" v="16" actId="478"/>
          <ac:picMkLst>
            <pc:docMk/>
            <pc:sldMk cId="593098688" sldId="366"/>
            <ac:picMk id="3" creationId="{475E0DD9-ED5F-B559-5A9F-DC1D029ED4B7}"/>
          </ac:picMkLst>
        </pc:picChg>
        <pc:picChg chg="del mod">
          <ac:chgData name="Soto Ruiz, Iris" userId="63a53fd1-f894-4386-96ea-0399b576880c" providerId="ADAL" clId="{A958C24A-F1A4-4DE0-8889-BADBF4057436}" dt="2023-06-01T15:09:25.316" v="19" actId="478"/>
          <ac:picMkLst>
            <pc:docMk/>
            <pc:sldMk cId="593098688" sldId="366"/>
            <ac:picMk id="5" creationId="{CE400B58-BD97-54BD-6BE4-2C3202406FE6}"/>
          </ac:picMkLst>
        </pc:picChg>
        <pc:picChg chg="mod">
          <ac:chgData name="Soto Ruiz, Iris" userId="63a53fd1-f894-4386-96ea-0399b576880c" providerId="ADAL" clId="{A958C24A-F1A4-4DE0-8889-BADBF4057436}" dt="2023-06-01T15:10:32.627" v="20" actId="1076"/>
          <ac:picMkLst>
            <pc:docMk/>
            <pc:sldMk cId="593098688" sldId="366"/>
            <ac:picMk id="8" creationId="{A539A52D-CB97-006F-820C-9EED58664DD5}"/>
          </ac:picMkLst>
        </pc:picChg>
      </pc:sldChg>
      <pc:sldChg chg="modSp mod">
        <pc:chgData name="Soto Ruiz, Iris" userId="63a53fd1-f894-4386-96ea-0399b576880c" providerId="ADAL" clId="{A958C24A-F1A4-4DE0-8889-BADBF4057436}" dt="2023-06-01T15:12:18.101" v="21" actId="1076"/>
        <pc:sldMkLst>
          <pc:docMk/>
          <pc:sldMk cId="513325825" sldId="368"/>
        </pc:sldMkLst>
        <pc:picChg chg="mod">
          <ac:chgData name="Soto Ruiz, Iris" userId="63a53fd1-f894-4386-96ea-0399b576880c" providerId="ADAL" clId="{A958C24A-F1A4-4DE0-8889-BADBF4057436}" dt="2023-06-01T15:12:18.101" v="21" actId="1076"/>
          <ac:picMkLst>
            <pc:docMk/>
            <pc:sldMk cId="513325825" sldId="368"/>
            <ac:picMk id="3" creationId="{8FA0E4E7-6CB4-7EDB-82CA-59F5364668D9}"/>
          </ac:picMkLst>
        </pc:picChg>
      </pc:sldChg>
      <pc:sldChg chg="modSp mod">
        <pc:chgData name="Soto Ruiz, Iris" userId="63a53fd1-f894-4386-96ea-0399b576880c" providerId="ADAL" clId="{A958C24A-F1A4-4DE0-8889-BADBF4057436}" dt="2023-06-01T15:13:30.232" v="22" actId="1076"/>
        <pc:sldMkLst>
          <pc:docMk/>
          <pc:sldMk cId="1768691224" sldId="370"/>
        </pc:sldMkLst>
        <pc:picChg chg="mod">
          <ac:chgData name="Soto Ruiz, Iris" userId="63a53fd1-f894-4386-96ea-0399b576880c" providerId="ADAL" clId="{A958C24A-F1A4-4DE0-8889-BADBF4057436}" dt="2023-06-01T15:13:30.232" v="22" actId="1076"/>
          <ac:picMkLst>
            <pc:docMk/>
            <pc:sldMk cId="1768691224" sldId="370"/>
            <ac:picMk id="3" creationId="{4C4FBA2D-4262-567A-8161-91C2B6855CAC}"/>
          </ac:picMkLst>
        </pc:picChg>
      </pc:sldChg>
      <pc:sldChg chg="delSp modSp mod delAnim">
        <pc:chgData name="Soto Ruiz, Iris" userId="63a53fd1-f894-4386-96ea-0399b576880c" providerId="ADAL" clId="{A958C24A-F1A4-4DE0-8889-BADBF4057436}" dt="2023-06-01T15:23:58.282" v="26" actId="1076"/>
        <pc:sldMkLst>
          <pc:docMk/>
          <pc:sldMk cId="724754174" sldId="374"/>
        </pc:sldMkLst>
        <pc:picChg chg="del">
          <ac:chgData name="Soto Ruiz, Iris" userId="63a53fd1-f894-4386-96ea-0399b576880c" providerId="ADAL" clId="{A958C24A-F1A4-4DE0-8889-BADBF4057436}" dt="2023-06-01T15:21:31.268" v="25" actId="478"/>
          <ac:picMkLst>
            <pc:docMk/>
            <pc:sldMk cId="724754174" sldId="374"/>
            <ac:picMk id="4" creationId="{3CD9DC09-65FB-6B0B-7658-3FF1198F8D69}"/>
          </ac:picMkLst>
        </pc:picChg>
        <pc:picChg chg="mod">
          <ac:chgData name="Soto Ruiz, Iris" userId="63a53fd1-f894-4386-96ea-0399b576880c" providerId="ADAL" clId="{A958C24A-F1A4-4DE0-8889-BADBF4057436}" dt="2023-06-01T15:23:58.282" v="26" actId="1076"/>
          <ac:picMkLst>
            <pc:docMk/>
            <pc:sldMk cId="724754174" sldId="374"/>
            <ac:picMk id="5" creationId="{5621A21C-747D-117A-EFE9-85BCD2EC19D7}"/>
          </ac:picMkLst>
        </pc:picChg>
      </pc:sldChg>
      <pc:sldChg chg="modSp mod modNotesTx">
        <pc:chgData name="Soto Ruiz, Iris" userId="63a53fd1-f894-4386-96ea-0399b576880c" providerId="ADAL" clId="{A958C24A-F1A4-4DE0-8889-BADBF4057436}" dt="2023-06-01T15:31:41.168" v="35" actId="33524"/>
        <pc:sldMkLst>
          <pc:docMk/>
          <pc:sldMk cId="3947265828" sldId="379"/>
        </pc:sldMkLst>
        <pc:picChg chg="mod">
          <ac:chgData name="Soto Ruiz, Iris" userId="63a53fd1-f894-4386-96ea-0399b576880c" providerId="ADAL" clId="{A958C24A-F1A4-4DE0-8889-BADBF4057436}" dt="2023-06-01T15:31:32.092" v="33" actId="1076"/>
          <ac:picMkLst>
            <pc:docMk/>
            <pc:sldMk cId="3947265828" sldId="379"/>
            <ac:picMk id="3" creationId="{7A85344B-29F4-2D1D-9123-916C16510940}"/>
          </ac:picMkLst>
        </pc:picChg>
      </pc:sldChg>
      <pc:sldChg chg="modSp mod">
        <pc:chgData name="Soto Ruiz, Iris" userId="63a53fd1-f894-4386-96ea-0399b576880c" providerId="ADAL" clId="{A958C24A-F1A4-4DE0-8889-BADBF4057436}" dt="2023-06-01T15:32:50.264" v="37" actId="1076"/>
        <pc:sldMkLst>
          <pc:docMk/>
          <pc:sldMk cId="4025662079" sldId="380"/>
        </pc:sldMkLst>
        <pc:picChg chg="mod">
          <ac:chgData name="Soto Ruiz, Iris" userId="63a53fd1-f894-4386-96ea-0399b576880c" providerId="ADAL" clId="{A958C24A-F1A4-4DE0-8889-BADBF4057436}" dt="2023-06-01T15:32:50.264" v="37" actId="1076"/>
          <ac:picMkLst>
            <pc:docMk/>
            <pc:sldMk cId="4025662079" sldId="380"/>
            <ac:picMk id="4" creationId="{52A92B21-EB21-7B22-E353-90264D9D206F}"/>
          </ac:picMkLst>
        </pc:picChg>
      </pc:sldChg>
      <pc:sldChg chg="modSp mod">
        <pc:chgData name="Soto Ruiz, Iris" userId="63a53fd1-f894-4386-96ea-0399b576880c" providerId="ADAL" clId="{A958C24A-F1A4-4DE0-8889-BADBF4057436}" dt="2023-06-01T15:28:28.025" v="32" actId="1076"/>
        <pc:sldMkLst>
          <pc:docMk/>
          <pc:sldMk cId="1259777688" sldId="383"/>
        </pc:sldMkLst>
        <pc:picChg chg="mod">
          <ac:chgData name="Soto Ruiz, Iris" userId="63a53fd1-f894-4386-96ea-0399b576880c" providerId="ADAL" clId="{A958C24A-F1A4-4DE0-8889-BADBF4057436}" dt="2023-06-01T15:28:28.025" v="32" actId="1076"/>
          <ac:picMkLst>
            <pc:docMk/>
            <pc:sldMk cId="1259777688" sldId="383"/>
            <ac:picMk id="8" creationId="{B42A71EE-2B51-6682-B7CB-CB428AC32849}"/>
          </ac:picMkLst>
        </pc:picChg>
      </pc:sldChg>
      <pc:sldChg chg="modSp mod">
        <pc:chgData name="Soto Ruiz, Iris" userId="63a53fd1-f894-4386-96ea-0399b576880c" providerId="ADAL" clId="{A958C24A-F1A4-4DE0-8889-BADBF4057436}" dt="2023-06-01T15:27:50.092" v="31" actId="1076"/>
        <pc:sldMkLst>
          <pc:docMk/>
          <pc:sldMk cId="3158395337" sldId="389"/>
        </pc:sldMkLst>
        <pc:picChg chg="mod">
          <ac:chgData name="Soto Ruiz, Iris" userId="63a53fd1-f894-4386-96ea-0399b576880c" providerId="ADAL" clId="{A958C24A-F1A4-4DE0-8889-BADBF4057436}" dt="2023-06-01T15:27:50.092" v="31" actId="1076"/>
          <ac:picMkLst>
            <pc:docMk/>
            <pc:sldMk cId="3158395337" sldId="389"/>
            <ac:picMk id="4" creationId="{B48E6968-520A-A0A8-DE35-C91F6922E3DA}"/>
          </ac:picMkLst>
        </pc:picChg>
      </pc:sldChg>
      <pc:sldChg chg="delSp modSp mod delAnim">
        <pc:chgData name="Soto Ruiz, Iris" userId="63a53fd1-f894-4386-96ea-0399b576880c" providerId="ADAL" clId="{A958C24A-F1A4-4DE0-8889-BADBF4057436}" dt="2023-06-01T15:19:03.155" v="24" actId="1076"/>
        <pc:sldMkLst>
          <pc:docMk/>
          <pc:sldMk cId="1516882033" sldId="393"/>
        </pc:sldMkLst>
        <pc:picChg chg="del">
          <ac:chgData name="Soto Ruiz, Iris" userId="63a53fd1-f894-4386-96ea-0399b576880c" providerId="ADAL" clId="{A958C24A-F1A4-4DE0-8889-BADBF4057436}" dt="2023-06-01T15:16:10.113" v="23" actId="478"/>
          <ac:picMkLst>
            <pc:docMk/>
            <pc:sldMk cId="1516882033" sldId="393"/>
            <ac:picMk id="5" creationId="{06DEBD7A-425D-3EDD-A7B8-A0D2D4208F92}"/>
          </ac:picMkLst>
        </pc:picChg>
        <pc:picChg chg="mod">
          <ac:chgData name="Soto Ruiz, Iris" userId="63a53fd1-f894-4386-96ea-0399b576880c" providerId="ADAL" clId="{A958C24A-F1A4-4DE0-8889-BADBF4057436}" dt="2023-06-01T15:19:03.155" v="24" actId="1076"/>
          <ac:picMkLst>
            <pc:docMk/>
            <pc:sldMk cId="1516882033" sldId="393"/>
            <ac:picMk id="7" creationId="{361157E8-6290-CC6E-2426-6FA0009B81D4}"/>
          </ac:picMkLst>
        </pc:picChg>
      </pc:sldChg>
      <pc:sldChg chg="modSp mod">
        <pc:chgData name="Soto Ruiz, Iris" userId="63a53fd1-f894-4386-96ea-0399b576880c" providerId="ADAL" clId="{A958C24A-F1A4-4DE0-8889-BADBF4057436}" dt="2023-06-01T15:24:40.326" v="28" actId="1076"/>
        <pc:sldMkLst>
          <pc:docMk/>
          <pc:sldMk cId="2478202347" sldId="394"/>
        </pc:sldMkLst>
        <pc:spChg chg="mod">
          <ac:chgData name="Soto Ruiz, Iris" userId="63a53fd1-f894-4386-96ea-0399b576880c" providerId="ADAL" clId="{A958C24A-F1A4-4DE0-8889-BADBF4057436}" dt="2023-06-01T15:24:08.137" v="27" actId="33524"/>
          <ac:spMkLst>
            <pc:docMk/>
            <pc:sldMk cId="2478202347" sldId="394"/>
            <ac:spMk id="3" creationId="{03DDA18A-EAF8-450D-850C-7149BADA9CE1}"/>
          </ac:spMkLst>
        </pc:spChg>
        <pc:picChg chg="mod">
          <ac:chgData name="Soto Ruiz, Iris" userId="63a53fd1-f894-4386-96ea-0399b576880c" providerId="ADAL" clId="{A958C24A-F1A4-4DE0-8889-BADBF4057436}" dt="2023-06-01T15:24:40.326" v="28" actId="1076"/>
          <ac:picMkLst>
            <pc:docMk/>
            <pc:sldMk cId="2478202347" sldId="394"/>
            <ac:picMk id="5" creationId="{58341C5C-665E-21D8-17FA-F887847F00B2}"/>
          </ac:picMkLst>
        </pc:picChg>
      </pc:sldChg>
      <pc:sldChg chg="delSp modSp mod delAnim">
        <pc:chgData name="Soto Ruiz, Iris" userId="63a53fd1-f894-4386-96ea-0399b576880c" providerId="ADAL" clId="{A958C24A-F1A4-4DE0-8889-BADBF4057436}" dt="2023-06-01T15:41:36.118" v="81" actId="1076"/>
        <pc:sldMkLst>
          <pc:docMk/>
          <pc:sldMk cId="682099544" sldId="398"/>
        </pc:sldMkLst>
        <pc:spChg chg="mod">
          <ac:chgData name="Soto Ruiz, Iris" userId="63a53fd1-f894-4386-96ea-0399b576880c" providerId="ADAL" clId="{A958C24A-F1A4-4DE0-8889-BADBF4057436}" dt="2023-06-01T15:35:23.519" v="78" actId="313"/>
          <ac:spMkLst>
            <pc:docMk/>
            <pc:sldMk cId="682099544" sldId="398"/>
            <ac:spMk id="3" creationId="{FCDF4956-B371-467A-8A46-DB11FDD2C528}"/>
          </ac:spMkLst>
        </pc:spChg>
        <pc:picChg chg="del">
          <ac:chgData name="Soto Ruiz, Iris" userId="63a53fd1-f894-4386-96ea-0399b576880c" providerId="ADAL" clId="{A958C24A-F1A4-4DE0-8889-BADBF4057436}" dt="2023-06-01T15:34:10.599" v="38" actId="478"/>
          <ac:picMkLst>
            <pc:docMk/>
            <pc:sldMk cId="682099544" sldId="398"/>
            <ac:picMk id="4" creationId="{318755F9-4EB4-C7CB-139C-9F706D7B9077}"/>
          </ac:picMkLst>
        </pc:picChg>
        <pc:picChg chg="del mod">
          <ac:chgData name="Soto Ruiz, Iris" userId="63a53fd1-f894-4386-96ea-0399b576880c" providerId="ADAL" clId="{A958C24A-F1A4-4DE0-8889-BADBF4057436}" dt="2023-06-01T15:39:22.813" v="80" actId="478"/>
          <ac:picMkLst>
            <pc:docMk/>
            <pc:sldMk cId="682099544" sldId="398"/>
            <ac:picMk id="6" creationId="{3734303D-B289-FDCC-3266-16D4E51F470C}"/>
          </ac:picMkLst>
        </pc:picChg>
        <pc:picChg chg="mod">
          <ac:chgData name="Soto Ruiz, Iris" userId="63a53fd1-f894-4386-96ea-0399b576880c" providerId="ADAL" clId="{A958C24A-F1A4-4DE0-8889-BADBF4057436}" dt="2023-06-01T15:41:36.118" v="81" actId="1076"/>
          <ac:picMkLst>
            <pc:docMk/>
            <pc:sldMk cId="682099544" sldId="398"/>
            <ac:picMk id="7" creationId="{8511FEEF-D195-BDF8-1339-894194FAA146}"/>
          </ac:picMkLst>
        </pc:picChg>
      </pc:sldChg>
      <pc:sldChg chg="modSp mod">
        <pc:chgData name="Soto Ruiz, Iris" userId="63a53fd1-f894-4386-96ea-0399b576880c" providerId="ADAL" clId="{A958C24A-F1A4-4DE0-8889-BADBF4057436}" dt="2023-06-01T15:44:53.236" v="84" actId="33524"/>
        <pc:sldMkLst>
          <pc:docMk/>
          <pc:sldMk cId="3637490224" sldId="399"/>
        </pc:sldMkLst>
        <pc:spChg chg="mod">
          <ac:chgData name="Soto Ruiz, Iris" userId="63a53fd1-f894-4386-96ea-0399b576880c" providerId="ADAL" clId="{A958C24A-F1A4-4DE0-8889-BADBF4057436}" dt="2023-06-01T15:44:53.236" v="84" actId="33524"/>
          <ac:spMkLst>
            <pc:docMk/>
            <pc:sldMk cId="3637490224" sldId="399"/>
            <ac:spMk id="3" creationId="{FCDF4956-B371-467A-8A46-DB11FDD2C528}"/>
          </ac:spMkLst>
        </pc:spChg>
        <pc:picChg chg="mod">
          <ac:chgData name="Soto Ruiz, Iris" userId="63a53fd1-f894-4386-96ea-0399b576880c" providerId="ADAL" clId="{A958C24A-F1A4-4DE0-8889-BADBF4057436}" dt="2023-06-01T15:44:48.191" v="83" actId="1076"/>
          <ac:picMkLst>
            <pc:docMk/>
            <pc:sldMk cId="3637490224" sldId="399"/>
            <ac:picMk id="4" creationId="{6C423BD5-1FB0-68DC-E9EC-574D6FB1B075}"/>
          </ac:picMkLst>
        </pc:picChg>
      </pc:sldChg>
      <pc:sldChg chg="delSp modSp mod delAnim modNotesTx">
        <pc:chgData name="Soto Ruiz, Iris" userId="63a53fd1-f894-4386-96ea-0399b576880c" providerId="ADAL" clId="{A958C24A-F1A4-4DE0-8889-BADBF4057436}" dt="2023-06-02T18:23:33.733" v="91" actId="1076"/>
        <pc:sldMkLst>
          <pc:docMk/>
          <pc:sldMk cId="1261581304" sldId="400"/>
        </pc:sldMkLst>
        <pc:picChg chg="del mod">
          <ac:chgData name="Soto Ruiz, Iris" userId="63a53fd1-f894-4386-96ea-0399b576880c" providerId="ADAL" clId="{A958C24A-F1A4-4DE0-8889-BADBF4057436}" dt="2023-06-02T18:23:28.119" v="90" actId="478"/>
          <ac:picMkLst>
            <pc:docMk/>
            <pc:sldMk cId="1261581304" sldId="400"/>
            <ac:picMk id="3" creationId="{4D71B820-091D-7DE6-1825-B1CD4CDA7230}"/>
          </ac:picMkLst>
        </pc:picChg>
        <pc:picChg chg="del">
          <ac:chgData name="Soto Ruiz, Iris" userId="63a53fd1-f894-4386-96ea-0399b576880c" providerId="ADAL" clId="{A958C24A-F1A4-4DE0-8889-BADBF4057436}" dt="2023-06-02T18:22:15.483" v="89" actId="478"/>
          <ac:picMkLst>
            <pc:docMk/>
            <pc:sldMk cId="1261581304" sldId="400"/>
            <ac:picMk id="4" creationId="{70739244-0072-6ED8-7A01-FF8A53120139}"/>
          </ac:picMkLst>
        </pc:picChg>
        <pc:picChg chg="mod">
          <ac:chgData name="Soto Ruiz, Iris" userId="63a53fd1-f894-4386-96ea-0399b576880c" providerId="ADAL" clId="{A958C24A-F1A4-4DE0-8889-BADBF4057436}" dt="2023-06-02T18:23:33.733" v="91" actId="1076"/>
          <ac:picMkLst>
            <pc:docMk/>
            <pc:sldMk cId="1261581304" sldId="400"/>
            <ac:picMk id="5" creationId="{9885E737-2E94-08A1-60ED-DA9ACBA302F0}"/>
          </ac:picMkLst>
        </pc:picChg>
      </pc:sldChg>
      <pc:sldChg chg="modSp mod">
        <pc:chgData name="Soto Ruiz, Iris" userId="63a53fd1-f894-4386-96ea-0399b576880c" providerId="ADAL" clId="{A958C24A-F1A4-4DE0-8889-BADBF4057436}" dt="2023-06-01T15:26:38.377" v="30" actId="1076"/>
        <pc:sldMkLst>
          <pc:docMk/>
          <pc:sldMk cId="2730878885" sldId="402"/>
        </pc:sldMkLst>
        <pc:picChg chg="mod">
          <ac:chgData name="Soto Ruiz, Iris" userId="63a53fd1-f894-4386-96ea-0399b576880c" providerId="ADAL" clId="{A958C24A-F1A4-4DE0-8889-BADBF4057436}" dt="2023-06-01T15:26:38.377" v="30" actId="1076"/>
          <ac:picMkLst>
            <pc:docMk/>
            <pc:sldMk cId="2730878885" sldId="402"/>
            <ac:picMk id="4" creationId="{E14072A7-38C5-8F16-FCB8-8C36D637A95E}"/>
          </ac:picMkLst>
        </pc:picChg>
      </pc:sldChg>
    </pc:docChg>
  </pc:docChgLst>
  <pc:docChgLst>
    <pc:chgData name="Soto Ruiz, Iris" userId="S::iris.sotoruiz@marquette.edu::63a53fd1-f894-4386-96ea-0399b576880c" providerId="AD" clId="Web-{3E0319DC-A83F-45B6-9DA4-CDD7AFA8C0FD}"/>
    <pc:docChg chg="modSld">
      <pc:chgData name="Soto Ruiz, Iris" userId="S::iris.sotoruiz@marquette.edu::63a53fd1-f894-4386-96ea-0399b576880c" providerId="AD" clId="Web-{3E0319DC-A83F-45B6-9DA4-CDD7AFA8C0FD}" dt="2023-06-02T16:35:24.910" v="65"/>
      <pc:docMkLst>
        <pc:docMk/>
      </pc:docMkLst>
      <pc:sldChg chg="modSp modNotes">
        <pc:chgData name="Soto Ruiz, Iris" userId="S::iris.sotoruiz@marquette.edu::63a53fd1-f894-4386-96ea-0399b576880c" providerId="AD" clId="Web-{3E0319DC-A83F-45B6-9DA4-CDD7AFA8C0FD}" dt="2023-06-02T16:35:24.910" v="65"/>
        <pc:sldMkLst>
          <pc:docMk/>
          <pc:sldMk cId="1261581304" sldId="400"/>
        </pc:sldMkLst>
        <pc:spChg chg="mod">
          <ac:chgData name="Soto Ruiz, Iris" userId="S::iris.sotoruiz@marquette.edu::63a53fd1-f894-4386-96ea-0399b576880c" providerId="AD" clId="Web-{3E0319DC-A83F-45B6-9DA4-CDD7AFA8C0FD}" dt="2023-06-02T16:21:32.604" v="16" actId="20577"/>
          <ac:spMkLst>
            <pc:docMk/>
            <pc:sldMk cId="1261581304" sldId="400"/>
            <ac:spMk id="9" creationId="{35A155D5-F253-490B-B321-688248ED76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585118F2-A8E5-408A-BEF0-338EAF645504}" type="datetimeFigureOut">
              <a:rPr lang="en-US" smtClean="0"/>
              <a:t>6/2/2023</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04C45C82-5045-4015-BEC8-003D63AA3564}" type="slidenum">
              <a:rPr lang="en-US" smtClean="0"/>
              <a:t>‹#›</a:t>
            </a:fld>
            <a:endParaRPr lang="en-US"/>
          </a:p>
        </p:txBody>
      </p:sp>
    </p:spTree>
    <p:extLst>
      <p:ext uri="{BB962C8B-B14F-4D97-AF65-F5344CB8AC3E}">
        <p14:creationId xmlns:p14="http://schemas.microsoft.com/office/powerpoint/2010/main" val="426448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039" indent="-185039" defTabSz="986879">
              <a:buFont typeface="Arial" panose="020B0604020202020204" pitchFamily="34" charset="0"/>
              <a:buChar char="•"/>
              <a:defRPr/>
            </a:pPr>
            <a:r>
              <a:rPr lang="es-PR" sz="1800" dirty="0"/>
              <a:t>Hola, mi nombre es Iris Soto. En el día de hoy estaré compartiendo información y recordatorios sobre Ayuda financiera , cuentas estudiantiles y empleos estudiantiles. </a:t>
            </a:r>
          </a:p>
          <a:p>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a:t>
            </a:fld>
            <a:endParaRPr lang="en-US"/>
          </a:p>
        </p:txBody>
      </p:sp>
    </p:spTree>
    <p:extLst>
      <p:ext uri="{BB962C8B-B14F-4D97-AF65-F5344CB8AC3E}">
        <p14:creationId xmlns:p14="http://schemas.microsoft.com/office/powerpoint/2010/main" val="2341118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dirty="0"/>
              <a:t>Si aceptaron Préstamos Directos Subsidiado y/o No Subsidiado, no olvide completar Mis Notas Promisorias y Asesoría de Entrada en studentaid.gov.</a:t>
            </a:r>
          </a:p>
          <a:p>
            <a:endParaRPr lang="en-US" sz="1600" dirty="0"/>
          </a:p>
          <a:p>
            <a:r>
              <a:rPr lang="es-ES" dirty="0"/>
              <a:t>Ambos pasos deben completarse para que el préstamo pague a la cuenta. </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10</a:t>
            </a:fld>
            <a:endParaRPr lang="en-US"/>
          </a:p>
        </p:txBody>
      </p:sp>
    </p:spTree>
    <p:extLst>
      <p:ext uri="{BB962C8B-B14F-4D97-AF65-F5344CB8AC3E}">
        <p14:creationId xmlns:p14="http://schemas.microsoft.com/office/powerpoint/2010/main" val="248777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cheques de becas privadas deben enviarse al Asistente de Becas a la dirección indicada.  Escriba el número MUID en el cheque y, si el cheque esta a nombre del estudiante o incluye el nombre del estudiante, éste deberá endosarlo.  Nota: a menos que el donante especifique un desembolso diferente, todas las becas privadas se dividirán a partes iguales entre los semestres de otoño y primavera.</a:t>
            </a:r>
          </a:p>
          <a:p>
            <a:endParaRPr lang="es-ES" dirty="0"/>
          </a:p>
          <a:p>
            <a:r>
              <a:rPr lang="es-ES" dirty="0"/>
              <a:t>Las instrucciones para el envío de pagos de becas a través de EFT o ACH pueden encontrarse en línea en la sección de becas en https://www.marquette.edu/central/financial-aid/. Es importante que si se envían fondos a través de EFT o ACH, el estudiante o la organización nos notifiquen que están enviando los fondos.</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11</a:t>
            </a:fld>
            <a:endParaRPr lang="en-US"/>
          </a:p>
        </p:txBody>
      </p:sp>
    </p:spTree>
    <p:extLst>
      <p:ext uri="{BB962C8B-B14F-4D97-AF65-F5344CB8AC3E}">
        <p14:creationId xmlns:p14="http://schemas.microsoft.com/office/powerpoint/2010/main" val="3262145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s-ES" sz="1800" dirty="0"/>
              <a:t>Los estudiantes de primer año pueden empezar a buscar trabajo a través de </a:t>
            </a:r>
            <a:r>
              <a:rPr lang="es-ES" sz="1800" dirty="0" err="1"/>
              <a:t>JobX</a:t>
            </a:r>
            <a:r>
              <a:rPr lang="es-ES" sz="1800" dirty="0"/>
              <a:t> a principios de julio.  En la página web de Marquette Central hay un enlace a </a:t>
            </a:r>
            <a:r>
              <a:rPr lang="es-ES" sz="1800" dirty="0" err="1"/>
              <a:t>JobX</a:t>
            </a:r>
            <a:r>
              <a:rPr lang="es-ES" sz="1800" dirty="0"/>
              <a:t>.</a:t>
            </a:r>
          </a:p>
          <a:p>
            <a:pPr defTabSz="933602">
              <a:defRPr/>
            </a:pPr>
            <a:r>
              <a:rPr lang="es-ES" sz="1800" dirty="0"/>
              <a:t>Aunque siempre hay puestos de trabajo para los estudiantes que quieran trabajar, los empleos no están garantizados. Los estudiantes contratados no trabajan más de 20 horas a la semana, ganan un sueldo y reciben una nómina.  El dinero ganado no va directamente a la cuenta del estudiante para reducir el saldo adeudado. </a:t>
            </a:r>
          </a:p>
          <a:p>
            <a:pPr defTabSz="933602">
              <a:defRPr/>
            </a:pPr>
            <a:endParaRPr lang="es-ES" sz="1800" dirty="0"/>
          </a:p>
          <a:p>
            <a:pPr defTabSz="933602">
              <a:defRPr/>
            </a:pPr>
            <a:r>
              <a:rPr lang="es-ES" sz="1800" dirty="0"/>
              <a:t>Los estudiantes contratados tendrán que llenar un formulario federal I9 y tendrán que presentar documentos originales.</a:t>
            </a:r>
            <a:endParaRPr lang="en-US" sz="1800" dirty="0"/>
          </a:p>
        </p:txBody>
      </p:sp>
      <p:sp>
        <p:nvSpPr>
          <p:cNvPr id="4" name="Slide Number Placeholder 3"/>
          <p:cNvSpPr>
            <a:spLocks noGrp="1"/>
          </p:cNvSpPr>
          <p:nvPr>
            <p:ph type="sldNum" sz="quarter" idx="5"/>
          </p:nvPr>
        </p:nvSpPr>
        <p:spPr/>
        <p:txBody>
          <a:bodyPr/>
          <a:lstStyle/>
          <a:p>
            <a:fld id="{04C45C82-5045-4015-BEC8-003D63AA3564}" type="slidenum">
              <a:rPr lang="en-US" smtClean="0"/>
              <a:t>12</a:t>
            </a:fld>
            <a:endParaRPr lang="en-US"/>
          </a:p>
        </p:txBody>
      </p:sp>
    </p:spTree>
    <p:extLst>
      <p:ext uri="{BB962C8B-B14F-4D97-AF65-F5344CB8AC3E}">
        <p14:creationId xmlns:p14="http://schemas.microsoft.com/office/powerpoint/2010/main" val="70612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Comuníquense con nosotros en Marquette Central si su familia ha sufrido una pérdida de ingresos o gastos extraordinarios.</a:t>
            </a:r>
            <a:endParaRPr lang="en-US" dirty="0"/>
          </a:p>
          <a:p>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13</a:t>
            </a:fld>
            <a:endParaRPr lang="en-US"/>
          </a:p>
        </p:txBody>
      </p:sp>
    </p:spTree>
    <p:extLst>
      <p:ext uri="{BB962C8B-B14F-4D97-AF65-F5344CB8AC3E}">
        <p14:creationId xmlns:p14="http://schemas.microsoft.com/office/powerpoint/2010/main" val="5426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congreso recientemente aprobó La ley de simplificación FAFSA con el propósito de agilizar el proceso de ayuda financiera. Este reduce el número de preguntas y puede o no cambiar la elegibilidad de ayuda de un estudiante. Algunos puntos destacados son:</a:t>
            </a:r>
          </a:p>
          <a:p>
            <a:pPr marL="175050" indent="-175050">
              <a:buFont typeface="Arial" panose="020B0604020202020204" pitchFamily="34" charset="0"/>
              <a:buChar char="•"/>
            </a:pPr>
            <a:r>
              <a:rPr lang="es-ES" dirty="0">
                <a:solidFill>
                  <a:schemeClr val="bg1">
                    <a:lumMod val="95000"/>
                  </a:schemeClr>
                </a:solidFill>
              </a:rPr>
              <a:t>Fecha de lanzamiento prevista: diciembre de 2023</a:t>
            </a:r>
            <a:endParaRPr lang="en-US" dirty="0">
              <a:solidFill>
                <a:schemeClr val="bg1">
                  <a:lumMod val="95000"/>
                </a:schemeClr>
              </a:solidFill>
            </a:endParaRPr>
          </a:p>
          <a:p>
            <a:pPr marL="175050" indent="-175050">
              <a:buFont typeface="Arial" panose="020B0604020202020204" pitchFamily="34" charset="0"/>
              <a:buChar char="•"/>
            </a:pPr>
            <a:r>
              <a:rPr lang="es-ES" dirty="0">
                <a:solidFill>
                  <a:schemeClr val="bg1">
                    <a:lumMod val="95000"/>
                  </a:schemeClr>
                </a:solidFill>
              </a:rPr>
              <a:t>Contribución Familiar Esperada (EFC) </a:t>
            </a:r>
            <a:r>
              <a:rPr lang="es-ES" dirty="0" err="1">
                <a:solidFill>
                  <a:schemeClr val="bg1">
                    <a:lumMod val="95000"/>
                  </a:schemeClr>
                </a:solidFill>
              </a:rPr>
              <a:t>sera</a:t>
            </a:r>
            <a:r>
              <a:rPr lang="es-ES" dirty="0">
                <a:solidFill>
                  <a:schemeClr val="bg1">
                    <a:lumMod val="95000"/>
                  </a:schemeClr>
                </a:solidFill>
              </a:rPr>
              <a:t> sustituida por el Índice de Ayuda al Estudiante (SAI)</a:t>
            </a:r>
          </a:p>
          <a:p>
            <a:pPr marL="175050" indent="-175050">
              <a:buFont typeface="Arial" panose="020B0604020202020204" pitchFamily="34" charset="0"/>
              <a:buChar char="•"/>
            </a:pPr>
            <a:r>
              <a:rPr lang="en-US" dirty="0">
                <a:solidFill>
                  <a:schemeClr val="bg1">
                    <a:lumMod val="95000"/>
                  </a:schemeClr>
                </a:solidFill>
              </a:rPr>
              <a:t>SAI </a:t>
            </a:r>
            <a:r>
              <a:rPr lang="es-ES" dirty="0">
                <a:solidFill>
                  <a:schemeClr val="bg1">
                    <a:lumMod val="95000"/>
                  </a:schemeClr>
                </a:solidFill>
              </a:rPr>
              <a:t>ya no tendrá en cuenta el número de estudiantes en la universidad. </a:t>
            </a:r>
          </a:p>
          <a:p>
            <a:pPr marL="175050" indent="-175050">
              <a:buFont typeface="Arial" panose="020B0604020202020204" pitchFamily="34" charset="0"/>
              <a:buChar char="•"/>
            </a:pPr>
            <a:r>
              <a:rPr lang="es-ES" dirty="0">
                <a:solidFill>
                  <a:schemeClr val="bg1"/>
                </a:solidFill>
              </a:rPr>
              <a:t>En el caso de los estudiantes cuyos padres están separados o divorciados, se ha modificado la información requerida que debe declararse. Ahora se provee la información del padre/madre que proporciona la mayor parte de la ayuda económica al estudiante, en lugar de la del padre/madre que vive en la residencia principal del estudiante.</a:t>
            </a:r>
            <a:endParaRPr lang="en-US" dirty="0">
              <a:solidFill>
                <a:schemeClr val="bg1"/>
              </a:solidFill>
            </a:endParaRPr>
          </a:p>
          <a:p>
            <a:pPr marL="175050" indent="-1750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14</a:t>
            </a:fld>
            <a:endParaRPr lang="en-US"/>
          </a:p>
        </p:txBody>
      </p:sp>
    </p:spTree>
    <p:extLst>
      <p:ext uri="{BB962C8B-B14F-4D97-AF65-F5344CB8AC3E}">
        <p14:creationId xmlns:p14="http://schemas.microsoft.com/office/powerpoint/2010/main" val="415969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la pestaña de la Cuenta del Estudiante podrá ver el balance pendiente actualizado.  El balance pendiente reflejará cualquier ayuda financiera que esté lista para ser desembolsada.</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15</a:t>
            </a:fld>
            <a:endParaRPr lang="en-US"/>
          </a:p>
        </p:txBody>
      </p:sp>
    </p:spTree>
    <p:extLst>
      <p:ext uri="{BB962C8B-B14F-4D97-AF65-F5344CB8AC3E}">
        <p14:creationId xmlns:p14="http://schemas.microsoft.com/office/powerpoint/2010/main" val="275587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879">
              <a:defRPr/>
            </a:pPr>
            <a:r>
              <a:rPr lang="es-ES" dirty="0"/>
              <a:t>Para ver la factura electrónica, seleccione "E-Bill </a:t>
            </a:r>
            <a:r>
              <a:rPr lang="es-ES" dirty="0" err="1"/>
              <a:t>Statements</a:t>
            </a:r>
            <a:r>
              <a:rPr lang="es-ES" dirty="0"/>
              <a:t>" en la pestaña "</a:t>
            </a:r>
            <a:r>
              <a:rPr lang="es-ES" dirty="0" err="1"/>
              <a:t>Student</a:t>
            </a:r>
            <a:r>
              <a:rPr lang="es-ES" dirty="0"/>
              <a:t> </a:t>
            </a:r>
            <a:r>
              <a:rPr lang="es-ES" dirty="0" err="1"/>
              <a:t>Account</a:t>
            </a:r>
            <a:r>
              <a:rPr lang="es-ES" dirty="0"/>
              <a:t>" *¡Asegúrese de que su Pop-Up </a:t>
            </a:r>
            <a:r>
              <a:rPr lang="es-ES" dirty="0" err="1"/>
              <a:t>Blocker</a:t>
            </a:r>
            <a:r>
              <a:rPr lang="es-ES" dirty="0"/>
              <a:t> este desactivado!</a:t>
            </a:r>
          </a:p>
          <a:p>
            <a:pPr defTabSz="986879">
              <a:defRPr/>
            </a:pPr>
            <a:endParaRPr lang="en-US" dirty="0"/>
          </a:p>
          <a:p>
            <a:r>
              <a:rPr lang="es-ES" dirty="0"/>
              <a:t>La información más importante está disponible en la parte derecha de la factura.</a:t>
            </a:r>
          </a:p>
          <a:p>
            <a:endParaRPr lang="es-ES" dirty="0"/>
          </a:p>
          <a:p>
            <a:r>
              <a:rPr lang="es-ES" dirty="0"/>
              <a:t>La factura electrónica refleja un instante en el tiempo.  NO se actualiza cuando un estudiante acepta ayuda financiera adicional.</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16</a:t>
            </a:fld>
            <a:endParaRPr lang="en-US"/>
          </a:p>
        </p:txBody>
      </p:sp>
    </p:spTree>
    <p:extLst>
      <p:ext uri="{BB962C8B-B14F-4D97-AF65-F5344CB8AC3E}">
        <p14:creationId xmlns:p14="http://schemas.microsoft.com/office/powerpoint/2010/main" val="270124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t>
            </a:r>
            <a:r>
              <a:rPr lang="es-ES" dirty="0" err="1"/>
              <a:t>Make</a:t>
            </a:r>
            <a:r>
              <a:rPr lang="es-ES" dirty="0"/>
              <a:t> a </a:t>
            </a:r>
            <a:r>
              <a:rPr lang="es-ES" dirty="0" err="1"/>
              <a:t>payment</a:t>
            </a:r>
            <a:r>
              <a:rPr lang="es-ES" dirty="0"/>
              <a:t>" le dirige a la página web de Marquette Central para obtener una lista de métodos de pago aceptables.</a:t>
            </a:r>
          </a:p>
          <a:p>
            <a:endParaRPr lang="es-ES" dirty="0"/>
          </a:p>
          <a:p>
            <a:r>
              <a:rPr lang="es-ES" dirty="0"/>
              <a:t>La opción de cheque electrónico le permite realizar pagos en líneas sin ningún costo adicional. Para esto necesita utilizar su número de ruta bancaria y números de cuenta.</a:t>
            </a:r>
          </a:p>
          <a:p>
            <a:endParaRPr lang="es-ES" dirty="0"/>
          </a:p>
          <a:p>
            <a:r>
              <a:rPr lang="es-ES" dirty="0"/>
              <a:t>También se puede pagar con tarjeta de crédito o débito, pero se aplica una comisión del 2.5%.</a:t>
            </a:r>
          </a:p>
          <a:p>
            <a:endParaRPr lang="es-ES" dirty="0"/>
          </a:p>
          <a:p>
            <a:r>
              <a:rPr lang="es-ES" dirty="0"/>
              <a:t>Puede encontrar la dirección postal para los pagos.</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17</a:t>
            </a:fld>
            <a:endParaRPr lang="en-US"/>
          </a:p>
        </p:txBody>
      </p:sp>
    </p:spTree>
    <p:extLst>
      <p:ext uri="{BB962C8B-B14F-4D97-AF65-F5344CB8AC3E}">
        <p14:creationId xmlns:p14="http://schemas.microsoft.com/office/powerpoint/2010/main" val="3295640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Si desea puede inscribirse a nuestro plan de pago mensual. Este distribuye los pagos del semestre en 5 pagos mensuales por una cuota de $35, haga clic en </a:t>
            </a:r>
            <a:r>
              <a:rPr lang="es-ES" dirty="0" err="1"/>
              <a:t>Payment</a:t>
            </a:r>
            <a:r>
              <a:rPr lang="es-ES" dirty="0"/>
              <a:t> Plan </a:t>
            </a:r>
            <a:r>
              <a:rPr lang="es-ES" dirty="0" err="1"/>
              <a:t>Information</a:t>
            </a:r>
            <a:r>
              <a:rPr lang="es-ES" dirty="0"/>
              <a:t> o visite mycollegepaymentplan.com/Marquette-</a:t>
            </a:r>
            <a:r>
              <a:rPr lang="es-ES" dirty="0" err="1"/>
              <a:t>university</a:t>
            </a:r>
            <a:r>
              <a:rPr lang="es-ES" dirty="0"/>
              <a:t>. El plan de pago solo esta disponible para otoño y primavera. No hay plan de pago disponible para el verano. </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18</a:t>
            </a:fld>
            <a:endParaRPr lang="en-US"/>
          </a:p>
        </p:txBody>
      </p:sp>
    </p:spTree>
    <p:extLst>
      <p:ext uri="{BB962C8B-B14F-4D97-AF65-F5344CB8AC3E}">
        <p14:creationId xmlns:p14="http://schemas.microsoft.com/office/powerpoint/2010/main" val="2676180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Recuerde configurar deposito directo para recibir las nóminas y los reembolsos de las cuentas de los estudiantes.</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19</a:t>
            </a:fld>
            <a:endParaRPr lang="en-US"/>
          </a:p>
        </p:txBody>
      </p:sp>
    </p:spTree>
    <p:extLst>
      <p:ext uri="{BB962C8B-B14F-4D97-AF65-F5344CB8AC3E}">
        <p14:creationId xmlns:p14="http://schemas.microsoft.com/office/powerpoint/2010/main" val="85637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r>
              <a:rPr lang="es-PR" sz="1600" dirty="0"/>
              <a:t>Estaré</a:t>
            </a:r>
            <a:r>
              <a:rPr lang="en-US" sz="1600" dirty="0"/>
              <a:t> </a:t>
            </a:r>
            <a:r>
              <a:rPr lang="es-PR" sz="1600" dirty="0"/>
              <a:t>discutiendo</a:t>
            </a:r>
            <a:r>
              <a:rPr lang="en-US" sz="1600" dirty="0"/>
              <a:t> la </a:t>
            </a:r>
            <a:r>
              <a:rPr lang="es-PR" sz="1600" dirty="0"/>
              <a:t>Pagina</a:t>
            </a:r>
            <a:r>
              <a:rPr lang="en-US" sz="1600" dirty="0"/>
              <a:t> web de Marquette Central y </a:t>
            </a:r>
            <a:r>
              <a:rPr lang="en-US" sz="1600" dirty="0" err="1"/>
              <a:t>CheckMarq</a:t>
            </a:r>
            <a:r>
              <a:rPr lang="en-US" sz="1600" dirty="0"/>
              <a:t> </a:t>
            </a:r>
            <a:endParaRPr lang="en-US" sz="1800" dirty="0"/>
          </a:p>
          <a:p>
            <a:endParaRPr lang="en-US" sz="1800" dirty="0"/>
          </a:p>
        </p:txBody>
      </p:sp>
      <p:sp>
        <p:nvSpPr>
          <p:cNvPr id="4" name="Slide Number Placeholder 3"/>
          <p:cNvSpPr>
            <a:spLocks noGrp="1"/>
          </p:cNvSpPr>
          <p:nvPr>
            <p:ph type="sldNum" sz="quarter" idx="5"/>
          </p:nvPr>
        </p:nvSpPr>
        <p:spPr/>
        <p:txBody>
          <a:bodyPr/>
          <a:lstStyle/>
          <a:p>
            <a:fld id="{04C45C82-5045-4015-BEC8-003D63AA3564}" type="slidenum">
              <a:rPr lang="en-US" smtClean="0"/>
              <a:t>2</a:t>
            </a:fld>
            <a:endParaRPr lang="en-US"/>
          </a:p>
        </p:txBody>
      </p:sp>
    </p:spTree>
    <p:extLst>
      <p:ext uri="{BB962C8B-B14F-4D97-AF65-F5344CB8AC3E}">
        <p14:creationId xmlns:p14="http://schemas.microsoft.com/office/powerpoint/2010/main" val="1838221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Read the reminders</a:t>
            </a:r>
          </a:p>
        </p:txBody>
      </p:sp>
      <p:sp>
        <p:nvSpPr>
          <p:cNvPr id="4" name="Slide Number Placeholder 3"/>
          <p:cNvSpPr>
            <a:spLocks noGrp="1"/>
          </p:cNvSpPr>
          <p:nvPr>
            <p:ph type="sldNum" sz="quarter" idx="5"/>
          </p:nvPr>
        </p:nvSpPr>
        <p:spPr/>
        <p:txBody>
          <a:bodyPr/>
          <a:lstStyle/>
          <a:p>
            <a:fld id="{04C45C82-5045-4015-BEC8-003D63AA3564}" type="slidenum">
              <a:rPr lang="en-US" smtClean="0"/>
              <a:t>20</a:t>
            </a:fld>
            <a:endParaRPr lang="en-US"/>
          </a:p>
        </p:txBody>
      </p:sp>
    </p:spTree>
    <p:extLst>
      <p:ext uri="{BB962C8B-B14F-4D97-AF65-F5344CB8AC3E}">
        <p14:creationId xmlns:p14="http://schemas.microsoft.com/office/powerpoint/2010/main" val="624615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Read reminders</a:t>
            </a:r>
          </a:p>
        </p:txBody>
      </p:sp>
      <p:sp>
        <p:nvSpPr>
          <p:cNvPr id="4" name="Slide Number Placeholder 3"/>
          <p:cNvSpPr>
            <a:spLocks noGrp="1"/>
          </p:cNvSpPr>
          <p:nvPr>
            <p:ph type="sldNum" sz="quarter" idx="5"/>
          </p:nvPr>
        </p:nvSpPr>
        <p:spPr/>
        <p:txBody>
          <a:bodyPr/>
          <a:lstStyle/>
          <a:p>
            <a:fld id="{04C45C82-5045-4015-BEC8-003D63AA3564}" type="slidenum">
              <a:rPr lang="en-US" smtClean="0"/>
              <a:t>21</a:t>
            </a:fld>
            <a:endParaRPr lang="en-US" dirty="0"/>
          </a:p>
        </p:txBody>
      </p:sp>
    </p:spTree>
    <p:extLst>
      <p:ext uri="{BB962C8B-B14F-4D97-AF65-F5344CB8AC3E}">
        <p14:creationId xmlns:p14="http://schemas.microsoft.com/office/powerpoint/2010/main" val="3726957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Todos los empleados de Marquette Central somos profesionales y estaremos encantados de ayudarle con cualquier duda que pueda tener.  Estamos disponibles por teléfono de 8 a 4:30 todos los días laborables o por correo electrónico.  No olvide seguirnos en Twitter e Instagram.  Muchas gracias.</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22</a:t>
            </a:fld>
            <a:endParaRPr lang="en-US"/>
          </a:p>
        </p:txBody>
      </p:sp>
    </p:spTree>
    <p:extLst>
      <p:ext uri="{BB962C8B-B14F-4D97-AF65-F5344CB8AC3E}">
        <p14:creationId xmlns:p14="http://schemas.microsoft.com/office/powerpoint/2010/main" val="401918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Aquí pueden ver la página web de Marquette Central.  En la barra de menú superior pueden seleccionar para obtener mas información sobre los diferentes temas. Atención: incluyendo todos nuestros formularios en la opción formularios.  También puede hacer una cita virtual en la esquina inferior derecha.</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3</a:t>
            </a:fld>
            <a:endParaRPr lang="en-US"/>
          </a:p>
        </p:txBody>
      </p:sp>
    </p:spTree>
    <p:extLst>
      <p:ext uri="{BB962C8B-B14F-4D97-AF65-F5344CB8AC3E}">
        <p14:creationId xmlns:p14="http://schemas.microsoft.com/office/powerpoint/2010/main" val="323768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r>
              <a:rPr lang="es-ES" sz="1600" dirty="0" err="1"/>
              <a:t>CheckMarq</a:t>
            </a:r>
            <a:r>
              <a:rPr lang="es-ES" sz="1600" dirty="0"/>
              <a:t> es nuestro sistema de información estudiantil.  La página de inicio divide la información en pestañas o cuadritos.  La pestaña de Perfil provee información del estudiante, incluyendo el MCAN, el número MUID y la configuración del Acceso de Invitados.</a:t>
            </a:r>
            <a:endParaRPr lang="en-US" sz="1600" dirty="0"/>
          </a:p>
        </p:txBody>
      </p:sp>
      <p:sp>
        <p:nvSpPr>
          <p:cNvPr id="4" name="Slide Number Placeholder 3"/>
          <p:cNvSpPr>
            <a:spLocks noGrp="1"/>
          </p:cNvSpPr>
          <p:nvPr>
            <p:ph type="sldNum" sz="quarter" idx="5"/>
          </p:nvPr>
        </p:nvSpPr>
        <p:spPr/>
        <p:txBody>
          <a:bodyPr/>
          <a:lstStyle/>
          <a:p>
            <a:fld id="{04C45C82-5045-4015-BEC8-003D63AA3564}" type="slidenum">
              <a:rPr lang="en-US" smtClean="0"/>
              <a:t>4</a:t>
            </a:fld>
            <a:endParaRPr lang="en-US"/>
          </a:p>
        </p:txBody>
      </p:sp>
    </p:spTree>
    <p:extLst>
      <p:ext uri="{BB962C8B-B14F-4D97-AF65-F5344CB8AC3E}">
        <p14:creationId xmlns:p14="http://schemas.microsoft.com/office/powerpoint/2010/main" val="2530885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039" indent="-185039" defTabSz="986879">
              <a:buFont typeface="Arial" panose="020B0604020202020204" pitchFamily="34" charset="0"/>
              <a:buChar char="•"/>
              <a:defRPr/>
            </a:pPr>
            <a:r>
              <a:rPr lang="es-ES" sz="1400" dirty="0"/>
              <a:t>Es importante que conozca el numero del estudiante (MUID) y el número de acceso a Marquette Central o MCAN. Debe facilitar estos números cuando se ponga en contacto con nosotros en Marquette Central.</a:t>
            </a:r>
          </a:p>
          <a:p>
            <a:pPr marL="185039" indent="-185039" defTabSz="986879">
              <a:buFont typeface="Arial" panose="020B0604020202020204" pitchFamily="34" charset="0"/>
              <a:buChar char="•"/>
              <a:defRPr/>
            </a:pPr>
            <a:endParaRPr lang="es-ES" sz="1400" dirty="0"/>
          </a:p>
          <a:p>
            <a:pPr marL="185039" indent="-185039" defTabSz="986879">
              <a:buFont typeface="Arial" panose="020B0604020202020204" pitchFamily="34" charset="0"/>
              <a:buChar char="•"/>
              <a:defRPr/>
            </a:pPr>
            <a:r>
              <a:rPr lang="es-ES" sz="1400" dirty="0"/>
              <a:t>El MCAN es un número de 4 cifras y es asignado al azar.  El estudiante puede cambiar el número por otro que recuerde o dejarlo como está.</a:t>
            </a:r>
            <a:endParaRPr lang="en-US" sz="1400" dirty="0"/>
          </a:p>
          <a:p>
            <a:pPr marL="185039" indent="-185039" defTabSz="986879">
              <a:buFont typeface="Arial" panose="020B0604020202020204" pitchFamily="34" charset="0"/>
              <a:buChar char="•"/>
              <a:defRPr/>
            </a:pPr>
            <a:endParaRPr lang="en-US" sz="1400" dirty="0"/>
          </a:p>
          <a:p>
            <a:pPr marL="185039" indent="-185039" defTabSz="986879">
              <a:buFont typeface="Arial" panose="020B0604020202020204" pitchFamily="34" charset="0"/>
              <a:buChar char="•"/>
              <a:defRPr/>
            </a:pPr>
            <a:r>
              <a:rPr lang="es-ES" sz="1400" dirty="0"/>
              <a:t>Empezando el primer día de clase, el expediente académico de un estudiante (incluyendo el balance de la cuenta y cualquier otra información relacionada) pasa a estar protegido por la ley federal </a:t>
            </a:r>
            <a:r>
              <a:rPr lang="es-ES" sz="2000" dirty="0">
                <a:solidFill>
                  <a:srgbClr val="666666"/>
                </a:solidFill>
                <a:latin typeface="Arial" panose="020B0604020202020204" pitchFamily="34" charset="0"/>
              </a:rPr>
              <a:t>de Privacidad y Derechos Educativos de la Familia (</a:t>
            </a:r>
            <a:r>
              <a:rPr lang="es-ES" sz="1400" dirty="0"/>
              <a:t>FERPA).</a:t>
            </a:r>
          </a:p>
        </p:txBody>
      </p:sp>
      <p:sp>
        <p:nvSpPr>
          <p:cNvPr id="4" name="Slide Number Placeholder 3"/>
          <p:cNvSpPr>
            <a:spLocks noGrp="1"/>
          </p:cNvSpPr>
          <p:nvPr>
            <p:ph type="sldNum" sz="quarter" idx="5"/>
          </p:nvPr>
        </p:nvSpPr>
        <p:spPr/>
        <p:txBody>
          <a:bodyPr/>
          <a:lstStyle/>
          <a:p>
            <a:fld id="{04C45C82-5045-4015-BEC8-003D63AA3564}" type="slidenum">
              <a:rPr lang="en-US" smtClean="0"/>
              <a:t>5</a:t>
            </a:fld>
            <a:endParaRPr lang="en-US"/>
          </a:p>
        </p:txBody>
      </p:sp>
    </p:spTree>
    <p:extLst>
      <p:ext uri="{BB962C8B-B14F-4D97-AF65-F5344CB8AC3E}">
        <p14:creationId xmlns:p14="http://schemas.microsoft.com/office/powerpoint/2010/main" val="356746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acceso de invitados es una forma para que otras personas reciban notificaciones de facturas electrónicas y comprueben la información del estudiante en </a:t>
            </a:r>
            <a:r>
              <a:rPr lang="es-ES" dirty="0" err="1"/>
              <a:t>CheckMarq</a:t>
            </a:r>
            <a:r>
              <a:rPr lang="es-ES" dirty="0"/>
              <a:t>.</a:t>
            </a:r>
          </a:p>
          <a:p>
            <a:pPr marL="175050" indent="-175050">
              <a:buFont typeface="Arial" panose="020B0604020202020204" pitchFamily="34" charset="0"/>
              <a:buChar char="•"/>
            </a:pPr>
            <a:r>
              <a:rPr lang="es-ES" dirty="0"/>
              <a:t>La contraseña debe tener 16 caracteres o más y no expira. Debe contener tres de los siguientes elementos:</a:t>
            </a:r>
          </a:p>
          <a:p>
            <a:pPr marL="641852" lvl="1" indent="-175050">
              <a:buFont typeface="Arial" panose="020B0604020202020204" pitchFamily="34" charset="0"/>
              <a:buChar char="•"/>
            </a:pPr>
            <a:r>
              <a:rPr lang="es-ES" dirty="0"/>
              <a:t>Mayúsculas y minúsculas, números y/o caracteres especiales.</a:t>
            </a:r>
          </a:p>
          <a:p>
            <a:pPr marL="175050" indent="-175050">
              <a:buFont typeface="Arial" panose="020B0604020202020204" pitchFamily="34" charset="0"/>
              <a:buChar char="•"/>
            </a:pPr>
            <a:r>
              <a:rPr lang="es-ES" dirty="0"/>
              <a:t>Los estudiantes tienen la opción de dar a los invitados la capacidad de ver la ayuda financiera, la cuenta de estudiantes (</a:t>
            </a:r>
            <a:r>
              <a:rPr lang="es-ES" dirty="0" err="1"/>
              <a:t>bursar</a:t>
            </a:r>
            <a:r>
              <a:rPr lang="es-ES" dirty="0"/>
              <a:t>) y las calificaciones. Estas preferencias se pueden cambiar en cualquier momento. </a:t>
            </a:r>
          </a:p>
          <a:p>
            <a:pPr marL="175050" indent="-175050">
              <a:buFont typeface="Arial" panose="020B0604020202020204" pitchFamily="34" charset="0"/>
              <a:buChar char="•"/>
            </a:pPr>
            <a:r>
              <a:rPr lang="es-ES" dirty="0"/>
              <a:t>Los alumnos también pueden indicar hasta dos cuentas de correo electrónico personales para recibir notificaciones de facturas electrónicas.</a:t>
            </a:r>
          </a:p>
          <a:p>
            <a:pPr marL="641852" lvl="1" indent="-175050">
              <a:buFont typeface="Arial" panose="020B0604020202020204" pitchFamily="34" charset="0"/>
              <a:buChar char="•"/>
            </a:pPr>
            <a:endParaRPr lang="es-ES" dirty="0"/>
          </a:p>
          <a:p>
            <a:pPr marL="2042255" lvl="4" indent="-175050">
              <a:buFont typeface="Arial" panose="020B0604020202020204" pitchFamily="34" charset="0"/>
              <a:buChar char="•"/>
            </a:pPr>
            <a:endParaRPr lang="es-ES" dirty="0"/>
          </a:p>
        </p:txBody>
      </p:sp>
      <p:sp>
        <p:nvSpPr>
          <p:cNvPr id="4" name="Slide Number Placeholder 3"/>
          <p:cNvSpPr>
            <a:spLocks noGrp="1"/>
          </p:cNvSpPr>
          <p:nvPr>
            <p:ph type="sldNum" sz="quarter" idx="5"/>
          </p:nvPr>
        </p:nvSpPr>
        <p:spPr/>
        <p:txBody>
          <a:bodyPr/>
          <a:lstStyle/>
          <a:p>
            <a:fld id="{04C45C82-5045-4015-BEC8-003D63AA3564}" type="slidenum">
              <a:rPr lang="en-US" smtClean="0"/>
              <a:t>6</a:t>
            </a:fld>
            <a:endParaRPr lang="en-US"/>
          </a:p>
        </p:txBody>
      </p:sp>
    </p:spTree>
    <p:extLst>
      <p:ext uri="{BB962C8B-B14F-4D97-AF65-F5344CB8AC3E}">
        <p14:creationId xmlns:p14="http://schemas.microsoft.com/office/powerpoint/2010/main" val="11070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t>En la pestaña o cuadrito de ayuda financiera, los estudiantes pueden ver información sobre becas privadas, acceder a formularios de ayuda financiera, ver la lista de tareas pendientes de los estudiantes y también subir documentos.</a:t>
            </a:r>
          </a:p>
          <a:p>
            <a:endParaRPr lang="en-US" sz="1800" dirty="0"/>
          </a:p>
          <a:p>
            <a:r>
              <a:rPr lang="es-ES" dirty="0"/>
              <a:t>Para ver el paquete de ayuda financiera, haga clic en "Aceptar/Declinar ayuda"</a:t>
            </a:r>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7</a:t>
            </a:fld>
            <a:endParaRPr lang="en-US"/>
          </a:p>
        </p:txBody>
      </p:sp>
    </p:spTree>
    <p:extLst>
      <p:ext uri="{BB962C8B-B14F-4D97-AF65-F5344CB8AC3E}">
        <p14:creationId xmlns:p14="http://schemas.microsoft.com/office/powerpoint/2010/main" val="152158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Si desea aceptar préstamos y no lo ha hecho, acéptelos ahora.</a:t>
            </a:r>
            <a:endParaRPr lang="en-US" sz="1400" dirty="0"/>
          </a:p>
          <a:p>
            <a:endParaRPr lang="en-US" sz="1400" dirty="0"/>
          </a:p>
          <a:p>
            <a:r>
              <a:rPr lang="es-ES" sz="1400" dirty="0"/>
              <a:t>El préstamo opcional no puede aceptarse en </a:t>
            </a:r>
            <a:r>
              <a:rPr lang="es-ES" sz="1400" dirty="0" err="1"/>
              <a:t>CheckMarq</a:t>
            </a:r>
            <a:r>
              <a:rPr lang="es-ES" sz="1400" dirty="0"/>
              <a:t>.  Requiere una solicitud y aprobación de crédito por separado.</a:t>
            </a:r>
            <a:endParaRPr lang="en-US" sz="1400" dirty="0"/>
          </a:p>
          <a:p>
            <a:endParaRPr lang="en-US" sz="1400" dirty="0"/>
          </a:p>
          <a:p>
            <a:r>
              <a:rPr lang="es-ES" sz="1400" dirty="0"/>
              <a:t>El total del préstamo opcional indicado es el máximo disponible para el préstamo PLUS para padres o para el préstamo alternativo para estudiantes.</a:t>
            </a:r>
            <a:endParaRPr lang="en-US" sz="1400" dirty="0"/>
          </a:p>
          <a:p>
            <a:endParaRPr lang="en-US" sz="1400" dirty="0"/>
          </a:p>
          <a:p>
            <a:r>
              <a:rPr lang="es-ES" sz="1400" dirty="0"/>
              <a:t>Si desea solicitar el préstamo </a:t>
            </a:r>
            <a:r>
              <a:rPr lang="es-ES" sz="1400" dirty="0" err="1"/>
              <a:t>Parent</a:t>
            </a:r>
            <a:r>
              <a:rPr lang="es-ES" sz="1400" dirty="0"/>
              <a:t> PLUS, vaya a studentaid.gov e inicie sesión con el FSA ID de los padres (no el del estudiante). Recibirá una decisión de crédito inmediata y, podrá firmar electrónicamente  Mis notas promisorias en el mismo sitio web.</a:t>
            </a:r>
            <a:endParaRPr lang="en-US" sz="1400" dirty="0"/>
          </a:p>
          <a:p>
            <a:endParaRPr lang="en-US" dirty="0"/>
          </a:p>
        </p:txBody>
      </p:sp>
      <p:sp>
        <p:nvSpPr>
          <p:cNvPr id="4" name="Slide Number Placeholder 3"/>
          <p:cNvSpPr>
            <a:spLocks noGrp="1"/>
          </p:cNvSpPr>
          <p:nvPr>
            <p:ph type="sldNum" sz="quarter" idx="5"/>
          </p:nvPr>
        </p:nvSpPr>
        <p:spPr/>
        <p:txBody>
          <a:bodyPr/>
          <a:lstStyle/>
          <a:p>
            <a:fld id="{04C45C82-5045-4015-BEC8-003D63AA3564}" type="slidenum">
              <a:rPr lang="en-US" smtClean="0"/>
              <a:t>8</a:t>
            </a:fld>
            <a:endParaRPr lang="en-US"/>
          </a:p>
        </p:txBody>
      </p:sp>
    </p:spTree>
    <p:extLst>
      <p:ext uri="{BB962C8B-B14F-4D97-AF65-F5344CB8AC3E}">
        <p14:creationId xmlns:p14="http://schemas.microsoft.com/office/powerpoint/2010/main" val="199408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dirty="0">
                <a:ea typeface="ＭＳ Ｐゴシック" charset="0"/>
                <a:cs typeface="ＭＳ Ｐゴシック" charset="0"/>
              </a:rPr>
              <a:t>Puede visitar nuestra pagina web en Marquette Central para obtener mas información sobre prestamos alternativos. Aunque no podemos recomendarle prestamistas, la herramienta </a:t>
            </a:r>
            <a:r>
              <a:rPr lang="es-ES" sz="1600" dirty="0" err="1">
                <a:ea typeface="ＭＳ Ｐゴシック" charset="0"/>
                <a:cs typeface="ＭＳ Ｐゴシック" charset="0"/>
              </a:rPr>
              <a:t>Elm</a:t>
            </a:r>
            <a:r>
              <a:rPr lang="es-ES" sz="1600" dirty="0">
                <a:ea typeface="ＭＳ Ｐゴシック" charset="0"/>
                <a:cs typeface="ＭＳ Ｐゴシック" charset="0"/>
              </a:rPr>
              <a:t> </a:t>
            </a:r>
            <a:r>
              <a:rPr lang="es-ES" sz="1600" dirty="0" err="1">
                <a:ea typeface="ＭＳ Ｐゴシック" charset="0"/>
                <a:cs typeface="ＭＳ Ｐゴシック" charset="0"/>
              </a:rPr>
              <a:t>Select</a:t>
            </a:r>
            <a:r>
              <a:rPr lang="es-ES" sz="1600" dirty="0">
                <a:ea typeface="ＭＳ Ｐゴシック" charset="0"/>
                <a:cs typeface="ＭＳ Ｐゴシック" charset="0"/>
              </a:rPr>
              <a:t> le ayuda a encontrar un préstamo alternativos que se adapte a sus necesidades. Los términos varían según el prestamista y todos requieren un historial de crédito satisfactorio.</a:t>
            </a:r>
          </a:p>
        </p:txBody>
      </p:sp>
      <p:sp>
        <p:nvSpPr>
          <p:cNvPr id="4" name="Slide Number Placeholder 3"/>
          <p:cNvSpPr>
            <a:spLocks noGrp="1"/>
          </p:cNvSpPr>
          <p:nvPr>
            <p:ph type="sldNum" sz="quarter" idx="5"/>
          </p:nvPr>
        </p:nvSpPr>
        <p:spPr/>
        <p:txBody>
          <a:bodyPr/>
          <a:lstStyle/>
          <a:p>
            <a:fld id="{04C45C82-5045-4015-BEC8-003D63AA3564}" type="slidenum">
              <a:rPr lang="en-US" smtClean="0"/>
              <a:t>9</a:t>
            </a:fld>
            <a:endParaRPr lang="en-US"/>
          </a:p>
        </p:txBody>
      </p:sp>
    </p:spTree>
    <p:extLst>
      <p:ext uri="{BB962C8B-B14F-4D97-AF65-F5344CB8AC3E}">
        <p14:creationId xmlns:p14="http://schemas.microsoft.com/office/powerpoint/2010/main" val="1009968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D39B-34AD-3F41-AF3F-FF462088EE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4F3C5C-499F-794A-9159-1D65A0A4F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CAA6DE-45F2-6B4A-A9D3-B9A4948040CF}"/>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5" name="Footer Placeholder 4">
            <a:extLst>
              <a:ext uri="{FF2B5EF4-FFF2-40B4-BE49-F238E27FC236}">
                <a16:creationId xmlns:a16="http://schemas.microsoft.com/office/drawing/2014/main" id="{4B5175C0-BC69-4A44-877C-93F580B0B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6C119-E1BD-B84E-A168-5AA6E0F4CF5E}"/>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3221988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0710-DA41-9540-871E-B1293E329F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D163AB-2EE6-6D45-A4B4-1FB69BF0B0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61CAA-0C76-4C4B-95A8-93DF27EEF1EB}"/>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5" name="Footer Placeholder 4">
            <a:extLst>
              <a:ext uri="{FF2B5EF4-FFF2-40B4-BE49-F238E27FC236}">
                <a16:creationId xmlns:a16="http://schemas.microsoft.com/office/drawing/2014/main" id="{5F4ABF50-7450-AA47-8EE8-4BC0C7BA1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53645-4F9F-1342-A0D8-777687525895}"/>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277280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2DC2D-0753-9844-92E0-FC16F4CC93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9ADB20-1158-ED43-8E0D-AEB4A00D0D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7E02CF-311C-BC40-B291-D22BC26E605F}"/>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5" name="Footer Placeholder 4">
            <a:extLst>
              <a:ext uri="{FF2B5EF4-FFF2-40B4-BE49-F238E27FC236}">
                <a16:creationId xmlns:a16="http://schemas.microsoft.com/office/drawing/2014/main" id="{1CCB8C2F-48C3-EE4E-B2A6-4F32AF4C8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2B50A-A518-DE48-B20F-4C5463CB1B3D}"/>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352525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B875-851D-D945-9706-D7BADE703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A38B06-8526-5645-95CB-609E39561A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13A61-F6CF-754E-ACCA-6456CDF280DC}"/>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5" name="Footer Placeholder 4">
            <a:extLst>
              <a:ext uri="{FF2B5EF4-FFF2-40B4-BE49-F238E27FC236}">
                <a16:creationId xmlns:a16="http://schemas.microsoft.com/office/drawing/2014/main" id="{D1D95D75-B275-0441-92DD-57FE980B9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489EB-D6EB-274C-BD2D-2A56A16C8A9C}"/>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65809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BCEE-8725-564D-A292-D0D7F0A3E4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2AD729-FD79-4B42-A4A2-F7E15AE250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9CC095-24A6-5B4D-B05D-ECCF2350A098}"/>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5" name="Footer Placeholder 4">
            <a:extLst>
              <a:ext uri="{FF2B5EF4-FFF2-40B4-BE49-F238E27FC236}">
                <a16:creationId xmlns:a16="http://schemas.microsoft.com/office/drawing/2014/main" id="{F9DE23DA-D485-E344-92A1-F2CFBB50C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9BF82-905F-7042-9D8C-C247EEDDAB4C}"/>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306381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5281-1BA5-944F-AAE2-B621891AE0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75F75-E1CC-7642-814B-6957E2281D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F5F867-D78F-7043-B188-403070064C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7B442-C617-0846-A4E5-C7CD41721337}"/>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6" name="Footer Placeholder 5">
            <a:extLst>
              <a:ext uri="{FF2B5EF4-FFF2-40B4-BE49-F238E27FC236}">
                <a16:creationId xmlns:a16="http://schemas.microsoft.com/office/drawing/2014/main" id="{CD1E3A8C-0D96-884F-8C6D-539FBCDD6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12430-79ED-1142-8AB0-CE220BFC242B}"/>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2900398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F5C0-0919-934E-9DC9-539D476202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4A7791-3FC9-AC44-BBC4-484AFA185B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876DA3-7829-9747-9FB9-03C0DB5BD6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A0D274-FC4F-3A42-B648-278848369E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F9490F-040F-834E-96BC-253F0B9F34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378E22-86AA-A94C-BDEB-19DA515D3A1F}"/>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8" name="Footer Placeholder 7">
            <a:extLst>
              <a:ext uri="{FF2B5EF4-FFF2-40B4-BE49-F238E27FC236}">
                <a16:creationId xmlns:a16="http://schemas.microsoft.com/office/drawing/2014/main" id="{627B8F7A-B857-2D40-885A-1562200C01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2A47B9-E27A-094C-A560-B20AE0A6B639}"/>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369421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1E15A-43DD-0C47-9B40-C9E7D00772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AAFCFC-59B1-F545-9953-AC61589B4FD8}"/>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4" name="Footer Placeholder 3">
            <a:extLst>
              <a:ext uri="{FF2B5EF4-FFF2-40B4-BE49-F238E27FC236}">
                <a16:creationId xmlns:a16="http://schemas.microsoft.com/office/drawing/2014/main" id="{7B9A4B74-BB70-1C46-A722-B5D45090D9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FCF206-DBC1-2B49-B8F0-BF4EBA80EEF6}"/>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113011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F9213-669D-8043-9A9E-F7309A7C4C41}"/>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3" name="Footer Placeholder 2">
            <a:extLst>
              <a:ext uri="{FF2B5EF4-FFF2-40B4-BE49-F238E27FC236}">
                <a16:creationId xmlns:a16="http://schemas.microsoft.com/office/drawing/2014/main" id="{E1B19B9D-D14B-754D-B198-C0ECFE73D3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7EFB87-5C74-7F4E-98A2-2E60C6760BC5}"/>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2795085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178D-6FFE-BD40-9532-CD8B81BBB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1ACD1C-A61F-7D42-A4A1-94C72049E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CEAB71-4BFF-E243-AA70-5E1BEE0B7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953CA-D56C-9C4C-885C-75FC4F3B9BD6}"/>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6" name="Footer Placeholder 5">
            <a:extLst>
              <a:ext uri="{FF2B5EF4-FFF2-40B4-BE49-F238E27FC236}">
                <a16:creationId xmlns:a16="http://schemas.microsoft.com/office/drawing/2014/main" id="{99402F6A-0D04-4B44-A25E-AF8E51DEF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6423D-B0CF-C947-ADB4-56531747D9DC}"/>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2781061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92B2-9927-9F48-9FE6-C002341054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5C2073-19EB-C042-861C-BF518D6775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0024E1-E180-B444-BFF4-F9040C539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AE84C-632F-6F4B-A4C4-A124250C3057}"/>
              </a:ext>
            </a:extLst>
          </p:cNvPr>
          <p:cNvSpPr>
            <a:spLocks noGrp="1"/>
          </p:cNvSpPr>
          <p:nvPr>
            <p:ph type="dt" sz="half" idx="10"/>
          </p:nvPr>
        </p:nvSpPr>
        <p:spPr/>
        <p:txBody>
          <a:bodyPr/>
          <a:lstStyle/>
          <a:p>
            <a:fld id="{F0FB8FC3-76B4-0640-8D73-AC636ACCB374}" type="datetimeFigureOut">
              <a:rPr lang="en-US" smtClean="0"/>
              <a:t>6/2/2023</a:t>
            </a:fld>
            <a:endParaRPr lang="en-US"/>
          </a:p>
        </p:txBody>
      </p:sp>
      <p:sp>
        <p:nvSpPr>
          <p:cNvPr id="6" name="Footer Placeholder 5">
            <a:extLst>
              <a:ext uri="{FF2B5EF4-FFF2-40B4-BE49-F238E27FC236}">
                <a16:creationId xmlns:a16="http://schemas.microsoft.com/office/drawing/2014/main" id="{0BA42636-FDBA-BE42-95F2-EB5320039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FC8B5-BBFB-9948-8759-8321098250B6}"/>
              </a:ext>
            </a:extLst>
          </p:cNvPr>
          <p:cNvSpPr>
            <a:spLocks noGrp="1"/>
          </p:cNvSpPr>
          <p:nvPr>
            <p:ph type="sldNum" sz="quarter" idx="12"/>
          </p:nvPr>
        </p:nvSpPr>
        <p:spPr/>
        <p:txBody>
          <a:bodyPr/>
          <a:lstStyle/>
          <a:p>
            <a:fld id="{06043C1F-AE37-344C-98BF-C539C5B579F1}" type="slidenum">
              <a:rPr lang="en-US" smtClean="0"/>
              <a:t>‹#›</a:t>
            </a:fld>
            <a:endParaRPr lang="en-US"/>
          </a:p>
        </p:txBody>
      </p:sp>
    </p:spTree>
    <p:extLst>
      <p:ext uri="{BB962C8B-B14F-4D97-AF65-F5344CB8AC3E}">
        <p14:creationId xmlns:p14="http://schemas.microsoft.com/office/powerpoint/2010/main" val="1315546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CBAF-7525-9844-A150-0B46B1FAA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393214-C8E6-3A4D-958D-2DE1BB08FC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FE22A-1949-2D46-A7BA-C35DC7AA5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B8FC3-76B4-0640-8D73-AC636ACCB374}" type="datetimeFigureOut">
              <a:rPr lang="en-US" smtClean="0"/>
              <a:t>6/2/2023</a:t>
            </a:fld>
            <a:endParaRPr lang="en-US"/>
          </a:p>
        </p:txBody>
      </p:sp>
      <p:sp>
        <p:nvSpPr>
          <p:cNvPr id="5" name="Footer Placeholder 4">
            <a:extLst>
              <a:ext uri="{FF2B5EF4-FFF2-40B4-BE49-F238E27FC236}">
                <a16:creationId xmlns:a16="http://schemas.microsoft.com/office/drawing/2014/main" id="{8C26BE62-B9FD-7243-A690-061275BCF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EB7FE4-503B-4345-9451-2D9DD669E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43C1F-AE37-344C-98BF-C539C5B579F1}" type="slidenum">
              <a:rPr lang="en-US" smtClean="0"/>
              <a:t>‹#›</a:t>
            </a:fld>
            <a:endParaRPr lang="en-US"/>
          </a:p>
        </p:txBody>
      </p:sp>
    </p:spTree>
    <p:extLst>
      <p:ext uri="{BB962C8B-B14F-4D97-AF65-F5344CB8AC3E}">
        <p14:creationId xmlns:p14="http://schemas.microsoft.com/office/powerpoint/2010/main" val="2672186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19.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openxmlformats.org/officeDocument/2006/relationships/hyperlink" Target="https://mycollegepaymentplan.com/marquette-university"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studentaid.gov/" TargetMode="External"/><Relationship Id="rId5" Type="http://schemas.openxmlformats.org/officeDocument/2006/relationships/hyperlink" Target="https://checkmarq.mu.edu/psp/sa9prod/?cmd=login&amp;languageCd=ENG"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hyperlink" Target="https://mycollegepaymentplan.com/marquette-university" TargetMode="External"/><Relationship Id="rId3" Type="http://schemas.openxmlformats.org/officeDocument/2006/relationships/slideLayout" Target="../slideLayouts/slideLayout2.xml"/><Relationship Id="rId7" Type="http://schemas.openxmlformats.org/officeDocument/2006/relationships/hyperlink" Target="https://checkmarq.mu.edu/psp/sa9prod/?cmd=login&amp;languageCd=ENG"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marquette.edu/central/financial-aid/loans/undergraduate-alternative.php" TargetMode="External"/><Relationship Id="rId5" Type="http://schemas.openxmlformats.org/officeDocument/2006/relationships/hyperlink" Target="https://studentaid.gov/" TargetMode="External"/><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3.jpg"/><Relationship Id="rId12" Type="http://schemas.openxmlformats.org/officeDocument/2006/relationships/image" Target="../media/image2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marquettecentral@marquette.edu" TargetMode="External"/><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notesSlide" Target="../notesSlides/notesSlide22.xml"/><Relationship Id="rId9" Type="http://schemas.openxmlformats.org/officeDocument/2006/relationships/image" Target="../media/image25.jp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26F9644-D30B-EF41-89BD-8BA79944985C}"/>
              </a:ext>
            </a:extLst>
          </p:cNvPr>
          <p:cNvSpPr txBox="1">
            <a:spLocks/>
          </p:cNvSpPr>
          <p:nvPr/>
        </p:nvSpPr>
        <p:spPr>
          <a:xfrm>
            <a:off x="835431" y="1504891"/>
            <a:ext cx="9900171" cy="1362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latin typeface="Arial"/>
                <a:cs typeface="Arial"/>
              </a:rPr>
              <a:t>Marquette Central</a:t>
            </a:r>
          </a:p>
        </p:txBody>
      </p:sp>
      <p:sp>
        <p:nvSpPr>
          <p:cNvPr id="5" name="Text Placeholder 4">
            <a:extLst>
              <a:ext uri="{FF2B5EF4-FFF2-40B4-BE49-F238E27FC236}">
                <a16:creationId xmlns:a16="http://schemas.microsoft.com/office/drawing/2014/main" id="{305A8327-47F4-8B42-9D2A-B821BD128D83}"/>
              </a:ext>
            </a:extLst>
          </p:cNvPr>
          <p:cNvSpPr txBox="1">
            <a:spLocks/>
          </p:cNvSpPr>
          <p:nvPr/>
        </p:nvSpPr>
        <p:spPr>
          <a:xfrm>
            <a:off x="4050881" y="3429000"/>
            <a:ext cx="4361599" cy="24192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600" dirty="0">
              <a:solidFill>
                <a:srgbClr val="FFDA11"/>
              </a:solidFill>
              <a:latin typeface="Arial"/>
              <a:cs typeface="Arial"/>
            </a:endParaRPr>
          </a:p>
        </p:txBody>
      </p:sp>
      <p:sp>
        <p:nvSpPr>
          <p:cNvPr id="6" name="Oval 5">
            <a:extLst>
              <a:ext uri="{FF2B5EF4-FFF2-40B4-BE49-F238E27FC236}">
                <a16:creationId xmlns:a16="http://schemas.microsoft.com/office/drawing/2014/main" id="{46E960AC-BD47-4CE0-8C72-DA05470CC5B6}"/>
              </a:ext>
            </a:extLst>
          </p:cNvPr>
          <p:cNvSpPr/>
          <p:nvPr/>
        </p:nvSpPr>
        <p:spPr>
          <a:xfrm>
            <a:off x="1403797" y="6246969"/>
            <a:ext cx="1648496" cy="510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sign, table&#10;&#10;Description automatically generated">
            <a:extLst>
              <a:ext uri="{FF2B5EF4-FFF2-40B4-BE49-F238E27FC236}">
                <a16:creationId xmlns:a16="http://schemas.microsoft.com/office/drawing/2014/main" id="{8F6C385F-024F-4BA5-AB66-1E364EDD1763}"/>
              </a:ext>
            </a:extLst>
          </p:cNvPr>
          <p:cNvPicPr>
            <a:picLocks noChangeAspect="1"/>
          </p:cNvPicPr>
          <p:nvPr/>
        </p:nvPicPr>
        <p:blipFill>
          <a:blip r:embed="rId5"/>
          <a:stretch>
            <a:fillRect/>
          </a:stretch>
        </p:blipFill>
        <p:spPr>
          <a:xfrm>
            <a:off x="7520152" y="941598"/>
            <a:ext cx="3697014" cy="3697014"/>
          </a:xfrm>
          <a:prstGeom prst="rect">
            <a:avLst/>
          </a:prstGeom>
        </p:spPr>
      </p:pic>
      <p:sp>
        <p:nvSpPr>
          <p:cNvPr id="2" name="TextBox 1">
            <a:extLst>
              <a:ext uri="{FF2B5EF4-FFF2-40B4-BE49-F238E27FC236}">
                <a16:creationId xmlns:a16="http://schemas.microsoft.com/office/drawing/2014/main" id="{E96EF29C-5D79-6BEC-70F2-0DDB3B976810}"/>
              </a:ext>
            </a:extLst>
          </p:cNvPr>
          <p:cNvSpPr txBox="1"/>
          <p:nvPr/>
        </p:nvSpPr>
        <p:spPr>
          <a:xfrm>
            <a:off x="974834" y="2987307"/>
            <a:ext cx="6693408" cy="1569660"/>
          </a:xfrm>
          <a:prstGeom prst="rect">
            <a:avLst/>
          </a:prstGeom>
          <a:noFill/>
        </p:spPr>
        <p:txBody>
          <a:bodyPr wrap="square" rtlCol="0">
            <a:spAutoFit/>
          </a:bodyPr>
          <a:lstStyle/>
          <a:p>
            <a:r>
              <a:rPr lang="es-ES" sz="3200" b="1" dirty="0">
                <a:solidFill>
                  <a:schemeClr val="bg1"/>
                </a:solidFill>
              </a:rPr>
              <a:t>Su centro de información para Tesorería (</a:t>
            </a:r>
            <a:r>
              <a:rPr lang="es-PR" sz="3200" b="1" dirty="0" err="1">
                <a:solidFill>
                  <a:schemeClr val="bg1"/>
                </a:solidFill>
              </a:rPr>
              <a:t>Bursar</a:t>
            </a:r>
            <a:r>
              <a:rPr lang="es-ES" sz="3200" b="1" dirty="0">
                <a:solidFill>
                  <a:schemeClr val="bg1"/>
                </a:solidFill>
              </a:rPr>
              <a:t>), Ayuda Financiera, Registraduría y Empleo Estudiantil.</a:t>
            </a:r>
            <a:endParaRPr lang="en-US" sz="3200" b="1" dirty="0">
              <a:solidFill>
                <a:schemeClr val="bg1"/>
              </a:solidFill>
            </a:endParaRPr>
          </a:p>
        </p:txBody>
      </p:sp>
      <p:pic>
        <p:nvPicPr>
          <p:cNvPr id="9" name="Recorded Sound">
            <a:hlinkClick r:id="" action="ppaction://media"/>
            <a:extLst>
              <a:ext uri="{FF2B5EF4-FFF2-40B4-BE49-F238E27FC236}">
                <a16:creationId xmlns:a16="http://schemas.microsoft.com/office/drawing/2014/main" id="{DE6278A3-E5A6-35F1-D5FC-2A8D473D9E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527" y="5604543"/>
            <a:ext cx="487363" cy="487363"/>
          </a:xfrm>
          <a:prstGeom prst="rect">
            <a:avLst/>
          </a:prstGeom>
        </p:spPr>
      </p:pic>
    </p:spTree>
    <p:extLst>
      <p:ext uri="{BB962C8B-B14F-4D97-AF65-F5344CB8AC3E}">
        <p14:creationId xmlns:p14="http://schemas.microsoft.com/office/powerpoint/2010/main" val="1589975043"/>
      </p:ext>
    </p:extLst>
  </p:cSld>
  <p:clrMapOvr>
    <a:masterClrMapping/>
  </p:clrMapOvr>
  <mc:AlternateContent xmlns:mc="http://schemas.openxmlformats.org/markup-compatibility/2006" xmlns:p14="http://schemas.microsoft.com/office/powerpoint/2010/main">
    <mc:Choice Requires="p14">
      <p:transition spd="slow" p14:dur="2000" advTm="13884"/>
    </mc:Choice>
    <mc:Fallback xmlns="">
      <p:transition spd="slow" advTm="13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text, application&#10;&#10;Description automatically generated">
            <a:extLst>
              <a:ext uri="{FF2B5EF4-FFF2-40B4-BE49-F238E27FC236}">
                <a16:creationId xmlns:a16="http://schemas.microsoft.com/office/drawing/2014/main" id="{D47034A7-A274-4515-8D4C-70FBFC817B0E}"/>
              </a:ext>
            </a:extLst>
          </p:cNvPr>
          <p:cNvPicPr>
            <a:picLocks noGrp="1" noChangeAspect="1"/>
          </p:cNvPicPr>
          <p:nvPr>
            <p:ph idx="1"/>
          </p:nvPr>
        </p:nvPicPr>
        <p:blipFill>
          <a:blip r:embed="rId5"/>
          <a:stretch>
            <a:fillRect/>
          </a:stretch>
        </p:blipFill>
        <p:spPr>
          <a:xfrm>
            <a:off x="306002" y="894447"/>
            <a:ext cx="2007735" cy="4351338"/>
          </a:xfrm>
        </p:spPr>
      </p:pic>
      <p:sp>
        <p:nvSpPr>
          <p:cNvPr id="2" name="Title 1">
            <a:extLst>
              <a:ext uri="{FF2B5EF4-FFF2-40B4-BE49-F238E27FC236}">
                <a16:creationId xmlns:a16="http://schemas.microsoft.com/office/drawing/2014/main" id="{1940A343-9A3E-4C74-BA61-C6D558B6B430}"/>
              </a:ext>
            </a:extLst>
          </p:cNvPr>
          <p:cNvSpPr>
            <a:spLocks noGrp="1"/>
          </p:cNvSpPr>
          <p:nvPr>
            <p:ph type="title"/>
          </p:nvPr>
        </p:nvSpPr>
        <p:spPr>
          <a:xfrm>
            <a:off x="1244600" y="365125"/>
            <a:ext cx="10124440" cy="1047115"/>
          </a:xfrm>
        </p:spPr>
        <p:txBody>
          <a:bodyPr>
            <a:normAutofit fontScale="90000"/>
          </a:bodyPr>
          <a:lstStyle/>
          <a:p>
            <a:pPr algn="ctr"/>
            <a:r>
              <a:rPr lang="es-PR" dirty="0">
                <a:solidFill>
                  <a:schemeClr val="bg1"/>
                </a:solidFill>
              </a:rPr>
              <a:t>Próximos pasos para los préstamos Federales del programa Direct </a:t>
            </a:r>
            <a:r>
              <a:rPr lang="es-PR" dirty="0" err="1">
                <a:solidFill>
                  <a:schemeClr val="bg1"/>
                </a:solidFill>
              </a:rPr>
              <a:t>Loans</a:t>
            </a:r>
            <a:br>
              <a:rPr lang="en-US" dirty="0">
                <a:solidFill>
                  <a:schemeClr val="bg1"/>
                </a:solidFill>
              </a:rPr>
            </a:br>
            <a:r>
              <a:rPr lang="en-US" dirty="0">
                <a:solidFill>
                  <a:schemeClr val="bg1"/>
                </a:solidFill>
              </a:rPr>
              <a:t>(</a:t>
            </a:r>
            <a:r>
              <a:rPr lang="en-US" b="1" u="sng" dirty="0">
                <a:solidFill>
                  <a:srgbClr val="FFFF00"/>
                </a:solidFill>
              </a:rPr>
              <a:t>studentaid.gov</a:t>
            </a:r>
            <a:r>
              <a:rPr lang="en-US" dirty="0">
                <a:solidFill>
                  <a:schemeClr val="bg1"/>
                </a:solidFill>
              </a:rPr>
              <a:t>)</a:t>
            </a:r>
          </a:p>
        </p:txBody>
      </p:sp>
      <p:sp>
        <p:nvSpPr>
          <p:cNvPr id="11" name="Arrow: Right 10">
            <a:extLst>
              <a:ext uri="{FF2B5EF4-FFF2-40B4-BE49-F238E27FC236}">
                <a16:creationId xmlns:a16="http://schemas.microsoft.com/office/drawing/2014/main" id="{A37477A2-3335-4B3C-903B-0890F6B04ABB}"/>
              </a:ext>
            </a:extLst>
          </p:cNvPr>
          <p:cNvSpPr/>
          <p:nvPr/>
        </p:nvSpPr>
        <p:spPr>
          <a:xfrm>
            <a:off x="2219652" y="3470564"/>
            <a:ext cx="1268730" cy="545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4008F4-E025-4376-8013-2BDC42893388}"/>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77732F0-A9B7-A950-8C43-1B0F7504B767}"/>
              </a:ext>
            </a:extLst>
          </p:cNvPr>
          <p:cNvPicPr>
            <a:picLocks noChangeAspect="1"/>
          </p:cNvPicPr>
          <p:nvPr/>
        </p:nvPicPr>
        <p:blipFill>
          <a:blip r:embed="rId6"/>
          <a:stretch>
            <a:fillRect/>
          </a:stretch>
        </p:blipFill>
        <p:spPr>
          <a:xfrm>
            <a:off x="3593658" y="1656405"/>
            <a:ext cx="8598342" cy="3067208"/>
          </a:xfrm>
          <a:prstGeom prst="rect">
            <a:avLst/>
          </a:prstGeom>
        </p:spPr>
      </p:pic>
      <p:sp>
        <p:nvSpPr>
          <p:cNvPr id="16" name="TextBox 15">
            <a:extLst>
              <a:ext uri="{FF2B5EF4-FFF2-40B4-BE49-F238E27FC236}">
                <a16:creationId xmlns:a16="http://schemas.microsoft.com/office/drawing/2014/main" id="{575E7B77-F846-52DE-47C5-509AAA70CF0D}"/>
              </a:ext>
            </a:extLst>
          </p:cNvPr>
          <p:cNvSpPr txBox="1"/>
          <p:nvPr/>
        </p:nvSpPr>
        <p:spPr>
          <a:xfrm>
            <a:off x="2389908" y="5111050"/>
            <a:ext cx="9289473" cy="400110"/>
          </a:xfrm>
          <a:prstGeom prst="rect">
            <a:avLst/>
          </a:prstGeom>
          <a:noFill/>
        </p:spPr>
        <p:txBody>
          <a:bodyPr wrap="square" rtlCol="0">
            <a:spAutoFit/>
          </a:bodyPr>
          <a:lstStyle/>
          <a:p>
            <a:r>
              <a:rPr lang="en-US" sz="2000" b="1" dirty="0">
                <a:solidFill>
                  <a:schemeClr val="bg1"/>
                </a:solidFill>
              </a:rPr>
              <a:t>Both the Master Promissory Note &amp; Entrance Counseling Must be Completed</a:t>
            </a:r>
          </a:p>
        </p:txBody>
      </p:sp>
      <p:pic>
        <p:nvPicPr>
          <p:cNvPr id="3" name="Recorded Sound">
            <a:hlinkClick r:id="" action="ppaction://media"/>
            <a:extLst>
              <a:ext uri="{FF2B5EF4-FFF2-40B4-BE49-F238E27FC236}">
                <a16:creationId xmlns:a16="http://schemas.microsoft.com/office/drawing/2014/main" id="{4C4FBA2D-4262-567A-8161-91C2B6855C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3963" y="5511160"/>
            <a:ext cx="487363" cy="487363"/>
          </a:xfrm>
          <a:prstGeom prst="rect">
            <a:avLst/>
          </a:prstGeom>
        </p:spPr>
      </p:pic>
    </p:spTree>
    <p:extLst>
      <p:ext uri="{BB962C8B-B14F-4D97-AF65-F5344CB8AC3E}">
        <p14:creationId xmlns:p14="http://schemas.microsoft.com/office/powerpoint/2010/main" val="1768691224"/>
      </p:ext>
    </p:extLst>
  </p:cSld>
  <p:clrMapOvr>
    <a:masterClrMapping/>
  </p:clrMapOvr>
  <mc:AlternateContent xmlns:mc="http://schemas.openxmlformats.org/markup-compatibility/2006" xmlns:p14="http://schemas.microsoft.com/office/powerpoint/2010/main">
    <mc:Choice Requires="p14">
      <p:transition spd="slow" p14:dur="2000" advTm="15484"/>
    </mc:Choice>
    <mc:Fallback xmlns="">
      <p:transition spd="slow" advTm="1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063B-448C-4CD1-B5A5-078943550231}"/>
              </a:ext>
            </a:extLst>
          </p:cNvPr>
          <p:cNvSpPr>
            <a:spLocks noGrp="1"/>
          </p:cNvSpPr>
          <p:nvPr>
            <p:ph type="title"/>
          </p:nvPr>
        </p:nvSpPr>
        <p:spPr/>
        <p:txBody>
          <a:bodyPr/>
          <a:lstStyle/>
          <a:p>
            <a:pPr algn="ctr"/>
            <a:r>
              <a:rPr lang="es-ES" b="1" dirty="0">
                <a:solidFill>
                  <a:schemeClr val="bg1">
                    <a:lumMod val="95000"/>
                  </a:schemeClr>
                </a:solidFill>
              </a:rPr>
              <a:t>Envíe los cheques de sus becas privadas</a:t>
            </a:r>
            <a:endParaRPr lang="en-US" b="1" dirty="0">
              <a:solidFill>
                <a:schemeClr val="bg1">
                  <a:lumMod val="95000"/>
                </a:schemeClr>
              </a:solidFill>
            </a:endParaRPr>
          </a:p>
        </p:txBody>
      </p:sp>
      <p:sp>
        <p:nvSpPr>
          <p:cNvPr id="3" name="Content Placeholder 2">
            <a:extLst>
              <a:ext uri="{FF2B5EF4-FFF2-40B4-BE49-F238E27FC236}">
                <a16:creationId xmlns:a16="http://schemas.microsoft.com/office/drawing/2014/main" id="{AC126FAC-DDA2-469D-8797-C7EC48BB7892}"/>
              </a:ext>
            </a:extLst>
          </p:cNvPr>
          <p:cNvSpPr>
            <a:spLocks noGrp="1"/>
          </p:cNvSpPr>
          <p:nvPr>
            <p:ph sz="half" idx="1"/>
          </p:nvPr>
        </p:nvSpPr>
        <p:spPr>
          <a:xfrm>
            <a:off x="838200" y="1825625"/>
            <a:ext cx="5334000" cy="4351338"/>
          </a:xfrm>
        </p:spPr>
        <p:txBody>
          <a:bodyPr/>
          <a:lstStyle/>
          <a:p>
            <a:pPr marL="0" indent="0" algn="ctr">
              <a:buNone/>
            </a:pPr>
            <a:r>
              <a:rPr lang="en-US" sz="3200" b="1" dirty="0">
                <a:solidFill>
                  <a:schemeClr val="bg1">
                    <a:lumMod val="95000"/>
                  </a:schemeClr>
                </a:solidFill>
              </a:rPr>
              <a:t>Marquette University</a:t>
            </a:r>
            <a:br>
              <a:rPr lang="en-US" sz="3200" b="1" dirty="0">
                <a:solidFill>
                  <a:schemeClr val="bg1">
                    <a:lumMod val="95000"/>
                  </a:schemeClr>
                </a:solidFill>
              </a:rPr>
            </a:br>
            <a:r>
              <a:rPr lang="en-US" sz="3200" b="1" dirty="0">
                <a:solidFill>
                  <a:schemeClr val="bg1">
                    <a:lumMod val="95000"/>
                  </a:schemeClr>
                </a:solidFill>
              </a:rPr>
              <a:t>Office of Student Financial Aid</a:t>
            </a:r>
            <a:br>
              <a:rPr lang="en-US" sz="3200" b="1" dirty="0">
                <a:solidFill>
                  <a:schemeClr val="bg1">
                    <a:lumMod val="95000"/>
                  </a:schemeClr>
                </a:solidFill>
              </a:rPr>
            </a:br>
            <a:r>
              <a:rPr lang="en-US" sz="3200" b="1" dirty="0">
                <a:solidFill>
                  <a:schemeClr val="bg1">
                    <a:lumMod val="95000"/>
                  </a:schemeClr>
                </a:solidFill>
              </a:rPr>
              <a:t>Attn: Scholarship Assistant</a:t>
            </a:r>
            <a:br>
              <a:rPr lang="en-US" sz="3200" b="1" dirty="0">
                <a:solidFill>
                  <a:schemeClr val="bg1">
                    <a:lumMod val="95000"/>
                  </a:schemeClr>
                </a:solidFill>
              </a:rPr>
            </a:br>
            <a:r>
              <a:rPr lang="en-US" sz="3200" b="1" dirty="0">
                <a:solidFill>
                  <a:schemeClr val="bg1">
                    <a:lumMod val="95000"/>
                  </a:schemeClr>
                </a:solidFill>
              </a:rPr>
              <a:t>P.O. Box 1881</a:t>
            </a:r>
            <a:br>
              <a:rPr lang="en-US" sz="3200" b="1" dirty="0">
                <a:solidFill>
                  <a:schemeClr val="bg1">
                    <a:lumMod val="95000"/>
                  </a:schemeClr>
                </a:solidFill>
              </a:rPr>
            </a:br>
            <a:r>
              <a:rPr lang="en-US" sz="3200" b="1" dirty="0">
                <a:solidFill>
                  <a:schemeClr val="bg1">
                    <a:lumMod val="95000"/>
                  </a:schemeClr>
                </a:solidFill>
              </a:rPr>
              <a:t>Milwaukee, WI 53201-1881</a:t>
            </a:r>
          </a:p>
          <a:p>
            <a:pPr marL="0" indent="0">
              <a:buNone/>
            </a:pPr>
            <a:endParaRPr lang="en-US" dirty="0"/>
          </a:p>
          <a:p>
            <a:pPr marL="0" indent="0">
              <a:buNone/>
            </a:pPr>
            <a:r>
              <a:rPr lang="es-PR" dirty="0">
                <a:solidFill>
                  <a:schemeClr val="bg1">
                    <a:lumMod val="95000"/>
                  </a:schemeClr>
                </a:solidFill>
              </a:rPr>
              <a:t>Escriba su número de estudiante en el cheque.</a:t>
            </a:r>
          </a:p>
        </p:txBody>
      </p:sp>
      <p:sp>
        <p:nvSpPr>
          <p:cNvPr id="4" name="Content Placeholder 3">
            <a:extLst>
              <a:ext uri="{FF2B5EF4-FFF2-40B4-BE49-F238E27FC236}">
                <a16:creationId xmlns:a16="http://schemas.microsoft.com/office/drawing/2014/main" id="{0BEC6D54-5975-4C53-9E30-D7491938032D}"/>
              </a:ext>
            </a:extLst>
          </p:cNvPr>
          <p:cNvSpPr>
            <a:spLocks noGrp="1"/>
          </p:cNvSpPr>
          <p:nvPr>
            <p:ph sz="half" idx="2"/>
          </p:nvPr>
        </p:nvSpPr>
        <p:spPr/>
        <p:txBody>
          <a:bodyPr>
            <a:normAutofit/>
          </a:bodyPr>
          <a:lstStyle/>
          <a:p>
            <a:r>
              <a:rPr lang="es-ES" sz="2400" dirty="0">
                <a:solidFill>
                  <a:schemeClr val="bg1">
                    <a:lumMod val="95000"/>
                  </a:schemeClr>
                </a:solidFill>
              </a:rPr>
              <a:t>Endorse el reverso del cheque de la beca si el cheque tiene el nombre del estudiante o del estudiante y Marquette </a:t>
            </a:r>
            <a:r>
              <a:rPr lang="es-ES" sz="2400" dirty="0" err="1">
                <a:solidFill>
                  <a:schemeClr val="bg1">
                    <a:lumMod val="95000"/>
                  </a:schemeClr>
                </a:solidFill>
              </a:rPr>
              <a:t>University</a:t>
            </a:r>
            <a:r>
              <a:rPr lang="es-ES" sz="2400" dirty="0">
                <a:solidFill>
                  <a:schemeClr val="bg1">
                    <a:lumMod val="95000"/>
                  </a:schemeClr>
                </a:solidFill>
              </a:rPr>
              <a:t>.</a:t>
            </a:r>
          </a:p>
          <a:p>
            <a:endParaRPr lang="en-US" sz="2400" dirty="0">
              <a:solidFill>
                <a:schemeClr val="bg1">
                  <a:lumMod val="95000"/>
                </a:schemeClr>
              </a:solidFill>
            </a:endParaRPr>
          </a:p>
          <a:p>
            <a:r>
              <a:rPr lang="es-ES" sz="2400" dirty="0">
                <a:solidFill>
                  <a:schemeClr val="bg1">
                    <a:lumMod val="95000"/>
                  </a:schemeClr>
                </a:solidFill>
              </a:rPr>
              <a:t>Las becas se </a:t>
            </a:r>
            <a:r>
              <a:rPr lang="es-ES" sz="2400" b="1" dirty="0">
                <a:solidFill>
                  <a:srgbClr val="FFFF00"/>
                </a:solidFill>
              </a:rPr>
              <a:t>repartirán equitativamente </a:t>
            </a:r>
            <a:r>
              <a:rPr lang="es-ES" sz="2400" dirty="0">
                <a:solidFill>
                  <a:schemeClr val="bg1">
                    <a:lumMod val="95000"/>
                  </a:schemeClr>
                </a:solidFill>
              </a:rPr>
              <a:t>entre los semestres de otoño y primavera, a menos que el donante indique lo contrario.</a:t>
            </a:r>
            <a:endParaRPr lang="en-US" sz="2400" dirty="0">
              <a:solidFill>
                <a:schemeClr val="bg1">
                  <a:lumMod val="95000"/>
                </a:schemeClr>
              </a:solidFill>
            </a:endParaRPr>
          </a:p>
        </p:txBody>
      </p:sp>
      <p:sp>
        <p:nvSpPr>
          <p:cNvPr id="6" name="Oval 5">
            <a:extLst>
              <a:ext uri="{FF2B5EF4-FFF2-40B4-BE49-F238E27FC236}">
                <a16:creationId xmlns:a16="http://schemas.microsoft.com/office/drawing/2014/main" id="{A0A99552-C40F-4B15-940B-27CE73000110}"/>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361157E8-6290-CC6E-2426-6FA0009B81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6200" y="5462212"/>
            <a:ext cx="487363" cy="487363"/>
          </a:xfrm>
          <a:prstGeom prst="rect">
            <a:avLst/>
          </a:prstGeom>
        </p:spPr>
      </p:pic>
    </p:spTree>
    <p:extLst>
      <p:ext uri="{BB962C8B-B14F-4D97-AF65-F5344CB8AC3E}">
        <p14:creationId xmlns:p14="http://schemas.microsoft.com/office/powerpoint/2010/main" val="1516882033"/>
      </p:ext>
    </p:extLst>
  </p:cSld>
  <p:clrMapOvr>
    <a:masterClrMapping/>
  </p:clrMapOvr>
  <mc:AlternateContent xmlns:mc="http://schemas.openxmlformats.org/markup-compatibility/2006" xmlns:p14="http://schemas.microsoft.com/office/powerpoint/2010/main">
    <mc:Choice Requires="p14">
      <p:transition spd="slow" p14:dur="2000" advTm="52159"/>
    </mc:Choice>
    <mc:Fallback xmlns="">
      <p:transition spd="slow" advTm="5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3A07-06B6-4D45-B2B6-78FAE0D9FD50}"/>
              </a:ext>
            </a:extLst>
          </p:cNvPr>
          <p:cNvSpPr>
            <a:spLocks noGrp="1"/>
          </p:cNvSpPr>
          <p:nvPr>
            <p:ph type="title"/>
          </p:nvPr>
        </p:nvSpPr>
        <p:spPr>
          <a:xfrm>
            <a:off x="838200" y="365126"/>
            <a:ext cx="10515600" cy="868452"/>
          </a:xfrm>
        </p:spPr>
        <p:txBody>
          <a:bodyPr/>
          <a:lstStyle/>
          <a:p>
            <a:pPr algn="ctr"/>
            <a:r>
              <a:rPr lang="en-US" dirty="0" err="1">
                <a:solidFill>
                  <a:schemeClr val="bg1"/>
                </a:solidFill>
              </a:rPr>
              <a:t>Empleo</a:t>
            </a:r>
            <a:r>
              <a:rPr lang="en-US" dirty="0">
                <a:solidFill>
                  <a:schemeClr val="bg1"/>
                </a:solidFill>
              </a:rPr>
              <a:t> </a:t>
            </a:r>
            <a:r>
              <a:rPr lang="en-US" dirty="0" err="1">
                <a:solidFill>
                  <a:schemeClr val="bg1"/>
                </a:solidFill>
              </a:rPr>
              <a:t>Estudiantil</a:t>
            </a:r>
            <a:r>
              <a:rPr lang="en-US" dirty="0">
                <a:solidFill>
                  <a:schemeClr val="bg1"/>
                </a:solidFill>
              </a:rPr>
              <a:t> </a:t>
            </a:r>
          </a:p>
        </p:txBody>
      </p:sp>
      <p:sp>
        <p:nvSpPr>
          <p:cNvPr id="3" name="Content Placeholder 2">
            <a:extLst>
              <a:ext uri="{FF2B5EF4-FFF2-40B4-BE49-F238E27FC236}">
                <a16:creationId xmlns:a16="http://schemas.microsoft.com/office/drawing/2014/main" id="{FCDF4956-B371-467A-8A46-DB11FDD2C528}"/>
              </a:ext>
            </a:extLst>
          </p:cNvPr>
          <p:cNvSpPr>
            <a:spLocks noGrp="1"/>
          </p:cNvSpPr>
          <p:nvPr>
            <p:ph idx="1"/>
          </p:nvPr>
        </p:nvSpPr>
        <p:spPr>
          <a:xfrm>
            <a:off x="1398917" y="1333919"/>
            <a:ext cx="10515600" cy="4351338"/>
          </a:xfrm>
        </p:spPr>
        <p:txBody>
          <a:bodyPr>
            <a:normAutofit fontScale="92500" lnSpcReduction="20000"/>
          </a:bodyPr>
          <a:lstStyle/>
          <a:p>
            <a:r>
              <a:rPr lang="es-PR" dirty="0" err="1">
                <a:solidFill>
                  <a:schemeClr val="bg1"/>
                </a:solidFill>
              </a:rPr>
              <a:t>JobX</a:t>
            </a:r>
            <a:r>
              <a:rPr lang="es-PR" dirty="0">
                <a:solidFill>
                  <a:schemeClr val="bg1"/>
                </a:solidFill>
              </a:rPr>
              <a:t> (</a:t>
            </a:r>
            <a:r>
              <a:rPr lang="es-PR" b="1" u="sng" dirty="0">
                <a:solidFill>
                  <a:srgbClr val="FFFF00"/>
                </a:solidFill>
              </a:rPr>
              <a:t>jobx.marquette.edu</a:t>
            </a:r>
            <a:r>
              <a:rPr lang="es-PR" dirty="0">
                <a:solidFill>
                  <a:schemeClr val="bg1"/>
                </a:solidFill>
              </a:rPr>
              <a:t>)– portal de empleo</a:t>
            </a:r>
          </a:p>
          <a:p>
            <a:r>
              <a:rPr lang="es-PR" dirty="0">
                <a:solidFill>
                  <a:schemeClr val="bg1"/>
                </a:solidFill>
              </a:rPr>
              <a:t>Los estudiantes deben presentar una solicitud y ser contratados *.</a:t>
            </a:r>
          </a:p>
          <a:p>
            <a:r>
              <a:rPr lang="es-PR" dirty="0">
                <a:solidFill>
                  <a:schemeClr val="bg1"/>
                </a:solidFill>
              </a:rPr>
              <a:t>El límite de horas semanales trabajadas son 20 horas.</a:t>
            </a:r>
          </a:p>
          <a:p>
            <a:r>
              <a:rPr lang="es-PR" dirty="0">
                <a:solidFill>
                  <a:schemeClr val="bg1"/>
                </a:solidFill>
              </a:rPr>
              <a:t>El dinero se gana y se paga al estudiante mediante una nómina quincenal.</a:t>
            </a:r>
          </a:p>
          <a:p>
            <a:r>
              <a:rPr lang="es-PR" dirty="0">
                <a:solidFill>
                  <a:schemeClr val="bg1"/>
                </a:solidFill>
              </a:rPr>
              <a:t>Las ganancias NO van directamente al saldo de la cuenta del estudiante. </a:t>
            </a:r>
          </a:p>
          <a:p>
            <a:r>
              <a:rPr lang="es-PR" dirty="0">
                <a:solidFill>
                  <a:schemeClr val="bg1"/>
                </a:solidFill>
              </a:rPr>
              <a:t>Se recomienda que el estudiante se registre en depósito directo. </a:t>
            </a:r>
          </a:p>
          <a:p>
            <a:r>
              <a:rPr lang="es-PR" dirty="0">
                <a:solidFill>
                  <a:schemeClr val="bg1"/>
                </a:solidFill>
              </a:rPr>
              <a:t>En el momento de la contratación, los estudiantes deberán llenar el formulario I-9 y disponer de los documentos originales de identidad y de trabajo </a:t>
            </a:r>
            <a:r>
              <a:rPr lang="es-PR" b="1" dirty="0">
                <a:solidFill>
                  <a:schemeClr val="bg1"/>
                </a:solidFill>
              </a:rPr>
              <a:t>(es decir, pasaporte, certificado de nacimiento, tarjeta de la Seguridad Social, permiso de conducir, etc.).</a:t>
            </a:r>
          </a:p>
          <a:p>
            <a:pPr marL="457200" lvl="1" indent="0">
              <a:buNone/>
            </a:pPr>
            <a:r>
              <a:rPr lang="es-PR" dirty="0">
                <a:solidFill>
                  <a:schemeClr val="bg1"/>
                </a:solidFill>
              </a:rPr>
              <a:t>*Los trabajos no son garantizados </a:t>
            </a:r>
          </a:p>
          <a:p>
            <a:pPr lvl="1"/>
            <a:endParaRPr lang="en-US" b="1" i="1" u="sng" dirty="0">
              <a:solidFill>
                <a:schemeClr val="bg1"/>
              </a:solidFill>
            </a:endParaRPr>
          </a:p>
        </p:txBody>
      </p:sp>
      <p:sp>
        <p:nvSpPr>
          <p:cNvPr id="6" name="Oval 5">
            <a:extLst>
              <a:ext uri="{FF2B5EF4-FFF2-40B4-BE49-F238E27FC236}">
                <a16:creationId xmlns:a16="http://schemas.microsoft.com/office/drawing/2014/main" id="{0C8DA268-D6AA-4C45-AC9D-EF1CF6A7E80D}"/>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5621A21C-747D-117A-EFE9-85BCD2EC1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7154" y="5426284"/>
            <a:ext cx="487363" cy="487363"/>
          </a:xfrm>
          <a:prstGeom prst="rect">
            <a:avLst/>
          </a:prstGeom>
        </p:spPr>
      </p:pic>
    </p:spTree>
    <p:extLst>
      <p:ext uri="{BB962C8B-B14F-4D97-AF65-F5344CB8AC3E}">
        <p14:creationId xmlns:p14="http://schemas.microsoft.com/office/powerpoint/2010/main" val="724754174"/>
      </p:ext>
    </p:extLst>
  </p:cSld>
  <p:clrMapOvr>
    <a:masterClrMapping/>
  </p:clrMapOvr>
  <mc:AlternateContent xmlns:mc="http://schemas.openxmlformats.org/markup-compatibility/2006" xmlns:p14="http://schemas.microsoft.com/office/powerpoint/2010/main">
    <mc:Choice Requires="p14">
      <p:transition spd="slow" p14:dur="2000" advTm="30318"/>
    </mc:Choice>
    <mc:Fallback xmlns="">
      <p:transition spd="slow" advTm="3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89B3-F775-4C69-8928-D16ECD6C6F54}"/>
              </a:ext>
            </a:extLst>
          </p:cNvPr>
          <p:cNvSpPr>
            <a:spLocks noGrp="1"/>
          </p:cNvSpPr>
          <p:nvPr>
            <p:ph type="ctrTitle"/>
          </p:nvPr>
        </p:nvSpPr>
        <p:spPr>
          <a:xfrm>
            <a:off x="1524000" y="1122363"/>
            <a:ext cx="9144000" cy="2306637"/>
          </a:xfrm>
        </p:spPr>
        <p:txBody>
          <a:bodyPr>
            <a:normAutofit fontScale="90000"/>
          </a:bodyPr>
          <a:lstStyle/>
          <a:p>
            <a:br>
              <a:rPr lang="en-US" b="1" dirty="0">
                <a:solidFill>
                  <a:schemeClr val="bg1">
                    <a:lumMod val="95000"/>
                  </a:schemeClr>
                </a:solidFill>
              </a:rPr>
            </a:br>
            <a:r>
              <a:rPr lang="es-PR" b="1" dirty="0">
                <a:solidFill>
                  <a:schemeClr val="bg1">
                    <a:lumMod val="95000"/>
                  </a:schemeClr>
                </a:solidFill>
              </a:rPr>
              <a:t>Circunstancias especiales</a:t>
            </a:r>
            <a:br>
              <a:rPr lang="en-US" dirty="0"/>
            </a:br>
            <a:br>
              <a:rPr lang="en-US" dirty="0"/>
            </a:br>
            <a:endParaRPr lang="en-US" dirty="0"/>
          </a:p>
        </p:txBody>
      </p:sp>
      <p:sp>
        <p:nvSpPr>
          <p:cNvPr id="3" name="Subtitle 2">
            <a:extLst>
              <a:ext uri="{FF2B5EF4-FFF2-40B4-BE49-F238E27FC236}">
                <a16:creationId xmlns:a16="http://schemas.microsoft.com/office/drawing/2014/main" id="{03DDA18A-EAF8-450D-850C-7149BADA9CE1}"/>
              </a:ext>
            </a:extLst>
          </p:cNvPr>
          <p:cNvSpPr>
            <a:spLocks noGrp="1"/>
          </p:cNvSpPr>
          <p:nvPr>
            <p:ph type="subTitle" idx="1"/>
          </p:nvPr>
        </p:nvSpPr>
        <p:spPr>
          <a:xfrm>
            <a:off x="752353" y="2113757"/>
            <a:ext cx="10949651" cy="3134518"/>
          </a:xfrm>
        </p:spPr>
        <p:txBody>
          <a:bodyPr>
            <a:normAutofit/>
          </a:bodyPr>
          <a:lstStyle/>
          <a:p>
            <a:pPr marL="457200" indent="-457200" algn="l">
              <a:buFont typeface="Arial" panose="020B0604020202020204" pitchFamily="34" charset="0"/>
              <a:buChar char="•"/>
            </a:pPr>
            <a:r>
              <a:rPr lang="es-ES" sz="2600" dirty="0">
                <a:solidFill>
                  <a:schemeClr val="bg1">
                    <a:lumMod val="95000"/>
                  </a:schemeClr>
                </a:solidFill>
              </a:rPr>
              <a:t>Puede </a:t>
            </a:r>
            <a:r>
              <a:rPr lang="es-PR" sz="2600" dirty="0">
                <a:solidFill>
                  <a:schemeClr val="bg1">
                    <a:lumMod val="95000"/>
                  </a:schemeClr>
                </a:solidFill>
              </a:rPr>
              <a:t>revisarse si ha ocurrido algunas circunstancias financieras en la economía familiar (pérdida de ingresos, gastos extraordinarios, etc.).</a:t>
            </a:r>
          </a:p>
          <a:p>
            <a:pPr marL="457200" indent="-457200" algn="l">
              <a:buFont typeface="Arial" panose="020B0604020202020204" pitchFamily="34" charset="0"/>
              <a:buChar char="•"/>
            </a:pPr>
            <a:r>
              <a:rPr lang="es-PR" sz="2600" dirty="0">
                <a:solidFill>
                  <a:schemeClr val="bg1">
                    <a:lumMod val="95000"/>
                  </a:schemeClr>
                </a:solidFill>
              </a:rPr>
              <a:t>Debe tener que ser una circunstancia significativa para ser considerado para más ayuda financiera. </a:t>
            </a:r>
          </a:p>
          <a:p>
            <a:pPr marL="457200" indent="-457200" algn="l">
              <a:buFont typeface="Arial" panose="020B0604020202020204" pitchFamily="34" charset="0"/>
              <a:buChar char="•"/>
            </a:pPr>
            <a:r>
              <a:rPr lang="es-PR" sz="2600" dirty="0">
                <a:solidFill>
                  <a:schemeClr val="bg1">
                    <a:lumMod val="95000"/>
                  </a:schemeClr>
                </a:solidFill>
              </a:rPr>
              <a:t>Puede revisar las diferentes circunstancias en línea en mu.edu/central/</a:t>
            </a:r>
            <a:r>
              <a:rPr lang="es-PR" sz="2600" dirty="0" err="1">
                <a:solidFill>
                  <a:schemeClr val="bg1">
                    <a:lumMod val="95000"/>
                  </a:schemeClr>
                </a:solidFill>
              </a:rPr>
              <a:t>appealing-financial-aid</a:t>
            </a:r>
            <a:endParaRPr lang="es-PR" sz="2600" dirty="0">
              <a:solidFill>
                <a:schemeClr val="bg1">
                  <a:lumMod val="95000"/>
                </a:schemeClr>
              </a:solidFill>
            </a:endParaRPr>
          </a:p>
          <a:p>
            <a:pPr marL="457200" indent="-457200" algn="l">
              <a:buFont typeface="Arial" panose="020B0604020202020204" pitchFamily="34" charset="0"/>
              <a:buChar char="•"/>
            </a:pPr>
            <a:r>
              <a:rPr lang="es-PR" sz="2600" dirty="0">
                <a:solidFill>
                  <a:schemeClr val="bg1">
                    <a:lumMod val="95000"/>
                  </a:schemeClr>
                </a:solidFill>
              </a:rPr>
              <a:t>Póngase en contacto con Marquette Central para discutir las opciones</a:t>
            </a:r>
          </a:p>
          <a:p>
            <a:pPr marL="457200" indent="-457200" algn="l">
              <a:buFont typeface="Arial" panose="020B0604020202020204" pitchFamily="34" charset="0"/>
              <a:buChar char="•"/>
            </a:pPr>
            <a:endParaRPr lang="en-US" sz="2600" dirty="0">
              <a:solidFill>
                <a:schemeClr val="bg1">
                  <a:lumMod val="95000"/>
                </a:schemeClr>
              </a:solidFill>
            </a:endParaRPr>
          </a:p>
          <a:p>
            <a:pPr marL="457200" indent="-457200" algn="l">
              <a:buFont typeface="Arial" panose="020B0604020202020204" pitchFamily="34" charset="0"/>
              <a:buChar char="•"/>
            </a:pPr>
            <a:endParaRPr lang="en-US" sz="2600" dirty="0">
              <a:solidFill>
                <a:schemeClr val="bg1">
                  <a:lumMod val="95000"/>
                </a:schemeClr>
              </a:solidFill>
            </a:endParaRPr>
          </a:p>
        </p:txBody>
      </p:sp>
      <p:sp>
        <p:nvSpPr>
          <p:cNvPr id="4" name="Oval 3">
            <a:extLst>
              <a:ext uri="{FF2B5EF4-FFF2-40B4-BE49-F238E27FC236}">
                <a16:creationId xmlns:a16="http://schemas.microsoft.com/office/drawing/2014/main" id="{932BEAC3-3D4D-4186-9B11-1DAD91B8262C}"/>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58341C5C-665E-21D8-17FA-F887847F0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8322" y="5451474"/>
            <a:ext cx="487363" cy="487363"/>
          </a:xfrm>
          <a:prstGeom prst="rect">
            <a:avLst/>
          </a:prstGeom>
        </p:spPr>
      </p:pic>
    </p:spTree>
    <p:extLst>
      <p:ext uri="{BB962C8B-B14F-4D97-AF65-F5344CB8AC3E}">
        <p14:creationId xmlns:p14="http://schemas.microsoft.com/office/powerpoint/2010/main" val="2478202347"/>
      </p:ext>
    </p:extLst>
  </p:cSld>
  <p:clrMapOvr>
    <a:masterClrMapping/>
  </p:clrMapOvr>
  <mc:AlternateContent xmlns:mc="http://schemas.openxmlformats.org/markup-compatibility/2006" xmlns:p14="http://schemas.microsoft.com/office/powerpoint/2010/main">
    <mc:Choice Requires="p14">
      <p:transition spd="slow" p14:dur="2000" advTm="8791"/>
    </mc:Choice>
    <mc:Fallback xmlns="">
      <p:transition spd="slow" advTm="8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3440-2393-7ACD-1CDE-B5A1DA1251AD}"/>
              </a:ext>
            </a:extLst>
          </p:cNvPr>
          <p:cNvSpPr>
            <a:spLocks noGrp="1"/>
          </p:cNvSpPr>
          <p:nvPr>
            <p:ph type="title"/>
          </p:nvPr>
        </p:nvSpPr>
        <p:spPr/>
        <p:txBody>
          <a:bodyPr>
            <a:normAutofit fontScale="90000"/>
          </a:bodyPr>
          <a:lstStyle/>
          <a:p>
            <a:pPr algn="ctr"/>
            <a:r>
              <a:rPr lang="es-ES" b="1" dirty="0">
                <a:solidFill>
                  <a:schemeClr val="bg1">
                    <a:lumMod val="95000"/>
                  </a:schemeClr>
                </a:solidFill>
              </a:rPr>
              <a:t>Se avecinan cambios en la FAFSA para 2024-25</a:t>
            </a:r>
            <a:br>
              <a:rPr lang="en-US" b="1" dirty="0">
                <a:solidFill>
                  <a:schemeClr val="bg1">
                    <a:lumMod val="95000"/>
                  </a:schemeClr>
                </a:solidFill>
              </a:rPr>
            </a:br>
            <a:r>
              <a:rPr lang="en-US" sz="2900" b="1" dirty="0">
                <a:solidFill>
                  <a:srgbClr val="FFFF00"/>
                </a:solidFill>
              </a:rPr>
              <a:t>https://www.marquette.edu/central/financial-aid/fafsa-changes-2024-25.php</a:t>
            </a:r>
          </a:p>
        </p:txBody>
      </p:sp>
      <p:sp>
        <p:nvSpPr>
          <p:cNvPr id="3" name="Content Placeholder 2">
            <a:extLst>
              <a:ext uri="{FF2B5EF4-FFF2-40B4-BE49-F238E27FC236}">
                <a16:creationId xmlns:a16="http://schemas.microsoft.com/office/drawing/2014/main" id="{33AC6332-9A2C-B600-546B-7976CA3A280B}"/>
              </a:ext>
            </a:extLst>
          </p:cNvPr>
          <p:cNvSpPr>
            <a:spLocks noGrp="1"/>
          </p:cNvSpPr>
          <p:nvPr>
            <p:ph idx="1"/>
          </p:nvPr>
        </p:nvSpPr>
        <p:spPr>
          <a:xfrm>
            <a:off x="910937" y="1666731"/>
            <a:ext cx="10515600" cy="4351338"/>
          </a:xfrm>
        </p:spPr>
        <p:txBody>
          <a:bodyPr>
            <a:normAutofit lnSpcReduction="10000"/>
          </a:bodyPr>
          <a:lstStyle/>
          <a:p>
            <a:r>
              <a:rPr lang="es-ES" dirty="0">
                <a:solidFill>
                  <a:schemeClr val="bg1">
                    <a:lumMod val="95000"/>
                  </a:schemeClr>
                </a:solidFill>
              </a:rPr>
              <a:t>Fecha de lanzamiento prevista: diciembre de 2023</a:t>
            </a:r>
            <a:endParaRPr lang="en-US" dirty="0">
              <a:solidFill>
                <a:schemeClr val="bg1">
                  <a:lumMod val="95000"/>
                </a:schemeClr>
              </a:solidFill>
            </a:endParaRPr>
          </a:p>
          <a:p>
            <a:r>
              <a:rPr lang="es-ES" dirty="0">
                <a:solidFill>
                  <a:schemeClr val="bg1">
                    <a:lumMod val="95000"/>
                  </a:schemeClr>
                </a:solidFill>
              </a:rPr>
              <a:t>Contribución Familiar Esperada (EFC) será sustituida por el Índice de Ayuda al Estudiante (SAI)</a:t>
            </a:r>
          </a:p>
          <a:p>
            <a:r>
              <a:rPr lang="en-US" dirty="0">
                <a:solidFill>
                  <a:schemeClr val="bg1">
                    <a:lumMod val="95000"/>
                  </a:schemeClr>
                </a:solidFill>
              </a:rPr>
              <a:t>SAI </a:t>
            </a:r>
            <a:r>
              <a:rPr lang="es-ES" dirty="0">
                <a:solidFill>
                  <a:schemeClr val="bg1">
                    <a:lumMod val="95000"/>
                  </a:schemeClr>
                </a:solidFill>
              </a:rPr>
              <a:t>ya no tendrá en cuenta el número de estudiantes en la universidad. </a:t>
            </a:r>
          </a:p>
          <a:p>
            <a:r>
              <a:rPr lang="es-ES" dirty="0">
                <a:solidFill>
                  <a:schemeClr val="bg1"/>
                </a:solidFill>
              </a:rPr>
              <a:t>En el caso de los estudiantes cuyos padres están separados o divorciados, se ha modificado la información requerida que debe declararse. Ahora se provee la información del padre/madre que proporciona la mayor parte de la ayuda económica al estudiante, en lugar de la del padre/madre que vive en la residencia principal del estudiante.</a:t>
            </a:r>
            <a:endParaRPr lang="en-US" dirty="0">
              <a:solidFill>
                <a:schemeClr val="bg1"/>
              </a:solidFill>
            </a:endParaRPr>
          </a:p>
        </p:txBody>
      </p:sp>
      <p:pic>
        <p:nvPicPr>
          <p:cNvPr id="4" name="Recorded Sound">
            <a:hlinkClick r:id="" action="ppaction://media"/>
            <a:extLst>
              <a:ext uri="{FF2B5EF4-FFF2-40B4-BE49-F238E27FC236}">
                <a16:creationId xmlns:a16="http://schemas.microsoft.com/office/drawing/2014/main" id="{E14072A7-38C5-8F16-FCB8-8C36D637A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385" y="5311804"/>
            <a:ext cx="487363" cy="487363"/>
          </a:xfrm>
          <a:prstGeom prst="rect">
            <a:avLst/>
          </a:prstGeom>
        </p:spPr>
      </p:pic>
    </p:spTree>
    <p:extLst>
      <p:ext uri="{BB962C8B-B14F-4D97-AF65-F5344CB8AC3E}">
        <p14:creationId xmlns:p14="http://schemas.microsoft.com/office/powerpoint/2010/main" val="2730878885"/>
      </p:ext>
    </p:extLst>
  </p:cSld>
  <p:clrMapOvr>
    <a:masterClrMapping/>
  </p:clrMapOvr>
  <mc:AlternateContent xmlns:mc="http://schemas.openxmlformats.org/markup-compatibility/2006" xmlns:p14="http://schemas.microsoft.com/office/powerpoint/2010/main">
    <mc:Choice Requires="p14">
      <p:transition spd="slow" p14:dur="2000" advTm="53854"/>
    </mc:Choice>
    <mc:Fallback xmlns="">
      <p:transition spd="slow" advTm="5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D598F-A758-48BA-8F9E-9B23F37F2D9A}"/>
              </a:ext>
            </a:extLst>
          </p:cNvPr>
          <p:cNvSpPr>
            <a:spLocks noGrp="1"/>
          </p:cNvSpPr>
          <p:nvPr>
            <p:ph type="title"/>
          </p:nvPr>
        </p:nvSpPr>
        <p:spPr>
          <a:xfrm>
            <a:off x="-294305" y="430703"/>
            <a:ext cx="11195649" cy="1325563"/>
          </a:xfrm>
        </p:spPr>
        <p:txBody>
          <a:bodyPr/>
          <a:lstStyle/>
          <a:p>
            <a:pPr algn="ctr"/>
            <a:r>
              <a:rPr lang="es-ES" dirty="0">
                <a:solidFill>
                  <a:schemeClr val="bg1"/>
                </a:solidFill>
              </a:rPr>
              <a:t>Cuenta de estudiante - Balance de cuenta Información en tiempo real</a:t>
            </a:r>
            <a:endParaRPr lang="en-US" dirty="0">
              <a:solidFill>
                <a:schemeClr val="bg1"/>
              </a:solidFill>
            </a:endParaRPr>
          </a:p>
        </p:txBody>
      </p:sp>
      <p:pic>
        <p:nvPicPr>
          <p:cNvPr id="3" name="Picture 2">
            <a:extLst>
              <a:ext uri="{FF2B5EF4-FFF2-40B4-BE49-F238E27FC236}">
                <a16:creationId xmlns:a16="http://schemas.microsoft.com/office/drawing/2014/main" id="{CEA9E754-20D5-4D87-A94B-F91AA8C7D304}"/>
              </a:ext>
            </a:extLst>
          </p:cNvPr>
          <p:cNvPicPr>
            <a:picLocks noChangeAspect="1"/>
          </p:cNvPicPr>
          <p:nvPr/>
        </p:nvPicPr>
        <p:blipFill>
          <a:blip r:embed="rId5"/>
          <a:stretch>
            <a:fillRect/>
          </a:stretch>
        </p:blipFill>
        <p:spPr>
          <a:xfrm>
            <a:off x="10148828" y="194838"/>
            <a:ext cx="1962149" cy="1561428"/>
          </a:xfrm>
          <a:prstGeom prst="rect">
            <a:avLst/>
          </a:prstGeom>
        </p:spPr>
      </p:pic>
      <p:pic>
        <p:nvPicPr>
          <p:cNvPr id="7" name="Picture 6">
            <a:extLst>
              <a:ext uri="{FF2B5EF4-FFF2-40B4-BE49-F238E27FC236}">
                <a16:creationId xmlns:a16="http://schemas.microsoft.com/office/drawing/2014/main" id="{DDDE2D31-4004-4A56-B239-266528846249}"/>
              </a:ext>
            </a:extLst>
          </p:cNvPr>
          <p:cNvPicPr>
            <a:picLocks noChangeAspect="1"/>
          </p:cNvPicPr>
          <p:nvPr/>
        </p:nvPicPr>
        <p:blipFill>
          <a:blip r:embed="rId6"/>
          <a:stretch>
            <a:fillRect/>
          </a:stretch>
        </p:blipFill>
        <p:spPr>
          <a:xfrm>
            <a:off x="842092" y="1860974"/>
            <a:ext cx="10287810" cy="4137489"/>
          </a:xfrm>
          <a:prstGeom prst="rect">
            <a:avLst/>
          </a:prstGeom>
        </p:spPr>
      </p:pic>
      <p:sp>
        <p:nvSpPr>
          <p:cNvPr id="6" name="Oval 5">
            <a:extLst>
              <a:ext uri="{FF2B5EF4-FFF2-40B4-BE49-F238E27FC236}">
                <a16:creationId xmlns:a16="http://schemas.microsoft.com/office/drawing/2014/main" id="{83D5A4EB-801E-4137-A088-AF2D3DA7E66E}"/>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B48E6968-520A-A0A8-DE35-C91F6922E3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1570" y="5642205"/>
            <a:ext cx="487363" cy="487363"/>
          </a:xfrm>
          <a:prstGeom prst="rect">
            <a:avLst/>
          </a:prstGeom>
        </p:spPr>
      </p:pic>
    </p:spTree>
    <p:extLst>
      <p:ext uri="{BB962C8B-B14F-4D97-AF65-F5344CB8AC3E}">
        <p14:creationId xmlns:p14="http://schemas.microsoft.com/office/powerpoint/2010/main" val="3158395337"/>
      </p:ext>
    </p:extLst>
  </p:cSld>
  <p:clrMapOvr>
    <a:masterClrMapping/>
  </p:clrMapOvr>
  <mc:AlternateContent xmlns:mc="http://schemas.openxmlformats.org/markup-compatibility/2006" xmlns:p14="http://schemas.microsoft.com/office/powerpoint/2010/main">
    <mc:Choice Requires="p14">
      <p:transition spd="slow" p14:dur="2000" advTm="12527"/>
    </mc:Choice>
    <mc:Fallback xmlns="">
      <p:transition spd="slow" advTm="1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CB46-66A4-4F0E-8C27-79B59F733EC7}"/>
              </a:ext>
            </a:extLst>
          </p:cNvPr>
          <p:cNvSpPr>
            <a:spLocks noGrp="1"/>
          </p:cNvSpPr>
          <p:nvPr>
            <p:ph type="title"/>
          </p:nvPr>
        </p:nvSpPr>
        <p:spPr>
          <a:xfrm>
            <a:off x="1140421" y="1650076"/>
            <a:ext cx="10515600" cy="1325563"/>
          </a:xfrm>
        </p:spPr>
        <p:txBody>
          <a:bodyPr/>
          <a:lstStyle/>
          <a:p>
            <a:pPr algn="r"/>
            <a:r>
              <a:rPr lang="en-US" dirty="0">
                <a:solidFill>
                  <a:schemeClr val="bg1"/>
                </a:solidFill>
              </a:rPr>
              <a:t>Factura Electronica</a:t>
            </a:r>
            <a:br>
              <a:rPr lang="en-US" dirty="0">
                <a:solidFill>
                  <a:schemeClr val="bg1"/>
                </a:solidFill>
              </a:rPr>
            </a:br>
            <a:r>
              <a:rPr lang="en-US" sz="2400" dirty="0">
                <a:solidFill>
                  <a:schemeClr val="bg1"/>
                </a:solidFill>
              </a:rPr>
              <a:t>(E-Bill Statements)</a:t>
            </a:r>
          </a:p>
        </p:txBody>
      </p:sp>
      <p:pic>
        <p:nvPicPr>
          <p:cNvPr id="7" name="Content Placeholder 6" descr="A screenshot of a cell phone&#10;&#10;Description automatically generated">
            <a:extLst>
              <a:ext uri="{FF2B5EF4-FFF2-40B4-BE49-F238E27FC236}">
                <a16:creationId xmlns:a16="http://schemas.microsoft.com/office/drawing/2014/main" id="{44D8F4F9-16E9-47FD-83C8-23E8560E7ACF}"/>
              </a:ext>
            </a:extLst>
          </p:cNvPr>
          <p:cNvPicPr>
            <a:picLocks noGrp="1" noChangeAspect="1"/>
          </p:cNvPicPr>
          <p:nvPr>
            <p:ph idx="1"/>
          </p:nvPr>
        </p:nvPicPr>
        <p:blipFill>
          <a:blip r:embed="rId5"/>
          <a:stretch>
            <a:fillRect/>
          </a:stretch>
        </p:blipFill>
        <p:spPr>
          <a:xfrm>
            <a:off x="2052986" y="208772"/>
            <a:ext cx="4880100" cy="5890692"/>
          </a:xfrm>
        </p:spPr>
      </p:pic>
      <p:sp>
        <p:nvSpPr>
          <p:cNvPr id="3" name="TextBox 2">
            <a:extLst>
              <a:ext uri="{FF2B5EF4-FFF2-40B4-BE49-F238E27FC236}">
                <a16:creationId xmlns:a16="http://schemas.microsoft.com/office/drawing/2014/main" id="{94DFB7E3-4055-4251-92A0-C44C8EAFBAEB}"/>
              </a:ext>
            </a:extLst>
          </p:cNvPr>
          <p:cNvSpPr txBox="1"/>
          <p:nvPr/>
        </p:nvSpPr>
        <p:spPr>
          <a:xfrm>
            <a:off x="6866921" y="3015392"/>
            <a:ext cx="5325079" cy="3323987"/>
          </a:xfrm>
          <a:prstGeom prst="rect">
            <a:avLst/>
          </a:prstGeom>
          <a:noFill/>
        </p:spPr>
        <p:txBody>
          <a:bodyPr wrap="square" rtlCol="0">
            <a:spAutoFit/>
          </a:bodyPr>
          <a:lstStyle/>
          <a:p>
            <a:pPr algn="ctr"/>
            <a:r>
              <a:rPr lang="es-ES" sz="2400" dirty="0">
                <a:solidFill>
                  <a:schemeClr val="bg1">
                    <a:lumMod val="95000"/>
                  </a:schemeClr>
                </a:solidFill>
              </a:rPr>
              <a:t>El pago de otoño vence en su totalidad el 08/22/2023</a:t>
            </a:r>
            <a:endParaRPr lang="en-US" sz="2400" dirty="0">
              <a:solidFill>
                <a:schemeClr val="bg1">
                  <a:lumMod val="95000"/>
                </a:schemeClr>
              </a:solidFill>
            </a:endParaRPr>
          </a:p>
          <a:p>
            <a:pPr algn="ctr"/>
            <a:r>
              <a:rPr lang="en-US" sz="2400" dirty="0">
                <a:solidFill>
                  <a:schemeClr val="bg1">
                    <a:lumMod val="95000"/>
                  </a:schemeClr>
                </a:solidFill>
              </a:rPr>
              <a:t>Or</a:t>
            </a:r>
          </a:p>
          <a:p>
            <a:pPr algn="ctr"/>
            <a:endParaRPr lang="en-US" sz="2400" dirty="0">
              <a:solidFill>
                <a:schemeClr val="bg1">
                  <a:lumMod val="95000"/>
                </a:schemeClr>
              </a:solidFill>
            </a:endParaRPr>
          </a:p>
          <a:p>
            <a:r>
              <a:rPr lang="es-PR" sz="2400" dirty="0">
                <a:solidFill>
                  <a:schemeClr val="bg1">
                    <a:lumMod val="95000"/>
                  </a:schemeClr>
                </a:solidFill>
              </a:rPr>
              <a:t>Visite</a:t>
            </a:r>
            <a:r>
              <a:rPr lang="en-US" sz="2400" dirty="0">
                <a:solidFill>
                  <a:schemeClr val="bg1">
                    <a:lumMod val="95000"/>
                  </a:schemeClr>
                </a:solidFill>
              </a:rPr>
              <a:t> </a:t>
            </a:r>
            <a:r>
              <a:rPr lang="en-US" sz="2400" b="1" u="sng" dirty="0">
                <a:solidFill>
                  <a:srgbClr val="FFFF00"/>
                </a:solidFill>
              </a:rPr>
              <a:t>mycollegepaymentplan.com </a:t>
            </a:r>
            <a:r>
              <a:rPr lang="es-ES" sz="2400" dirty="0">
                <a:solidFill>
                  <a:schemeClr val="bg1"/>
                </a:solidFill>
              </a:rPr>
              <a:t>antes del 5 de agosto para inscribirse en el plan de pago de 5 meses por una cuota de $35 .</a:t>
            </a:r>
            <a:endParaRPr lang="en-US" dirty="0">
              <a:solidFill>
                <a:schemeClr val="bg1"/>
              </a:solidFill>
            </a:endParaRPr>
          </a:p>
          <a:p>
            <a:endParaRPr lang="en-US" dirty="0"/>
          </a:p>
        </p:txBody>
      </p:sp>
      <p:pic>
        <p:nvPicPr>
          <p:cNvPr id="4" name="Picture 3">
            <a:extLst>
              <a:ext uri="{FF2B5EF4-FFF2-40B4-BE49-F238E27FC236}">
                <a16:creationId xmlns:a16="http://schemas.microsoft.com/office/drawing/2014/main" id="{39A9FD5B-FAED-4DF6-8AF7-F32AAA5392D1}"/>
              </a:ext>
            </a:extLst>
          </p:cNvPr>
          <p:cNvPicPr>
            <a:picLocks noChangeAspect="1"/>
          </p:cNvPicPr>
          <p:nvPr/>
        </p:nvPicPr>
        <p:blipFill>
          <a:blip r:embed="rId6"/>
          <a:stretch>
            <a:fillRect/>
          </a:stretch>
        </p:blipFill>
        <p:spPr>
          <a:xfrm>
            <a:off x="118621" y="314470"/>
            <a:ext cx="2000529" cy="3191320"/>
          </a:xfrm>
          <a:prstGeom prst="rect">
            <a:avLst/>
          </a:prstGeom>
        </p:spPr>
      </p:pic>
      <p:sp>
        <p:nvSpPr>
          <p:cNvPr id="5" name="TextBox 4">
            <a:extLst>
              <a:ext uri="{FF2B5EF4-FFF2-40B4-BE49-F238E27FC236}">
                <a16:creationId xmlns:a16="http://schemas.microsoft.com/office/drawing/2014/main" id="{1C493513-489C-41CF-8568-916216DB2793}"/>
              </a:ext>
            </a:extLst>
          </p:cNvPr>
          <p:cNvSpPr txBox="1"/>
          <p:nvPr/>
        </p:nvSpPr>
        <p:spPr>
          <a:xfrm>
            <a:off x="118622" y="3724178"/>
            <a:ext cx="2065282" cy="1846659"/>
          </a:xfrm>
          <a:prstGeom prst="rect">
            <a:avLst/>
          </a:prstGeom>
          <a:noFill/>
        </p:spPr>
        <p:txBody>
          <a:bodyPr wrap="square" rtlCol="0">
            <a:spAutoFit/>
          </a:bodyPr>
          <a:lstStyle/>
          <a:p>
            <a:r>
              <a:rPr lang="es-PR" sz="2400" dirty="0">
                <a:solidFill>
                  <a:schemeClr val="bg1">
                    <a:lumMod val="95000"/>
                  </a:schemeClr>
                </a:solidFill>
              </a:rPr>
              <a:t>Desactive los bloqueadores de </a:t>
            </a:r>
            <a:r>
              <a:rPr lang="es-PR" sz="2400" u="sng" dirty="0">
                <a:solidFill>
                  <a:schemeClr val="bg1">
                    <a:lumMod val="95000"/>
                  </a:schemeClr>
                </a:solidFill>
              </a:rPr>
              <a:t>ventanas emergentes</a:t>
            </a:r>
            <a:r>
              <a:rPr lang="es-PR" sz="2400" dirty="0">
                <a:solidFill>
                  <a:schemeClr val="bg1">
                    <a:lumMod val="95000"/>
                  </a:schemeClr>
                </a:solidFill>
              </a:rPr>
              <a:t>.</a:t>
            </a:r>
          </a:p>
          <a:p>
            <a:r>
              <a:rPr lang="en-US" dirty="0">
                <a:solidFill>
                  <a:schemeClr val="bg1">
                    <a:lumMod val="95000"/>
                  </a:schemeClr>
                </a:solidFill>
              </a:rPr>
              <a:t>(Pop-up Blocker)</a:t>
            </a:r>
          </a:p>
        </p:txBody>
      </p:sp>
      <p:pic>
        <p:nvPicPr>
          <p:cNvPr id="6" name="Picture 5">
            <a:extLst>
              <a:ext uri="{FF2B5EF4-FFF2-40B4-BE49-F238E27FC236}">
                <a16:creationId xmlns:a16="http://schemas.microsoft.com/office/drawing/2014/main" id="{857FE642-221A-4EFF-B18C-2FF6E4F5ADE5}"/>
              </a:ext>
            </a:extLst>
          </p:cNvPr>
          <p:cNvPicPr>
            <a:picLocks noChangeAspect="1"/>
          </p:cNvPicPr>
          <p:nvPr/>
        </p:nvPicPr>
        <p:blipFill>
          <a:blip r:embed="rId7"/>
          <a:stretch>
            <a:fillRect/>
          </a:stretch>
        </p:blipFill>
        <p:spPr>
          <a:xfrm>
            <a:off x="10072850" y="208772"/>
            <a:ext cx="1962149" cy="1561428"/>
          </a:xfrm>
          <a:prstGeom prst="rect">
            <a:avLst/>
          </a:prstGeom>
        </p:spPr>
      </p:pic>
      <p:sp>
        <p:nvSpPr>
          <p:cNvPr id="9" name="Rectangle 8">
            <a:extLst>
              <a:ext uri="{FF2B5EF4-FFF2-40B4-BE49-F238E27FC236}">
                <a16:creationId xmlns:a16="http://schemas.microsoft.com/office/drawing/2014/main" id="{66059028-B80A-4DB0-B12A-478F0068AF6B}"/>
              </a:ext>
            </a:extLst>
          </p:cNvPr>
          <p:cNvSpPr/>
          <p:nvPr/>
        </p:nvSpPr>
        <p:spPr>
          <a:xfrm>
            <a:off x="5857875" y="1047750"/>
            <a:ext cx="400050" cy="1010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74E8E3-2252-4C89-B6C7-AB7F7DEED3F7}"/>
              </a:ext>
            </a:extLst>
          </p:cNvPr>
          <p:cNvSpPr/>
          <p:nvPr/>
        </p:nvSpPr>
        <p:spPr>
          <a:xfrm>
            <a:off x="1432329" y="6178970"/>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B42A71EE-2B51-6682-B7CB-CB428AC328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16103" y="5445587"/>
            <a:ext cx="487363" cy="487363"/>
          </a:xfrm>
          <a:prstGeom prst="rect">
            <a:avLst/>
          </a:prstGeom>
        </p:spPr>
      </p:pic>
    </p:spTree>
    <p:extLst>
      <p:ext uri="{BB962C8B-B14F-4D97-AF65-F5344CB8AC3E}">
        <p14:creationId xmlns:p14="http://schemas.microsoft.com/office/powerpoint/2010/main" val="1259777688"/>
      </p:ext>
    </p:extLst>
  </p:cSld>
  <p:clrMapOvr>
    <a:masterClrMapping/>
  </p:clrMapOvr>
  <mc:AlternateContent xmlns:mc="http://schemas.openxmlformats.org/markup-compatibility/2006" xmlns:p14="http://schemas.microsoft.com/office/powerpoint/2010/main">
    <mc:Choice Requires="p14">
      <p:transition spd="slow" p14:dur="2000" advTm="24534"/>
    </mc:Choice>
    <mc:Fallback xmlns="">
      <p:transition spd="slow" advTm="2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6E039-2F52-4B2F-AEC0-4DA9A638C55F}"/>
              </a:ext>
            </a:extLst>
          </p:cNvPr>
          <p:cNvSpPr>
            <a:spLocks noGrp="1"/>
          </p:cNvSpPr>
          <p:nvPr>
            <p:ph type="title"/>
          </p:nvPr>
        </p:nvSpPr>
        <p:spPr>
          <a:xfrm>
            <a:off x="0" y="85213"/>
            <a:ext cx="10515600" cy="1325563"/>
          </a:xfrm>
        </p:spPr>
        <p:txBody>
          <a:bodyPr/>
          <a:lstStyle/>
          <a:p>
            <a:pPr algn="ctr"/>
            <a:r>
              <a:rPr lang="es-PR" dirty="0">
                <a:solidFill>
                  <a:schemeClr val="bg1"/>
                </a:solidFill>
              </a:rPr>
              <a:t>Opciones de pago</a:t>
            </a:r>
            <a:br>
              <a:rPr lang="en-US" dirty="0">
                <a:solidFill>
                  <a:schemeClr val="bg1"/>
                </a:solidFill>
              </a:rPr>
            </a:br>
            <a:r>
              <a:rPr lang="en-US" b="1" dirty="0">
                <a:solidFill>
                  <a:srgbClr val="FFFF00"/>
                </a:solidFill>
              </a:rPr>
              <a:t>marquette.edu/central/bursar</a:t>
            </a:r>
          </a:p>
        </p:txBody>
      </p:sp>
      <p:pic>
        <p:nvPicPr>
          <p:cNvPr id="5" name="Content Placeholder 4" descr="A screenshot of a cell phone&#10;&#10;Description automatically generated">
            <a:extLst>
              <a:ext uri="{FF2B5EF4-FFF2-40B4-BE49-F238E27FC236}">
                <a16:creationId xmlns:a16="http://schemas.microsoft.com/office/drawing/2014/main" id="{BC332A0B-ED2E-4B03-B5D9-EF52CA90EEB0}"/>
              </a:ext>
            </a:extLst>
          </p:cNvPr>
          <p:cNvPicPr>
            <a:picLocks noGrp="1" noChangeAspect="1"/>
          </p:cNvPicPr>
          <p:nvPr>
            <p:ph idx="1"/>
          </p:nvPr>
        </p:nvPicPr>
        <p:blipFill>
          <a:blip r:embed="rId5"/>
          <a:stretch>
            <a:fillRect/>
          </a:stretch>
        </p:blipFill>
        <p:spPr>
          <a:xfrm>
            <a:off x="353975" y="1586402"/>
            <a:ext cx="2724150" cy="4216400"/>
          </a:xfrm>
        </p:spPr>
      </p:pic>
      <p:sp>
        <p:nvSpPr>
          <p:cNvPr id="8" name="Arrow: Right 7">
            <a:extLst>
              <a:ext uri="{FF2B5EF4-FFF2-40B4-BE49-F238E27FC236}">
                <a16:creationId xmlns:a16="http://schemas.microsoft.com/office/drawing/2014/main" id="{F81F0FAA-DE8E-45E3-ADDE-A647ED6A9753}"/>
              </a:ext>
            </a:extLst>
          </p:cNvPr>
          <p:cNvSpPr/>
          <p:nvPr/>
        </p:nvSpPr>
        <p:spPr>
          <a:xfrm>
            <a:off x="3323027" y="2264434"/>
            <a:ext cx="1561381" cy="1164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A155D5-F253-490B-B321-688248ED7627}"/>
              </a:ext>
            </a:extLst>
          </p:cNvPr>
          <p:cNvSpPr txBox="1"/>
          <p:nvPr/>
        </p:nvSpPr>
        <p:spPr>
          <a:xfrm>
            <a:off x="4829434" y="1586402"/>
            <a:ext cx="6224490" cy="4770537"/>
          </a:xfrm>
          <a:prstGeom prst="rect">
            <a:avLst/>
          </a:prstGeom>
          <a:noFill/>
        </p:spPr>
        <p:txBody>
          <a:bodyPr wrap="square" rtlCol="0">
            <a:spAutoFit/>
          </a:bodyPr>
          <a:lstStyle/>
          <a:p>
            <a:r>
              <a:rPr lang="es-ES" sz="2200" b="1" dirty="0">
                <a:solidFill>
                  <a:schemeClr val="bg1">
                    <a:lumMod val="95000"/>
                  </a:schemeClr>
                </a:solidFill>
              </a:rPr>
              <a:t>Pago con cheque electrónico</a:t>
            </a:r>
            <a:r>
              <a:rPr lang="es-ES" sz="2200" dirty="0">
                <a:solidFill>
                  <a:schemeClr val="bg1">
                    <a:lumMod val="95000"/>
                  </a:schemeClr>
                </a:solidFill>
              </a:rPr>
              <a:t>: Opción gratuita en línea utilizando el número de ruta y cuenta de su banco</a:t>
            </a:r>
            <a:endParaRPr lang="en-US" sz="2200" dirty="0">
              <a:solidFill>
                <a:schemeClr val="bg1">
                  <a:lumMod val="95000"/>
                </a:schemeClr>
              </a:solidFill>
            </a:endParaRPr>
          </a:p>
          <a:p>
            <a:endParaRPr lang="en-US" sz="2200" dirty="0">
              <a:solidFill>
                <a:schemeClr val="bg1">
                  <a:lumMod val="95000"/>
                </a:schemeClr>
              </a:solidFill>
            </a:endParaRPr>
          </a:p>
          <a:p>
            <a:r>
              <a:rPr lang="es-ES" sz="2200" b="1" dirty="0">
                <a:solidFill>
                  <a:schemeClr val="bg1">
                    <a:lumMod val="95000"/>
                  </a:schemeClr>
                </a:solidFill>
              </a:rPr>
              <a:t>Tarjeta de débito/crédito</a:t>
            </a:r>
            <a:r>
              <a:rPr lang="es-ES" sz="2200" dirty="0">
                <a:solidFill>
                  <a:schemeClr val="bg1">
                    <a:lumMod val="95000"/>
                  </a:schemeClr>
                </a:solidFill>
              </a:rPr>
              <a:t>: Opción de pago en línea con una comisión de conveniencia del 2.5%.</a:t>
            </a:r>
            <a:endParaRPr lang="en-US" sz="2200" dirty="0">
              <a:solidFill>
                <a:schemeClr val="bg1">
                  <a:lumMod val="95000"/>
                </a:schemeClr>
              </a:solidFill>
            </a:endParaRPr>
          </a:p>
          <a:p>
            <a:endParaRPr lang="es-PR" sz="2200" dirty="0">
              <a:solidFill>
                <a:schemeClr val="bg1">
                  <a:lumMod val="95000"/>
                </a:schemeClr>
              </a:solidFill>
            </a:endParaRPr>
          </a:p>
          <a:p>
            <a:r>
              <a:rPr lang="es-PR" sz="2200" b="1" dirty="0">
                <a:solidFill>
                  <a:schemeClr val="bg1">
                    <a:lumMod val="95000"/>
                  </a:schemeClr>
                </a:solidFill>
              </a:rPr>
              <a:t>Pagos por correo: </a:t>
            </a:r>
          </a:p>
          <a:p>
            <a:r>
              <a:rPr lang="es-PR" sz="2200" dirty="0">
                <a:solidFill>
                  <a:schemeClr val="bg1">
                    <a:lumMod val="95000"/>
                  </a:schemeClr>
                </a:solidFill>
              </a:rPr>
              <a:t>Marquette </a:t>
            </a:r>
            <a:r>
              <a:rPr lang="es-PR" sz="2200" dirty="0" err="1">
                <a:solidFill>
                  <a:schemeClr val="bg1">
                    <a:lumMod val="95000"/>
                  </a:schemeClr>
                </a:solidFill>
              </a:rPr>
              <a:t>University</a:t>
            </a:r>
            <a:r>
              <a:rPr lang="es-PR" sz="2200" dirty="0">
                <a:solidFill>
                  <a:schemeClr val="bg1">
                    <a:lumMod val="95000"/>
                  </a:schemeClr>
                </a:solidFill>
              </a:rPr>
              <a:t> </a:t>
            </a:r>
          </a:p>
          <a:p>
            <a:r>
              <a:rPr lang="es-PR" sz="2200" dirty="0">
                <a:solidFill>
                  <a:schemeClr val="bg1">
                    <a:lumMod val="95000"/>
                  </a:schemeClr>
                </a:solidFill>
              </a:rPr>
              <a:t>Office of the </a:t>
            </a:r>
            <a:r>
              <a:rPr lang="es-PR" sz="2200" dirty="0" err="1">
                <a:solidFill>
                  <a:schemeClr val="bg1">
                    <a:lumMod val="95000"/>
                  </a:schemeClr>
                </a:solidFill>
              </a:rPr>
              <a:t>Bursar</a:t>
            </a:r>
            <a:r>
              <a:rPr lang="es-PR" sz="2200" dirty="0">
                <a:solidFill>
                  <a:schemeClr val="bg1">
                    <a:lumMod val="95000"/>
                  </a:schemeClr>
                </a:solidFill>
              </a:rPr>
              <a:t> </a:t>
            </a:r>
          </a:p>
          <a:p>
            <a:r>
              <a:rPr lang="es-PR" sz="2200" dirty="0">
                <a:solidFill>
                  <a:schemeClr val="bg1">
                    <a:lumMod val="95000"/>
                  </a:schemeClr>
                </a:solidFill>
              </a:rPr>
              <a:t>PO Box 1881</a:t>
            </a:r>
          </a:p>
          <a:p>
            <a:r>
              <a:rPr lang="es-PR" sz="2200" dirty="0">
                <a:solidFill>
                  <a:schemeClr val="bg1">
                    <a:lumMod val="95000"/>
                  </a:schemeClr>
                </a:solidFill>
              </a:rPr>
              <a:t>Milwaukee WI 53201</a:t>
            </a:r>
          </a:p>
          <a:p>
            <a:r>
              <a:rPr lang="es-PR" sz="2200" dirty="0">
                <a:solidFill>
                  <a:schemeClr val="bg1">
                    <a:lumMod val="95000"/>
                  </a:schemeClr>
                </a:solidFill>
              </a:rPr>
              <a:t>	*Incluya el número MU ID en el cheque. </a:t>
            </a:r>
          </a:p>
          <a:p>
            <a:endParaRPr lang="en-US" dirty="0"/>
          </a:p>
        </p:txBody>
      </p:sp>
      <p:pic>
        <p:nvPicPr>
          <p:cNvPr id="12" name="Picture 11">
            <a:extLst>
              <a:ext uri="{FF2B5EF4-FFF2-40B4-BE49-F238E27FC236}">
                <a16:creationId xmlns:a16="http://schemas.microsoft.com/office/drawing/2014/main" id="{FDF14C03-EC32-4581-803A-531587993A1E}"/>
              </a:ext>
            </a:extLst>
          </p:cNvPr>
          <p:cNvPicPr>
            <a:picLocks noChangeAspect="1"/>
          </p:cNvPicPr>
          <p:nvPr/>
        </p:nvPicPr>
        <p:blipFill>
          <a:blip r:embed="rId6"/>
          <a:stretch>
            <a:fillRect/>
          </a:stretch>
        </p:blipFill>
        <p:spPr>
          <a:xfrm>
            <a:off x="10072850" y="85213"/>
            <a:ext cx="1962149" cy="1561428"/>
          </a:xfrm>
          <a:prstGeom prst="rect">
            <a:avLst/>
          </a:prstGeom>
        </p:spPr>
      </p:pic>
      <p:sp>
        <p:nvSpPr>
          <p:cNvPr id="10" name="Oval 9">
            <a:extLst>
              <a:ext uri="{FF2B5EF4-FFF2-40B4-BE49-F238E27FC236}">
                <a16:creationId xmlns:a16="http://schemas.microsoft.com/office/drawing/2014/main" id="{A078ED9B-B16C-4EE8-AA56-5B2476DD5CC5}"/>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7A85344B-29F4-2D1D-9123-916C165109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94343" y="5315439"/>
            <a:ext cx="487363" cy="487363"/>
          </a:xfrm>
          <a:prstGeom prst="rect">
            <a:avLst/>
          </a:prstGeom>
        </p:spPr>
      </p:pic>
    </p:spTree>
    <p:extLst>
      <p:ext uri="{BB962C8B-B14F-4D97-AF65-F5344CB8AC3E}">
        <p14:creationId xmlns:p14="http://schemas.microsoft.com/office/powerpoint/2010/main" val="3947265828"/>
      </p:ext>
    </p:extLst>
  </p:cSld>
  <p:clrMapOvr>
    <a:masterClrMapping/>
  </p:clrMapOvr>
  <mc:AlternateContent xmlns:mc="http://schemas.openxmlformats.org/markup-compatibility/2006" xmlns:p14="http://schemas.microsoft.com/office/powerpoint/2010/main">
    <mc:Choice Requires="p14">
      <p:transition spd="slow" p14:dur="2000" advTm="28374"/>
    </mc:Choice>
    <mc:Fallback xmlns="">
      <p:transition spd="slow" advTm="2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6E039-2F52-4B2F-AEC0-4DA9A638C55F}"/>
              </a:ext>
            </a:extLst>
          </p:cNvPr>
          <p:cNvSpPr>
            <a:spLocks noGrp="1"/>
          </p:cNvSpPr>
          <p:nvPr>
            <p:ph type="title"/>
          </p:nvPr>
        </p:nvSpPr>
        <p:spPr>
          <a:xfrm>
            <a:off x="0" y="85213"/>
            <a:ext cx="10515600" cy="1325563"/>
          </a:xfrm>
        </p:spPr>
        <p:txBody>
          <a:bodyPr/>
          <a:lstStyle/>
          <a:p>
            <a:pPr algn="ctr"/>
            <a:r>
              <a:rPr lang="es-PR" dirty="0">
                <a:solidFill>
                  <a:schemeClr val="bg1"/>
                </a:solidFill>
              </a:rPr>
              <a:t>Opciones de Pago</a:t>
            </a:r>
            <a:br>
              <a:rPr lang="en-US" dirty="0">
                <a:solidFill>
                  <a:schemeClr val="bg1"/>
                </a:solidFill>
              </a:rPr>
            </a:br>
            <a:r>
              <a:rPr lang="en-US" b="1" dirty="0">
                <a:solidFill>
                  <a:srgbClr val="FFFF00"/>
                </a:solidFill>
              </a:rPr>
              <a:t>marquette.edu/central/bursar</a:t>
            </a:r>
          </a:p>
        </p:txBody>
      </p:sp>
      <p:sp>
        <p:nvSpPr>
          <p:cNvPr id="8" name="Arrow: Right 7">
            <a:extLst>
              <a:ext uri="{FF2B5EF4-FFF2-40B4-BE49-F238E27FC236}">
                <a16:creationId xmlns:a16="http://schemas.microsoft.com/office/drawing/2014/main" id="{F81F0FAA-DE8E-45E3-ADDE-A647ED6A9753}"/>
              </a:ext>
            </a:extLst>
          </p:cNvPr>
          <p:cNvSpPr/>
          <p:nvPr/>
        </p:nvSpPr>
        <p:spPr>
          <a:xfrm>
            <a:off x="3270840" y="2846717"/>
            <a:ext cx="1561381" cy="1164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A155D5-F253-490B-B321-688248ED7627}"/>
              </a:ext>
            </a:extLst>
          </p:cNvPr>
          <p:cNvSpPr txBox="1"/>
          <p:nvPr/>
        </p:nvSpPr>
        <p:spPr>
          <a:xfrm>
            <a:off x="4832221" y="1919426"/>
            <a:ext cx="6911760" cy="4185761"/>
          </a:xfrm>
          <a:prstGeom prst="rect">
            <a:avLst/>
          </a:prstGeom>
          <a:noFill/>
        </p:spPr>
        <p:txBody>
          <a:bodyPr wrap="square" lIns="91440" tIns="45720" rIns="91440" bIns="45720" rtlCol="0" anchor="t">
            <a:spAutoFit/>
          </a:bodyPr>
          <a:lstStyle/>
          <a:p>
            <a:r>
              <a:rPr lang="es-PR" sz="2200" b="1" dirty="0">
                <a:solidFill>
                  <a:schemeClr val="bg1">
                    <a:lumMod val="95000"/>
                  </a:schemeClr>
                </a:solidFill>
              </a:rPr>
              <a:t>Marquette </a:t>
            </a:r>
            <a:r>
              <a:rPr lang="es-PR" sz="2200" b="1" dirty="0" err="1">
                <a:solidFill>
                  <a:schemeClr val="bg1">
                    <a:lumMod val="95000"/>
                  </a:schemeClr>
                </a:solidFill>
              </a:rPr>
              <a:t>Monthly</a:t>
            </a:r>
            <a:r>
              <a:rPr lang="es-PR" sz="2200" b="1" dirty="0">
                <a:solidFill>
                  <a:schemeClr val="bg1">
                    <a:lumMod val="95000"/>
                  </a:schemeClr>
                </a:solidFill>
              </a:rPr>
              <a:t> </a:t>
            </a:r>
            <a:r>
              <a:rPr lang="es-PR" sz="2200" b="1" dirty="0" err="1">
                <a:solidFill>
                  <a:schemeClr val="bg1">
                    <a:lumMod val="95000"/>
                  </a:schemeClr>
                </a:solidFill>
              </a:rPr>
              <a:t>Payment</a:t>
            </a:r>
            <a:r>
              <a:rPr lang="es-PR" sz="2200" b="1" dirty="0">
                <a:solidFill>
                  <a:schemeClr val="bg1">
                    <a:lumMod val="95000"/>
                  </a:schemeClr>
                </a:solidFill>
              </a:rPr>
              <a:t> Plan: </a:t>
            </a:r>
          </a:p>
          <a:p>
            <a:pPr marL="342900" indent="-342900">
              <a:buFont typeface="Arial" panose="020B0604020202020204" pitchFamily="34" charset="0"/>
              <a:buChar char="•"/>
            </a:pPr>
            <a:r>
              <a:rPr lang="es-PR" sz="2200" b="1" dirty="0">
                <a:solidFill>
                  <a:schemeClr val="bg1">
                    <a:lumMod val="95000"/>
                  </a:schemeClr>
                </a:solidFill>
              </a:rPr>
              <a:t>$35 cuota por semestre</a:t>
            </a:r>
          </a:p>
          <a:p>
            <a:pPr marL="342900" indent="-342900">
              <a:buFont typeface="Arial" panose="020B0604020202020204" pitchFamily="34" charset="0"/>
              <a:buChar char="•"/>
            </a:pPr>
            <a:r>
              <a:rPr lang="es-PR" sz="2200" b="1" dirty="0">
                <a:solidFill>
                  <a:schemeClr val="bg1">
                    <a:lumMod val="95000"/>
                  </a:schemeClr>
                </a:solidFill>
              </a:rPr>
              <a:t>Pagos mensuales en 5 plazos</a:t>
            </a:r>
          </a:p>
          <a:p>
            <a:pPr marL="342900" indent="-342900">
              <a:buFont typeface="Arial" panose="020B0604020202020204" pitchFamily="34" charset="0"/>
              <a:buChar char="•"/>
            </a:pPr>
            <a:r>
              <a:rPr lang="es-PR" sz="2200" b="1" dirty="0">
                <a:solidFill>
                  <a:schemeClr val="bg1">
                    <a:lumMod val="95000"/>
                  </a:schemeClr>
                </a:solidFill>
              </a:rPr>
              <a:t>	</a:t>
            </a:r>
            <a:r>
              <a:rPr lang="es-PR" sz="2200" b="1" dirty="0" err="1">
                <a:solidFill>
                  <a:schemeClr val="bg1">
                    <a:lumMod val="95000"/>
                  </a:schemeClr>
                </a:solidFill>
              </a:rPr>
              <a:t>Ago</a:t>
            </a:r>
            <a:r>
              <a:rPr lang="es-PR" sz="2200" b="1" dirty="0">
                <a:solidFill>
                  <a:schemeClr val="bg1">
                    <a:lumMod val="95000"/>
                  </a:schemeClr>
                </a:solidFill>
              </a:rPr>
              <a:t> 5 – Dic 5</a:t>
            </a:r>
            <a:endParaRPr lang="es-PR" sz="2200" b="1" baseline="30000" dirty="0">
              <a:solidFill>
                <a:schemeClr val="bg1">
                  <a:lumMod val="95000"/>
                </a:schemeClr>
              </a:solidFill>
            </a:endParaRPr>
          </a:p>
          <a:p>
            <a:r>
              <a:rPr lang="es-PR" sz="2200" b="1" dirty="0">
                <a:solidFill>
                  <a:schemeClr val="bg1">
                    <a:lumMod val="95000"/>
                  </a:schemeClr>
                </a:solidFill>
              </a:rPr>
              <a:t>	Enero 5 – Mayo 5</a:t>
            </a:r>
            <a:endParaRPr lang="es-PR" sz="2200" dirty="0">
              <a:solidFill>
                <a:schemeClr val="bg1">
                  <a:lumMod val="95000"/>
                </a:schemeClr>
              </a:solidFill>
            </a:endParaRPr>
          </a:p>
          <a:p>
            <a:pPr marL="342900" indent="-342900">
              <a:buFont typeface="Arial" panose="020B0604020202020204" pitchFamily="34" charset="0"/>
              <a:buChar char="•"/>
            </a:pPr>
            <a:r>
              <a:rPr lang="es-PR" sz="2200" b="1" dirty="0">
                <a:solidFill>
                  <a:schemeClr val="bg1">
                    <a:lumMod val="95000"/>
                  </a:schemeClr>
                </a:solidFill>
              </a:rPr>
              <a:t>Los planes de pago deben establecerse </a:t>
            </a:r>
            <a:r>
              <a:rPr lang="es-PR" sz="2400" b="1" u="sng" dirty="0">
                <a:solidFill>
                  <a:schemeClr val="bg1">
                    <a:lumMod val="95000"/>
                  </a:schemeClr>
                </a:solidFill>
              </a:rPr>
              <a:t>a nombre del estudiante</a:t>
            </a:r>
            <a:r>
              <a:rPr lang="es-PR" sz="2200" b="1" dirty="0">
                <a:solidFill>
                  <a:schemeClr val="bg1">
                    <a:lumMod val="95000"/>
                  </a:schemeClr>
                </a:solidFill>
              </a:rPr>
              <a:t> y los padres deben registrar como pagadores autorizados.</a:t>
            </a:r>
          </a:p>
          <a:p>
            <a:pPr marL="342900" indent="-342900">
              <a:buFont typeface="Arial" panose="020B0604020202020204" pitchFamily="34" charset="0"/>
              <a:buChar char="•"/>
            </a:pPr>
            <a:r>
              <a:rPr lang="es-PR" sz="2200" b="1" dirty="0">
                <a:solidFill>
                  <a:schemeClr val="bg1">
                    <a:lumMod val="95000"/>
                  </a:schemeClr>
                </a:solidFill>
                <a:cs typeface="Calibri"/>
              </a:rPr>
              <a:t>Plan de pago NO esta disponible en el verano. </a:t>
            </a:r>
            <a:endParaRPr lang="es-PR" sz="2200" b="1" dirty="0">
              <a:solidFill>
                <a:schemeClr val="bg1">
                  <a:lumMod val="95000"/>
                </a:schemeClr>
              </a:solidFill>
            </a:endParaRPr>
          </a:p>
          <a:p>
            <a:r>
              <a:rPr lang="es-PR" sz="2200" dirty="0">
                <a:solidFill>
                  <a:schemeClr val="bg1">
                    <a:lumMod val="95000"/>
                  </a:schemeClr>
                </a:solidFill>
              </a:rPr>
              <a:t>Inscríbase en línea en: </a:t>
            </a:r>
          </a:p>
          <a:p>
            <a:r>
              <a:rPr lang="en-US" sz="2400" b="1" dirty="0">
                <a:solidFill>
                  <a:srgbClr val="FFFF00"/>
                </a:solidFill>
                <a:effectLst/>
                <a:latin typeface="Calibri"/>
                <a:ea typeface="Calibri" panose="020F0502020204030204" pitchFamily="34" charset="0"/>
                <a:cs typeface="Calibri"/>
                <a:hlinkClick r:id="rId5">
                  <a:extLst>
                    <a:ext uri="{A12FA001-AC4F-418D-AE19-62706E023703}">
                      <ahyp:hlinkClr xmlns:ahyp="http://schemas.microsoft.com/office/drawing/2018/hyperlinkcolor" val="tx"/>
                    </a:ext>
                  </a:extLst>
                </a:hlinkClick>
              </a:rPr>
              <a:t>mycollegepaymentplan.com/marquette-university</a:t>
            </a:r>
            <a:endParaRPr lang="en-US" sz="2200" b="1" dirty="0">
              <a:solidFill>
                <a:srgbClr val="FFFF00"/>
              </a:solidFill>
              <a:latin typeface="Calibri"/>
              <a:cs typeface="Calibri"/>
            </a:endParaRPr>
          </a:p>
          <a:p>
            <a:endParaRPr lang="en-US" dirty="0"/>
          </a:p>
        </p:txBody>
      </p:sp>
      <p:pic>
        <p:nvPicPr>
          <p:cNvPr id="12" name="Picture 11">
            <a:extLst>
              <a:ext uri="{FF2B5EF4-FFF2-40B4-BE49-F238E27FC236}">
                <a16:creationId xmlns:a16="http://schemas.microsoft.com/office/drawing/2014/main" id="{FDF14C03-EC32-4581-803A-531587993A1E}"/>
              </a:ext>
            </a:extLst>
          </p:cNvPr>
          <p:cNvPicPr>
            <a:picLocks noChangeAspect="1"/>
          </p:cNvPicPr>
          <p:nvPr/>
        </p:nvPicPr>
        <p:blipFill>
          <a:blip r:embed="rId6"/>
          <a:stretch>
            <a:fillRect/>
          </a:stretch>
        </p:blipFill>
        <p:spPr>
          <a:xfrm>
            <a:off x="10072850" y="85213"/>
            <a:ext cx="1962149" cy="1561428"/>
          </a:xfrm>
          <a:prstGeom prst="rect">
            <a:avLst/>
          </a:prstGeom>
        </p:spPr>
      </p:pic>
      <p:pic>
        <p:nvPicPr>
          <p:cNvPr id="14" name="Picture 13">
            <a:extLst>
              <a:ext uri="{FF2B5EF4-FFF2-40B4-BE49-F238E27FC236}">
                <a16:creationId xmlns:a16="http://schemas.microsoft.com/office/drawing/2014/main" id="{592E3342-D760-4D73-B70E-06D9BE82A753}"/>
              </a:ext>
            </a:extLst>
          </p:cNvPr>
          <p:cNvPicPr>
            <a:picLocks noChangeAspect="1"/>
          </p:cNvPicPr>
          <p:nvPr/>
        </p:nvPicPr>
        <p:blipFill>
          <a:blip r:embed="rId7"/>
          <a:stretch>
            <a:fillRect/>
          </a:stretch>
        </p:blipFill>
        <p:spPr>
          <a:xfrm>
            <a:off x="850955" y="1410776"/>
            <a:ext cx="2349621" cy="4140413"/>
          </a:xfrm>
          <a:prstGeom prst="rect">
            <a:avLst/>
          </a:prstGeom>
        </p:spPr>
      </p:pic>
      <p:sp>
        <p:nvSpPr>
          <p:cNvPr id="10" name="Oval 9">
            <a:extLst>
              <a:ext uri="{FF2B5EF4-FFF2-40B4-BE49-F238E27FC236}">
                <a16:creationId xmlns:a16="http://schemas.microsoft.com/office/drawing/2014/main" id="{FC285FE5-3A28-4F6B-B3AB-933FA7436A0A}"/>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9885E737-2E94-08A1-60ED-DA9ACBA302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00299" y="5307507"/>
            <a:ext cx="487363" cy="487363"/>
          </a:xfrm>
          <a:prstGeom prst="rect">
            <a:avLst/>
          </a:prstGeom>
        </p:spPr>
      </p:pic>
    </p:spTree>
    <p:extLst>
      <p:ext uri="{BB962C8B-B14F-4D97-AF65-F5344CB8AC3E}">
        <p14:creationId xmlns:p14="http://schemas.microsoft.com/office/powerpoint/2010/main" val="1261581304"/>
      </p:ext>
    </p:extLst>
  </p:cSld>
  <p:clrMapOvr>
    <a:masterClrMapping/>
  </p:clrMapOvr>
  <mc:AlternateContent xmlns:mc="http://schemas.openxmlformats.org/markup-compatibility/2006" xmlns:p14="http://schemas.microsoft.com/office/powerpoint/2010/main">
    <mc:Choice Requires="p14">
      <p:transition spd="slow" p14:dur="2000" advTm="20816"/>
    </mc:Choice>
    <mc:Fallback xmlns="">
      <p:transition spd="slow" advTm="2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9B82-BD5D-4FD4-9732-F3B67AB27A21}"/>
              </a:ext>
            </a:extLst>
          </p:cNvPr>
          <p:cNvSpPr>
            <a:spLocks noGrp="1"/>
          </p:cNvSpPr>
          <p:nvPr>
            <p:ph type="title"/>
          </p:nvPr>
        </p:nvSpPr>
        <p:spPr/>
        <p:txBody>
          <a:bodyPr/>
          <a:lstStyle/>
          <a:p>
            <a:pPr algn="ctr"/>
            <a:r>
              <a:rPr lang="es-PR" dirty="0">
                <a:solidFill>
                  <a:schemeClr val="bg1"/>
                </a:solidFill>
              </a:rPr>
              <a:t>Deposito Directo</a:t>
            </a:r>
          </a:p>
        </p:txBody>
      </p:sp>
      <p:pic>
        <p:nvPicPr>
          <p:cNvPr id="3" name="Picture 2">
            <a:extLst>
              <a:ext uri="{FF2B5EF4-FFF2-40B4-BE49-F238E27FC236}">
                <a16:creationId xmlns:a16="http://schemas.microsoft.com/office/drawing/2014/main" id="{0AC8E304-B77C-4824-BBDF-5D00DF383EB1}"/>
              </a:ext>
            </a:extLst>
          </p:cNvPr>
          <p:cNvPicPr>
            <a:picLocks noChangeAspect="1"/>
          </p:cNvPicPr>
          <p:nvPr/>
        </p:nvPicPr>
        <p:blipFill>
          <a:blip r:embed="rId5"/>
          <a:stretch>
            <a:fillRect/>
          </a:stretch>
        </p:blipFill>
        <p:spPr>
          <a:xfrm>
            <a:off x="10072850" y="56527"/>
            <a:ext cx="1962149" cy="1561428"/>
          </a:xfrm>
          <a:prstGeom prst="rect">
            <a:avLst/>
          </a:prstGeom>
        </p:spPr>
      </p:pic>
      <p:pic>
        <p:nvPicPr>
          <p:cNvPr id="8" name="Picture 7">
            <a:extLst>
              <a:ext uri="{FF2B5EF4-FFF2-40B4-BE49-F238E27FC236}">
                <a16:creationId xmlns:a16="http://schemas.microsoft.com/office/drawing/2014/main" id="{DBFC838B-7A26-416F-BA6F-6F89EBD36657}"/>
              </a:ext>
            </a:extLst>
          </p:cNvPr>
          <p:cNvPicPr>
            <a:picLocks noChangeAspect="1"/>
          </p:cNvPicPr>
          <p:nvPr/>
        </p:nvPicPr>
        <p:blipFill>
          <a:blip r:embed="rId6"/>
          <a:stretch>
            <a:fillRect/>
          </a:stretch>
        </p:blipFill>
        <p:spPr>
          <a:xfrm>
            <a:off x="1307687" y="1926553"/>
            <a:ext cx="9471691" cy="3941812"/>
          </a:xfrm>
          <a:prstGeom prst="rect">
            <a:avLst/>
          </a:prstGeom>
        </p:spPr>
      </p:pic>
      <p:sp>
        <p:nvSpPr>
          <p:cNvPr id="9" name="Rectangle 8">
            <a:extLst>
              <a:ext uri="{FF2B5EF4-FFF2-40B4-BE49-F238E27FC236}">
                <a16:creationId xmlns:a16="http://schemas.microsoft.com/office/drawing/2014/main" id="{46971464-AD13-4CE4-BF4E-C0A0E99487F0}"/>
              </a:ext>
            </a:extLst>
          </p:cNvPr>
          <p:cNvSpPr/>
          <p:nvPr/>
        </p:nvSpPr>
        <p:spPr>
          <a:xfrm>
            <a:off x="4745620" y="3796496"/>
            <a:ext cx="2303362" cy="219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EEC8EF7-E3A3-40C5-8F88-EEF805689BC2}"/>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52A92B21-EB21-7B22-E353-90264D9D20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7636" y="5381002"/>
            <a:ext cx="487363" cy="487363"/>
          </a:xfrm>
          <a:prstGeom prst="rect">
            <a:avLst/>
          </a:prstGeom>
        </p:spPr>
      </p:pic>
    </p:spTree>
    <p:extLst>
      <p:ext uri="{BB962C8B-B14F-4D97-AF65-F5344CB8AC3E}">
        <p14:creationId xmlns:p14="http://schemas.microsoft.com/office/powerpoint/2010/main" val="4025662079"/>
      </p:ext>
    </p:extLst>
  </p:cSld>
  <p:clrMapOvr>
    <a:masterClrMapping/>
  </p:clrMapOvr>
  <mc:AlternateContent xmlns:mc="http://schemas.openxmlformats.org/markup-compatibility/2006" xmlns:p14="http://schemas.microsoft.com/office/powerpoint/2010/main">
    <mc:Choice Requires="p14">
      <p:transition spd="slow" p14:dur="2000" advTm="8571"/>
    </mc:Choice>
    <mc:Fallback xmlns="">
      <p:transition spd="slow" advTm="8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B3E09D-2CDD-0544-B989-351636AFEAD5}"/>
              </a:ext>
            </a:extLst>
          </p:cNvPr>
          <p:cNvSpPr>
            <a:spLocks noGrp="1"/>
          </p:cNvSpPr>
          <p:nvPr>
            <p:ph type="title"/>
          </p:nvPr>
        </p:nvSpPr>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Agenda</a:t>
            </a:r>
            <a:endParaRPr lang="en-US" sz="4000" dirty="0"/>
          </a:p>
        </p:txBody>
      </p:sp>
      <p:sp>
        <p:nvSpPr>
          <p:cNvPr id="7" name="Content Placeholder 6">
            <a:extLst>
              <a:ext uri="{FF2B5EF4-FFF2-40B4-BE49-F238E27FC236}">
                <a16:creationId xmlns:a16="http://schemas.microsoft.com/office/drawing/2014/main" id="{D02F5081-E144-294E-830E-C2324D684F9E}"/>
              </a:ext>
            </a:extLst>
          </p:cNvPr>
          <p:cNvSpPr>
            <a:spLocks noGrp="1"/>
          </p:cNvSpPr>
          <p:nvPr>
            <p:ph idx="1"/>
          </p:nvPr>
        </p:nvSpPr>
        <p:spPr>
          <a:xfrm>
            <a:off x="838200" y="1690688"/>
            <a:ext cx="10515600" cy="4351338"/>
          </a:xfrm>
        </p:spPr>
        <p:txBody>
          <a:bodyPr/>
          <a:lstStyle/>
          <a:p>
            <a:r>
              <a:rPr lang="en-US" sz="3200" dirty="0">
                <a:solidFill>
                  <a:schemeClr val="bg1"/>
                </a:solidFill>
              </a:rPr>
              <a:t>Página web de Marquette Central</a:t>
            </a:r>
          </a:p>
          <a:p>
            <a:pPr lvl="1"/>
            <a:r>
              <a:rPr lang="en-US" sz="2800" dirty="0">
                <a:solidFill>
                  <a:schemeClr val="bg1"/>
                </a:solidFill>
              </a:rPr>
              <a:t>MCAN/MUID</a:t>
            </a:r>
          </a:p>
          <a:p>
            <a:pPr lvl="1"/>
            <a:r>
              <a:rPr lang="es-PR" sz="2800" dirty="0">
                <a:solidFill>
                  <a:schemeClr val="bg1"/>
                </a:solidFill>
              </a:rPr>
              <a:t>Acceso</a:t>
            </a:r>
            <a:r>
              <a:rPr lang="en-US" sz="2800" dirty="0">
                <a:solidFill>
                  <a:schemeClr val="bg1"/>
                </a:solidFill>
              </a:rPr>
              <a:t> de </a:t>
            </a:r>
            <a:r>
              <a:rPr lang="es-PR" sz="2800" dirty="0">
                <a:solidFill>
                  <a:schemeClr val="bg1"/>
                </a:solidFill>
              </a:rPr>
              <a:t>invitados</a:t>
            </a:r>
          </a:p>
          <a:p>
            <a:pPr lvl="1"/>
            <a:r>
              <a:rPr lang="es-PR" sz="2800" dirty="0">
                <a:solidFill>
                  <a:schemeClr val="bg1"/>
                </a:solidFill>
              </a:rPr>
              <a:t>Formularios</a:t>
            </a:r>
          </a:p>
          <a:p>
            <a:r>
              <a:rPr lang="en-US" sz="3200" dirty="0" err="1">
                <a:solidFill>
                  <a:schemeClr val="bg1"/>
                </a:solidFill>
              </a:rPr>
              <a:t>CheckMarq</a:t>
            </a:r>
            <a:r>
              <a:rPr lang="en-US" sz="3200" dirty="0">
                <a:solidFill>
                  <a:schemeClr val="bg1"/>
                </a:solidFill>
              </a:rPr>
              <a:t> </a:t>
            </a:r>
          </a:p>
          <a:p>
            <a:pPr lvl="1"/>
            <a:r>
              <a:rPr lang="es-PR" sz="3200" dirty="0">
                <a:solidFill>
                  <a:schemeClr val="bg1"/>
                </a:solidFill>
              </a:rPr>
              <a:t>Ayuda</a:t>
            </a:r>
            <a:r>
              <a:rPr lang="en-US" sz="3200" dirty="0">
                <a:solidFill>
                  <a:schemeClr val="bg1"/>
                </a:solidFill>
              </a:rPr>
              <a:t> </a:t>
            </a:r>
            <a:r>
              <a:rPr lang="es-PR" sz="3200" dirty="0">
                <a:solidFill>
                  <a:schemeClr val="bg1"/>
                </a:solidFill>
              </a:rPr>
              <a:t>Financiera</a:t>
            </a:r>
            <a:r>
              <a:rPr lang="en-US" sz="3200" dirty="0">
                <a:solidFill>
                  <a:schemeClr val="bg1"/>
                </a:solidFill>
              </a:rPr>
              <a:t> </a:t>
            </a:r>
            <a:r>
              <a:rPr lang="en-US" sz="2800" dirty="0">
                <a:solidFill>
                  <a:schemeClr val="bg1"/>
                </a:solidFill>
              </a:rPr>
              <a:t>(Financial Aid)</a:t>
            </a:r>
          </a:p>
          <a:p>
            <a:pPr lvl="1"/>
            <a:r>
              <a:rPr lang="es-PR" sz="3200" dirty="0">
                <a:solidFill>
                  <a:schemeClr val="bg1"/>
                </a:solidFill>
              </a:rPr>
              <a:t>Cuenta</a:t>
            </a:r>
            <a:r>
              <a:rPr lang="en-US" sz="3200" dirty="0">
                <a:solidFill>
                  <a:schemeClr val="bg1"/>
                </a:solidFill>
              </a:rPr>
              <a:t> del </a:t>
            </a:r>
            <a:r>
              <a:rPr lang="es-PR" sz="3200" dirty="0">
                <a:solidFill>
                  <a:schemeClr val="bg1"/>
                </a:solidFill>
              </a:rPr>
              <a:t>Estudiante</a:t>
            </a:r>
            <a:r>
              <a:rPr lang="en-US" sz="3200" dirty="0">
                <a:solidFill>
                  <a:schemeClr val="bg1"/>
                </a:solidFill>
              </a:rPr>
              <a:t>/ </a:t>
            </a:r>
            <a:r>
              <a:rPr lang="es-PR" sz="3200" dirty="0">
                <a:solidFill>
                  <a:schemeClr val="bg1"/>
                </a:solidFill>
              </a:rPr>
              <a:t>Facturación</a:t>
            </a:r>
            <a:r>
              <a:rPr lang="en-US" sz="3200" dirty="0">
                <a:solidFill>
                  <a:schemeClr val="bg1"/>
                </a:solidFill>
              </a:rPr>
              <a:t> </a:t>
            </a:r>
            <a:r>
              <a:rPr lang="en-US" sz="2800" dirty="0">
                <a:solidFill>
                  <a:schemeClr val="bg1"/>
                </a:solidFill>
              </a:rPr>
              <a:t>(Student Account/Billing)</a:t>
            </a:r>
          </a:p>
          <a:p>
            <a:pPr marL="457200" indent="-457200"/>
            <a:endParaRPr lang="en-US"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9D6CCE41-7CD0-4EB3-B932-0DE3AD52172E}"/>
              </a:ext>
            </a:extLst>
          </p:cNvPr>
          <p:cNvSpPr/>
          <p:nvPr/>
        </p:nvSpPr>
        <p:spPr>
          <a:xfrm>
            <a:off x="1387366" y="6180534"/>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0309B5C-FA8A-6FF0-31C6-70F1766FEBA0}"/>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983F608D-58D1-9736-C900-BD39245DB9BB}"/>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59BC944D-260E-D9CF-5AE1-08918BD9D859}"/>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Recorded Sound">
            <a:hlinkClick r:id="" action="ppaction://media"/>
            <a:extLst>
              <a:ext uri="{FF2B5EF4-FFF2-40B4-BE49-F238E27FC236}">
                <a16:creationId xmlns:a16="http://schemas.microsoft.com/office/drawing/2014/main" id="{BAEA78AE-7DA2-365D-D5A0-CFA6431222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6525" y="5457825"/>
            <a:ext cx="487363" cy="487363"/>
          </a:xfrm>
          <a:prstGeom prst="rect">
            <a:avLst/>
          </a:prstGeom>
        </p:spPr>
      </p:pic>
    </p:spTree>
    <p:extLst>
      <p:ext uri="{BB962C8B-B14F-4D97-AF65-F5344CB8AC3E}">
        <p14:creationId xmlns:p14="http://schemas.microsoft.com/office/powerpoint/2010/main" val="2009413557"/>
      </p:ext>
    </p:extLst>
  </p:cSld>
  <p:clrMapOvr>
    <a:masterClrMapping/>
  </p:clrMapOvr>
  <mc:AlternateContent xmlns:mc="http://schemas.openxmlformats.org/markup-compatibility/2006" xmlns:p14="http://schemas.microsoft.com/office/powerpoint/2010/main">
    <mc:Choice Requires="p14">
      <p:transition spd="slow" p14:dur="2000" advTm="8568"/>
    </mc:Choice>
    <mc:Fallback xmlns="">
      <p:transition spd="slow" advTm="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3A07-06B6-4D45-B2B6-78FAE0D9FD50}"/>
              </a:ext>
            </a:extLst>
          </p:cNvPr>
          <p:cNvSpPr>
            <a:spLocks noGrp="1"/>
          </p:cNvSpPr>
          <p:nvPr>
            <p:ph type="title"/>
          </p:nvPr>
        </p:nvSpPr>
        <p:spPr>
          <a:xfrm>
            <a:off x="785183" y="0"/>
            <a:ext cx="10515600" cy="868452"/>
          </a:xfrm>
        </p:spPr>
        <p:txBody>
          <a:bodyPr>
            <a:noAutofit/>
          </a:bodyPr>
          <a:lstStyle/>
          <a:p>
            <a:pPr algn="ctr"/>
            <a:r>
              <a:rPr lang="es-PR" sz="5400" b="1" dirty="0">
                <a:solidFill>
                  <a:schemeClr val="bg1"/>
                </a:solidFill>
              </a:rPr>
              <a:t>Recordatorios</a:t>
            </a:r>
          </a:p>
        </p:txBody>
      </p:sp>
      <p:sp>
        <p:nvSpPr>
          <p:cNvPr id="3" name="Content Placeholder 2">
            <a:extLst>
              <a:ext uri="{FF2B5EF4-FFF2-40B4-BE49-F238E27FC236}">
                <a16:creationId xmlns:a16="http://schemas.microsoft.com/office/drawing/2014/main" id="{FCDF4956-B371-467A-8A46-DB11FDD2C528}"/>
              </a:ext>
            </a:extLst>
          </p:cNvPr>
          <p:cNvSpPr>
            <a:spLocks noGrp="1"/>
          </p:cNvSpPr>
          <p:nvPr>
            <p:ph idx="1"/>
          </p:nvPr>
        </p:nvSpPr>
        <p:spPr>
          <a:xfrm>
            <a:off x="785183" y="490806"/>
            <a:ext cx="10306050" cy="5262472"/>
          </a:xfrm>
        </p:spPr>
        <p:txBody>
          <a:bodyPr>
            <a:normAutofit fontScale="92500" lnSpcReduction="20000"/>
          </a:bodyPr>
          <a:lstStyle/>
          <a:p>
            <a:pPr marL="0" indent="0">
              <a:buNone/>
            </a:pPr>
            <a:r>
              <a:rPr lang="es-PR" sz="3900" b="1" dirty="0">
                <a:solidFill>
                  <a:schemeClr val="bg1"/>
                </a:solidFill>
              </a:rPr>
              <a:t>Ahora</a:t>
            </a:r>
          </a:p>
          <a:p>
            <a:r>
              <a:rPr lang="es-PR" sz="3000" dirty="0">
                <a:solidFill>
                  <a:schemeClr val="bg1"/>
                </a:solidFill>
              </a:rPr>
              <a:t>Visite </a:t>
            </a:r>
            <a:r>
              <a:rPr lang="es-PR" sz="3000" b="1" dirty="0">
                <a:solidFill>
                  <a:srgbClr val="FFFF00"/>
                </a:solidFill>
              </a:rPr>
              <a:t>C</a:t>
            </a:r>
            <a:r>
              <a:rPr lang="es-PR" sz="3000" b="1" dirty="0">
                <a:solidFill>
                  <a:srgbClr val="FFFF00"/>
                </a:solidFill>
                <a:hlinkClick r:id="rId5">
                  <a:extLst>
                    <a:ext uri="{A12FA001-AC4F-418D-AE19-62706E023703}">
                      <ahyp:hlinkClr xmlns:ahyp="http://schemas.microsoft.com/office/drawing/2018/hyperlinkcolor" val="tx"/>
                    </a:ext>
                  </a:extLst>
                </a:hlinkClick>
              </a:rPr>
              <a:t>heckMarq.mu.edu </a:t>
            </a:r>
            <a:endParaRPr lang="es-PR" sz="3000" b="1" dirty="0">
              <a:solidFill>
                <a:srgbClr val="FFFF00"/>
              </a:solidFill>
            </a:endParaRPr>
          </a:p>
          <a:p>
            <a:pPr lvl="1"/>
            <a:r>
              <a:rPr lang="es-PR" sz="3000" dirty="0">
                <a:solidFill>
                  <a:schemeClr val="bg1"/>
                </a:solidFill>
              </a:rPr>
              <a:t>Acepte sus Préstamos Federales Directos si piensa utilizarlos</a:t>
            </a:r>
          </a:p>
          <a:p>
            <a:pPr lvl="1"/>
            <a:r>
              <a:rPr lang="es-PR" sz="3000" dirty="0">
                <a:solidFill>
                  <a:schemeClr val="bg1"/>
                </a:solidFill>
              </a:rPr>
              <a:t>Encuentra tu </a:t>
            </a:r>
            <a:r>
              <a:rPr lang="es-PR" sz="3000" b="1" dirty="0">
                <a:solidFill>
                  <a:schemeClr val="bg1"/>
                </a:solidFill>
              </a:rPr>
              <a:t>MU ID </a:t>
            </a:r>
            <a:r>
              <a:rPr lang="es-PR" sz="3000" b="1" dirty="0" err="1">
                <a:solidFill>
                  <a:schemeClr val="bg1"/>
                </a:solidFill>
              </a:rPr>
              <a:t>Number</a:t>
            </a:r>
            <a:r>
              <a:rPr lang="es-PR" sz="3000" b="1" dirty="0">
                <a:solidFill>
                  <a:schemeClr val="bg1"/>
                </a:solidFill>
              </a:rPr>
              <a:t> </a:t>
            </a:r>
            <a:r>
              <a:rPr lang="es-PR" sz="3000" dirty="0">
                <a:solidFill>
                  <a:schemeClr val="bg1"/>
                </a:solidFill>
              </a:rPr>
              <a:t>y su </a:t>
            </a:r>
            <a:r>
              <a:rPr lang="es-PR" sz="3000" b="1" dirty="0">
                <a:solidFill>
                  <a:schemeClr val="bg1"/>
                </a:solidFill>
              </a:rPr>
              <a:t>MCAN</a:t>
            </a:r>
            <a:r>
              <a:rPr lang="es-PR" sz="3000" dirty="0">
                <a:solidFill>
                  <a:schemeClr val="bg1"/>
                </a:solidFill>
              </a:rPr>
              <a:t> la pestaña de tu perfil en </a:t>
            </a:r>
            <a:r>
              <a:rPr lang="es-PR" sz="3000" b="1" dirty="0">
                <a:solidFill>
                  <a:srgbClr val="FFFF00"/>
                </a:solidFill>
              </a:rPr>
              <a:t>C</a:t>
            </a:r>
            <a:r>
              <a:rPr lang="es-PR" sz="3000" b="1" dirty="0">
                <a:solidFill>
                  <a:srgbClr val="FFFF00"/>
                </a:solidFill>
                <a:hlinkClick r:id="rId5">
                  <a:extLst>
                    <a:ext uri="{A12FA001-AC4F-418D-AE19-62706E023703}">
                      <ahyp:hlinkClr xmlns:ahyp="http://schemas.microsoft.com/office/drawing/2018/hyperlinkcolor" val="tx"/>
                    </a:ext>
                  </a:extLst>
                </a:hlinkClick>
              </a:rPr>
              <a:t>heckMarq.mu.edu </a:t>
            </a:r>
            <a:r>
              <a:rPr lang="es-PR" sz="3000" b="1" dirty="0">
                <a:solidFill>
                  <a:srgbClr val="FFFF00"/>
                </a:solidFill>
              </a:rPr>
              <a:t> </a:t>
            </a:r>
            <a:r>
              <a:rPr lang="es-PR" sz="3000" dirty="0">
                <a:solidFill>
                  <a:schemeClr val="bg1"/>
                </a:solidFill>
              </a:rPr>
              <a:t> y dáselo a tus padres</a:t>
            </a:r>
          </a:p>
          <a:p>
            <a:pPr lvl="1"/>
            <a:r>
              <a:rPr lang="es-PR" sz="3000" dirty="0">
                <a:solidFill>
                  <a:schemeClr val="bg1"/>
                </a:solidFill>
              </a:rPr>
              <a:t>Registra a tus padres para </a:t>
            </a:r>
            <a:r>
              <a:rPr lang="es-PR" sz="3000" dirty="0" err="1">
                <a:solidFill>
                  <a:schemeClr val="bg1"/>
                </a:solidFill>
              </a:rPr>
              <a:t>Guest</a:t>
            </a:r>
            <a:r>
              <a:rPr lang="es-PR" sz="3000" dirty="0">
                <a:solidFill>
                  <a:schemeClr val="bg1"/>
                </a:solidFill>
              </a:rPr>
              <a:t> Access (acceso de invitados) en la pestaña de tu perfil</a:t>
            </a:r>
          </a:p>
          <a:p>
            <a:pPr lvl="1"/>
            <a:r>
              <a:rPr lang="es-PR" sz="3000" dirty="0">
                <a:solidFill>
                  <a:schemeClr val="bg1"/>
                </a:solidFill>
              </a:rPr>
              <a:t>Regístrate para deposito directo en la pestaña de cuenta estudiantil </a:t>
            </a:r>
          </a:p>
          <a:p>
            <a:pPr lvl="1"/>
            <a:r>
              <a:rPr lang="es-PR" sz="3000" dirty="0">
                <a:solidFill>
                  <a:schemeClr val="bg1"/>
                </a:solidFill>
              </a:rPr>
              <a:t>Regístrate para al menos 12 créditos (Registro tiempo completo)</a:t>
            </a:r>
          </a:p>
          <a:p>
            <a:pPr marL="457200" lvl="1" indent="0">
              <a:buNone/>
            </a:pPr>
            <a:endParaRPr lang="es-PR" sz="3000" dirty="0">
              <a:solidFill>
                <a:schemeClr val="bg1"/>
              </a:solidFill>
            </a:endParaRPr>
          </a:p>
          <a:p>
            <a:r>
              <a:rPr lang="es-PR" sz="3000" dirty="0">
                <a:solidFill>
                  <a:schemeClr val="bg1"/>
                </a:solidFill>
              </a:rPr>
              <a:t>Visita </a:t>
            </a:r>
            <a:r>
              <a:rPr lang="es-PR" sz="3000" b="1" dirty="0">
                <a:solidFill>
                  <a:srgbClr val="FFFF00"/>
                </a:solidFill>
                <a:hlinkClick r:id="rId6">
                  <a:extLst>
                    <a:ext uri="{A12FA001-AC4F-418D-AE19-62706E023703}">
                      <ahyp:hlinkClr xmlns:ahyp="http://schemas.microsoft.com/office/drawing/2018/hyperlinkcolor" val="tx"/>
                    </a:ext>
                  </a:extLst>
                </a:hlinkClick>
              </a:rPr>
              <a:t>studentaid.gov</a:t>
            </a:r>
            <a:r>
              <a:rPr lang="es-PR" sz="3000" b="1" dirty="0">
                <a:solidFill>
                  <a:srgbClr val="FFFF00"/>
                </a:solidFill>
              </a:rPr>
              <a:t> </a:t>
            </a:r>
            <a:r>
              <a:rPr lang="es-PR" sz="3000" dirty="0">
                <a:solidFill>
                  <a:schemeClr val="bg1"/>
                </a:solidFill>
              </a:rPr>
              <a:t>(si vas a aceptar los prestamos federales)</a:t>
            </a:r>
          </a:p>
          <a:p>
            <a:pPr lvl="1"/>
            <a:r>
              <a:rPr lang="es-PR" sz="3000" dirty="0">
                <a:solidFill>
                  <a:schemeClr val="bg1"/>
                </a:solidFill>
              </a:rPr>
              <a:t>Completa Mis Notas Promesarías (Master </a:t>
            </a:r>
            <a:r>
              <a:rPr lang="es-PR" sz="3000" dirty="0" err="1">
                <a:solidFill>
                  <a:schemeClr val="bg1"/>
                </a:solidFill>
              </a:rPr>
              <a:t>Promissory</a:t>
            </a:r>
            <a:r>
              <a:rPr lang="es-PR" sz="3000" dirty="0">
                <a:solidFill>
                  <a:schemeClr val="bg1"/>
                </a:solidFill>
              </a:rPr>
              <a:t> Note)</a:t>
            </a:r>
          </a:p>
          <a:p>
            <a:pPr lvl="1"/>
            <a:r>
              <a:rPr lang="es-PR" sz="3000" dirty="0">
                <a:solidFill>
                  <a:schemeClr val="bg1"/>
                </a:solidFill>
              </a:rPr>
              <a:t>Completa el Asesoramiento de Ingreso (</a:t>
            </a:r>
            <a:r>
              <a:rPr lang="es-PR" sz="3000" dirty="0" err="1">
                <a:solidFill>
                  <a:schemeClr val="bg1"/>
                </a:solidFill>
              </a:rPr>
              <a:t>Entrance</a:t>
            </a:r>
            <a:r>
              <a:rPr lang="es-PR" sz="3000" dirty="0">
                <a:solidFill>
                  <a:schemeClr val="bg1"/>
                </a:solidFill>
              </a:rPr>
              <a:t> </a:t>
            </a:r>
            <a:r>
              <a:rPr lang="es-PR" sz="3000" dirty="0" err="1">
                <a:solidFill>
                  <a:schemeClr val="bg1"/>
                </a:solidFill>
              </a:rPr>
              <a:t>Counseling</a:t>
            </a:r>
            <a:r>
              <a:rPr lang="es-PR" sz="3000" dirty="0">
                <a:solidFill>
                  <a:schemeClr val="bg1"/>
                </a:solidFill>
              </a:rPr>
              <a:t>)</a:t>
            </a:r>
            <a:endParaRPr lang="es-PR" dirty="0">
              <a:solidFill>
                <a:schemeClr val="bg1"/>
              </a:solidFill>
            </a:endParaRPr>
          </a:p>
          <a:p>
            <a:pPr marL="457200" lvl="1" indent="0">
              <a:buNone/>
            </a:pPr>
            <a:endParaRPr lang="en-US" b="1" dirty="0">
              <a:solidFill>
                <a:schemeClr val="bg1"/>
              </a:solidFill>
            </a:endParaRPr>
          </a:p>
        </p:txBody>
      </p:sp>
      <p:sp>
        <p:nvSpPr>
          <p:cNvPr id="5" name="Oval 4">
            <a:extLst>
              <a:ext uri="{FF2B5EF4-FFF2-40B4-BE49-F238E27FC236}">
                <a16:creationId xmlns:a16="http://schemas.microsoft.com/office/drawing/2014/main" id="{1FE8E658-18CB-4707-BBC9-C5060CED7F0C}"/>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8511FEEF-D195-BDF8-1339-894194FAA1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1977" y="5265915"/>
            <a:ext cx="487363" cy="487363"/>
          </a:xfrm>
          <a:prstGeom prst="rect">
            <a:avLst/>
          </a:prstGeom>
        </p:spPr>
      </p:pic>
    </p:spTree>
    <p:extLst>
      <p:ext uri="{BB962C8B-B14F-4D97-AF65-F5344CB8AC3E}">
        <p14:creationId xmlns:p14="http://schemas.microsoft.com/office/powerpoint/2010/main" val="682099544"/>
      </p:ext>
    </p:extLst>
  </p:cSld>
  <p:clrMapOvr>
    <a:masterClrMapping/>
  </p:clrMapOvr>
  <mc:AlternateContent xmlns:mc="http://schemas.openxmlformats.org/markup-compatibility/2006" xmlns:p14="http://schemas.microsoft.com/office/powerpoint/2010/main">
    <mc:Choice Requires="p14">
      <p:transition spd="slow" p14:dur="2000" advTm="45960"/>
    </mc:Choice>
    <mc:Fallback xmlns="">
      <p:transition spd="slow" advTm="4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3A07-06B6-4D45-B2B6-78FAE0D9FD50}"/>
              </a:ext>
            </a:extLst>
          </p:cNvPr>
          <p:cNvSpPr>
            <a:spLocks noGrp="1"/>
          </p:cNvSpPr>
          <p:nvPr>
            <p:ph type="title"/>
          </p:nvPr>
        </p:nvSpPr>
        <p:spPr>
          <a:xfrm>
            <a:off x="785183" y="0"/>
            <a:ext cx="10515600" cy="868452"/>
          </a:xfrm>
        </p:spPr>
        <p:txBody>
          <a:bodyPr>
            <a:noAutofit/>
          </a:bodyPr>
          <a:lstStyle/>
          <a:p>
            <a:pPr algn="ctr"/>
            <a:r>
              <a:rPr lang="es-PR" sz="5400" b="1" dirty="0">
                <a:solidFill>
                  <a:schemeClr val="bg1"/>
                </a:solidFill>
              </a:rPr>
              <a:t>Recordatorios</a:t>
            </a:r>
          </a:p>
        </p:txBody>
      </p:sp>
      <p:sp>
        <p:nvSpPr>
          <p:cNvPr id="3" name="Content Placeholder 2">
            <a:extLst>
              <a:ext uri="{FF2B5EF4-FFF2-40B4-BE49-F238E27FC236}">
                <a16:creationId xmlns:a16="http://schemas.microsoft.com/office/drawing/2014/main" id="{FCDF4956-B371-467A-8A46-DB11FDD2C528}"/>
              </a:ext>
            </a:extLst>
          </p:cNvPr>
          <p:cNvSpPr>
            <a:spLocks noGrp="1"/>
          </p:cNvSpPr>
          <p:nvPr>
            <p:ph idx="1"/>
          </p:nvPr>
        </p:nvSpPr>
        <p:spPr>
          <a:xfrm>
            <a:off x="1062667" y="635928"/>
            <a:ext cx="10515600" cy="5262472"/>
          </a:xfrm>
        </p:spPr>
        <p:txBody>
          <a:bodyPr>
            <a:normAutofit fontScale="85000" lnSpcReduction="20000"/>
          </a:bodyPr>
          <a:lstStyle/>
          <a:p>
            <a:pPr marL="0" indent="0">
              <a:buNone/>
            </a:pPr>
            <a:r>
              <a:rPr lang="es-PR" sz="3900" b="1" dirty="0">
                <a:solidFill>
                  <a:schemeClr val="bg1"/>
                </a:solidFill>
              </a:rPr>
              <a:t>Ahora</a:t>
            </a:r>
          </a:p>
          <a:p>
            <a:r>
              <a:rPr lang="es-PR" sz="3200" dirty="0">
                <a:solidFill>
                  <a:schemeClr val="bg1"/>
                </a:solidFill>
              </a:rPr>
              <a:t>Padres pueden visitar </a:t>
            </a:r>
            <a:r>
              <a:rPr lang="es-PR" sz="3200" b="1" dirty="0">
                <a:solidFill>
                  <a:srgbClr val="FFFF00"/>
                </a:solidFill>
                <a:hlinkClick r:id="rId5">
                  <a:extLst>
                    <a:ext uri="{A12FA001-AC4F-418D-AE19-62706E023703}">
                      <ahyp:hlinkClr xmlns:ahyp="http://schemas.microsoft.com/office/drawing/2018/hyperlinkcolor" val="tx"/>
                    </a:ext>
                  </a:extLst>
                </a:hlinkClick>
              </a:rPr>
              <a:t>studentaid.gov </a:t>
            </a:r>
            <a:r>
              <a:rPr lang="es-PR" sz="3200" dirty="0">
                <a:solidFill>
                  <a:schemeClr val="bg1"/>
                </a:solidFill>
              </a:rPr>
              <a:t> para aplicar a </a:t>
            </a:r>
            <a:r>
              <a:rPr lang="es-PR" sz="3200" dirty="0" err="1">
                <a:solidFill>
                  <a:schemeClr val="bg1"/>
                </a:solidFill>
              </a:rPr>
              <a:t>Parent</a:t>
            </a:r>
            <a:r>
              <a:rPr lang="es-PR" sz="3200" dirty="0">
                <a:solidFill>
                  <a:schemeClr val="bg1"/>
                </a:solidFill>
              </a:rPr>
              <a:t> PLUS loan o</a:t>
            </a:r>
            <a:r>
              <a:rPr lang="es-PR" sz="3200" dirty="0">
                <a:solidFill>
                  <a:srgbClr val="FFFF00"/>
                </a:solidFill>
              </a:rPr>
              <a:t> </a:t>
            </a:r>
            <a:r>
              <a:rPr lang="es-PR" sz="3200" b="1" dirty="0">
                <a:solidFill>
                  <a:srgbClr val="FFFF00"/>
                </a:solidFill>
                <a:hlinkClick r:id="rId6">
                  <a:extLst>
                    <a:ext uri="{A12FA001-AC4F-418D-AE19-62706E023703}">
                      <ahyp:hlinkClr xmlns:ahyp="http://schemas.microsoft.com/office/drawing/2018/hyperlinkcolor" val="tx"/>
                    </a:ext>
                  </a:extLst>
                </a:hlinkClick>
              </a:rPr>
              <a:t>marquette.edu/central/</a:t>
            </a:r>
            <a:r>
              <a:rPr lang="es-PR" sz="3200" b="1" dirty="0" err="1">
                <a:solidFill>
                  <a:srgbClr val="FFFF00"/>
                </a:solidFill>
                <a:hlinkClick r:id="rId6">
                  <a:extLst>
                    <a:ext uri="{A12FA001-AC4F-418D-AE19-62706E023703}">
                      <ahyp:hlinkClr xmlns:ahyp="http://schemas.microsoft.com/office/drawing/2018/hyperlinkcolor" val="tx"/>
                    </a:ext>
                  </a:extLst>
                </a:hlinkClick>
              </a:rPr>
              <a:t>altloans</a:t>
            </a:r>
            <a:r>
              <a:rPr lang="es-PR" sz="3200" b="1" dirty="0">
                <a:solidFill>
                  <a:srgbClr val="FFFF00"/>
                </a:solidFill>
                <a:hlinkClick r:id="rId6">
                  <a:extLst>
                    <a:ext uri="{A12FA001-AC4F-418D-AE19-62706E023703}">
                      <ahyp:hlinkClr xmlns:ahyp="http://schemas.microsoft.com/office/drawing/2018/hyperlinkcolor" val="tx"/>
                    </a:ext>
                  </a:extLst>
                </a:hlinkClick>
              </a:rPr>
              <a:t> </a:t>
            </a:r>
            <a:r>
              <a:rPr lang="es-PR" sz="3200" dirty="0">
                <a:solidFill>
                  <a:schemeClr val="bg1"/>
                </a:solidFill>
              </a:rPr>
              <a:t> para aprender más sobre prestamos alternativos  </a:t>
            </a:r>
          </a:p>
          <a:p>
            <a:pPr marL="0" indent="0">
              <a:buNone/>
            </a:pPr>
            <a:r>
              <a:rPr lang="es-PR" sz="3500" b="1" dirty="0">
                <a:solidFill>
                  <a:schemeClr val="bg1"/>
                </a:solidFill>
              </a:rPr>
              <a:t>Julio 18</a:t>
            </a:r>
          </a:p>
          <a:p>
            <a:r>
              <a:rPr lang="es-PR" sz="3200" dirty="0">
                <a:solidFill>
                  <a:schemeClr val="bg1"/>
                </a:solidFill>
              </a:rPr>
              <a:t>Visita </a:t>
            </a:r>
            <a:r>
              <a:rPr lang="es-PR" sz="3200" b="1" dirty="0">
                <a:solidFill>
                  <a:srgbClr val="FFFF00"/>
                </a:solidFill>
                <a:hlinkClick r:id="rId7">
                  <a:extLst>
                    <a:ext uri="{A12FA001-AC4F-418D-AE19-62706E023703}">
                      <ahyp:hlinkClr xmlns:ahyp="http://schemas.microsoft.com/office/drawing/2018/hyperlinkcolor" val="tx"/>
                    </a:ext>
                  </a:extLst>
                </a:hlinkClick>
              </a:rPr>
              <a:t>checkMarq.mu.edu </a:t>
            </a:r>
            <a:r>
              <a:rPr lang="es-PR" sz="3200" dirty="0">
                <a:solidFill>
                  <a:schemeClr val="bg1"/>
                </a:solidFill>
              </a:rPr>
              <a:t>para ver la factura en línea (e-</a:t>
            </a:r>
            <a:r>
              <a:rPr lang="es-PR" sz="3200" dirty="0" err="1">
                <a:solidFill>
                  <a:schemeClr val="bg1"/>
                </a:solidFill>
              </a:rPr>
              <a:t>bill</a:t>
            </a:r>
            <a:r>
              <a:rPr lang="es-PR" sz="3200" dirty="0">
                <a:solidFill>
                  <a:schemeClr val="bg1"/>
                </a:solidFill>
              </a:rPr>
              <a:t>) en la pestaña de </a:t>
            </a:r>
            <a:r>
              <a:rPr lang="es-PR" sz="3200" dirty="0" err="1">
                <a:solidFill>
                  <a:schemeClr val="bg1"/>
                </a:solidFill>
              </a:rPr>
              <a:t>Student</a:t>
            </a:r>
            <a:r>
              <a:rPr lang="es-PR" sz="3200" dirty="0">
                <a:solidFill>
                  <a:schemeClr val="bg1"/>
                </a:solidFill>
              </a:rPr>
              <a:t> </a:t>
            </a:r>
            <a:r>
              <a:rPr lang="es-PR" sz="3200" dirty="0" err="1">
                <a:solidFill>
                  <a:schemeClr val="bg1"/>
                </a:solidFill>
              </a:rPr>
              <a:t>Account</a:t>
            </a:r>
            <a:r>
              <a:rPr lang="es-PR" sz="3200" dirty="0">
                <a:solidFill>
                  <a:schemeClr val="bg1"/>
                </a:solidFill>
              </a:rPr>
              <a:t> </a:t>
            </a:r>
          </a:p>
          <a:p>
            <a:pPr marL="0" indent="0">
              <a:buNone/>
            </a:pPr>
            <a:r>
              <a:rPr lang="es-PR" sz="3500" b="1" dirty="0">
                <a:solidFill>
                  <a:schemeClr val="bg1"/>
                </a:solidFill>
              </a:rPr>
              <a:t>Agosto 5</a:t>
            </a:r>
          </a:p>
          <a:p>
            <a:r>
              <a:rPr lang="es-PR" sz="3200" dirty="0">
                <a:solidFill>
                  <a:schemeClr val="bg1"/>
                </a:solidFill>
              </a:rPr>
              <a:t>Visita </a:t>
            </a:r>
            <a:r>
              <a:rPr lang="es-PR" sz="3000" b="1" dirty="0">
                <a:solidFill>
                  <a:srgbClr val="FFFF00"/>
                </a:solidFill>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mycollegepaymentplan.com/</a:t>
            </a:r>
            <a:r>
              <a:rPr lang="es-PR" sz="3000" b="1" dirty="0" err="1">
                <a:solidFill>
                  <a:srgbClr val="FFFF00"/>
                </a:solidFill>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marquette-university</a:t>
            </a:r>
            <a:r>
              <a:rPr lang="es-PR" sz="3000" b="1" dirty="0">
                <a:solidFill>
                  <a:srgbClr val="FFFF00"/>
                </a:solidFill>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 </a:t>
            </a:r>
            <a:r>
              <a:rPr lang="es-PR" sz="3200" dirty="0">
                <a:solidFill>
                  <a:schemeClr val="bg1"/>
                </a:solidFill>
              </a:rPr>
              <a:t> si desean registrarse en el plan de pago mensual</a:t>
            </a:r>
          </a:p>
          <a:p>
            <a:pPr marL="0" indent="0">
              <a:buNone/>
            </a:pPr>
            <a:r>
              <a:rPr lang="es-PR" sz="3500" b="1" dirty="0">
                <a:solidFill>
                  <a:schemeClr val="bg1"/>
                </a:solidFill>
              </a:rPr>
              <a:t>Agosto 22</a:t>
            </a:r>
          </a:p>
          <a:p>
            <a:r>
              <a:rPr lang="es-PR" sz="3200" dirty="0">
                <a:solidFill>
                  <a:schemeClr val="bg1"/>
                </a:solidFill>
              </a:rPr>
              <a:t>Si no se va a registrar en el plan de pago mensual, debe pagar el total de la matrícula para el semestre de otoño. </a:t>
            </a:r>
          </a:p>
          <a:p>
            <a:pPr marL="0" indent="0">
              <a:buNone/>
            </a:pPr>
            <a:endParaRPr lang="en-US" dirty="0">
              <a:solidFill>
                <a:schemeClr val="bg1"/>
              </a:solidFill>
            </a:endParaRPr>
          </a:p>
          <a:p>
            <a:pPr marL="457200" lvl="1" indent="0">
              <a:buNone/>
            </a:pPr>
            <a:endParaRPr lang="en-US" b="1" dirty="0">
              <a:solidFill>
                <a:schemeClr val="bg1"/>
              </a:solidFill>
            </a:endParaRPr>
          </a:p>
        </p:txBody>
      </p:sp>
      <p:sp>
        <p:nvSpPr>
          <p:cNvPr id="6" name="Oval 5">
            <a:extLst>
              <a:ext uri="{FF2B5EF4-FFF2-40B4-BE49-F238E27FC236}">
                <a16:creationId xmlns:a16="http://schemas.microsoft.com/office/drawing/2014/main" id="{2BE2450B-D413-49B5-AACB-0EB53EC7F2CE}"/>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orded Sound">
            <a:hlinkClick r:id="" action="ppaction://media"/>
            <a:extLst>
              <a:ext uri="{FF2B5EF4-FFF2-40B4-BE49-F238E27FC236}">
                <a16:creationId xmlns:a16="http://schemas.microsoft.com/office/drawing/2014/main" id="{6C423BD5-1FB0-68DC-E9EC-574D6FB1B0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12069" y="5654718"/>
            <a:ext cx="487363" cy="487363"/>
          </a:xfrm>
          <a:prstGeom prst="rect">
            <a:avLst/>
          </a:prstGeom>
        </p:spPr>
      </p:pic>
    </p:spTree>
    <p:extLst>
      <p:ext uri="{BB962C8B-B14F-4D97-AF65-F5344CB8AC3E}">
        <p14:creationId xmlns:p14="http://schemas.microsoft.com/office/powerpoint/2010/main" val="3637490224"/>
      </p:ext>
    </p:extLst>
  </p:cSld>
  <p:clrMapOvr>
    <a:masterClrMapping/>
  </p:clrMapOvr>
  <mc:AlternateContent xmlns:mc="http://schemas.openxmlformats.org/markup-compatibility/2006" xmlns:p14="http://schemas.microsoft.com/office/powerpoint/2010/main">
    <mc:Choice Requires="p14">
      <p:transition spd="slow" p14:dur="2000" advTm="37577"/>
    </mc:Choice>
    <mc:Fallback xmlns="">
      <p:transition spd="slow" advTm="3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2A30B0-F953-7B41-9B4D-A891D02057DE}"/>
              </a:ext>
            </a:extLst>
          </p:cNvPr>
          <p:cNvSpPr>
            <a:spLocks noGrp="1"/>
          </p:cNvSpPr>
          <p:nvPr>
            <p:ph type="title"/>
          </p:nvPr>
        </p:nvSpPr>
        <p:spPr>
          <a:xfrm>
            <a:off x="332509" y="1"/>
            <a:ext cx="11021291" cy="879400"/>
          </a:xfrm>
        </p:spPr>
        <p:txBody>
          <a:bodyPr>
            <a:normAutofit/>
          </a:bodyPr>
          <a:lstStyle/>
          <a:p>
            <a:pPr algn="ctr"/>
            <a:r>
              <a:rPr lang="en-US" sz="4000" b="1" dirty="0">
                <a:solidFill>
                  <a:srgbClr val="001F60"/>
                </a:solidFill>
                <a:latin typeface="Arial" panose="020B0604020202020204" pitchFamily="34" charset="0"/>
                <a:cs typeface="Arial" panose="020B0604020202020204" pitchFamily="34" charset="0"/>
              </a:rPr>
              <a:t>Personal de Marquette Central </a:t>
            </a:r>
            <a:endParaRPr lang="en-US" sz="4000" dirty="0"/>
          </a:p>
        </p:txBody>
      </p:sp>
      <p:sp>
        <p:nvSpPr>
          <p:cNvPr id="2" name="TextBox 1">
            <a:extLst>
              <a:ext uri="{FF2B5EF4-FFF2-40B4-BE49-F238E27FC236}">
                <a16:creationId xmlns:a16="http://schemas.microsoft.com/office/drawing/2014/main" id="{CD085AFB-011F-4B5C-B938-316E83614C59}"/>
              </a:ext>
            </a:extLst>
          </p:cNvPr>
          <p:cNvSpPr txBox="1"/>
          <p:nvPr/>
        </p:nvSpPr>
        <p:spPr>
          <a:xfrm>
            <a:off x="5843154" y="3415639"/>
            <a:ext cx="6901566" cy="1938992"/>
          </a:xfrm>
          <a:prstGeom prst="rect">
            <a:avLst/>
          </a:prstGeom>
          <a:noFill/>
        </p:spPr>
        <p:txBody>
          <a:bodyPr wrap="square" rtlCol="0">
            <a:spAutoFit/>
          </a:bodyPr>
          <a:lstStyle/>
          <a:p>
            <a:pPr algn="ctr"/>
            <a:r>
              <a:rPr lang="en-US" sz="2000" b="1" dirty="0" err="1">
                <a:solidFill>
                  <a:schemeClr val="accent1">
                    <a:lumMod val="50000"/>
                  </a:schemeClr>
                </a:solidFill>
                <a:latin typeface="Calibri" panose="020F0502020204030204" pitchFamily="34" charset="0"/>
                <a:cs typeface="Calibri" panose="020F0502020204030204" pitchFamily="34" charset="0"/>
              </a:rPr>
              <a:t>Zilber</a:t>
            </a:r>
            <a:r>
              <a:rPr lang="en-US" sz="2000" b="1" dirty="0">
                <a:solidFill>
                  <a:schemeClr val="accent1">
                    <a:lumMod val="50000"/>
                  </a:schemeClr>
                </a:solidFill>
                <a:latin typeface="Calibri" panose="020F0502020204030204" pitchFamily="34" charset="0"/>
                <a:cs typeface="Calibri" panose="020F0502020204030204" pitchFamily="34" charset="0"/>
              </a:rPr>
              <a:t> Hall, Room 121</a:t>
            </a:r>
          </a:p>
          <a:p>
            <a:pPr algn="ctr"/>
            <a:r>
              <a:rPr lang="en-US" sz="2000" b="1" dirty="0">
                <a:solidFill>
                  <a:schemeClr val="accent1">
                    <a:lumMod val="50000"/>
                  </a:schemeClr>
                </a:solidFill>
                <a:latin typeface="Calibri" panose="020F0502020204030204" pitchFamily="34" charset="0"/>
                <a:cs typeface="Calibri" panose="020F0502020204030204" pitchFamily="34" charset="0"/>
              </a:rPr>
              <a:t>(414) 288-4000</a:t>
            </a:r>
          </a:p>
          <a:p>
            <a:pPr algn="ctr"/>
            <a:r>
              <a:rPr lang="en-US" sz="2000" b="1" dirty="0">
                <a:solidFill>
                  <a:schemeClr val="accent1">
                    <a:lumMod val="50000"/>
                  </a:schemeClr>
                </a:solidFill>
                <a:latin typeface="Calibri" panose="020F0502020204030204" pitchFamily="34" charset="0"/>
                <a:cs typeface="Calibri" panose="020F0502020204030204" pitchFamily="34" charset="0"/>
                <a:hlinkClick r:id="rId6"/>
              </a:rPr>
              <a:t>marquettecentral@marquette.edu</a:t>
            </a:r>
            <a:endParaRPr lang="en-US" sz="2000" b="1" dirty="0">
              <a:solidFill>
                <a:schemeClr val="accent1">
                  <a:lumMod val="50000"/>
                </a:schemeClr>
              </a:solidFill>
              <a:latin typeface="Calibri" panose="020F0502020204030204" pitchFamily="34" charset="0"/>
              <a:cs typeface="Calibri" panose="020F0502020204030204" pitchFamily="34" charset="0"/>
            </a:endParaRPr>
          </a:p>
          <a:p>
            <a:pPr algn="ctr"/>
            <a:endParaRPr lang="en-US" sz="2000" b="1" dirty="0">
              <a:solidFill>
                <a:schemeClr val="accent1">
                  <a:lumMod val="50000"/>
                </a:schemeClr>
              </a:solidFill>
              <a:latin typeface="Calibri" panose="020F0502020204030204" pitchFamily="34" charset="0"/>
              <a:cs typeface="Calibri" panose="020F0502020204030204" pitchFamily="34" charset="0"/>
            </a:endParaRPr>
          </a:p>
          <a:p>
            <a:pPr algn="ctr"/>
            <a:r>
              <a:rPr lang="es-PR" sz="2000" b="1" dirty="0">
                <a:solidFill>
                  <a:schemeClr val="accent1">
                    <a:lumMod val="50000"/>
                  </a:schemeClr>
                </a:solidFill>
                <a:latin typeface="Calibri" panose="020F0502020204030204" pitchFamily="34" charset="0"/>
                <a:cs typeface="Calibri" panose="020F0502020204030204" pitchFamily="34" charset="0"/>
              </a:rPr>
              <a:t>Síguenos en Twitter @MUCentral</a:t>
            </a:r>
          </a:p>
          <a:p>
            <a:pPr algn="ctr"/>
            <a:r>
              <a:rPr lang="es-PR" sz="2000" b="1" dirty="0">
                <a:solidFill>
                  <a:schemeClr val="accent1">
                    <a:lumMod val="50000"/>
                  </a:schemeClr>
                </a:solidFill>
                <a:latin typeface="Calibri" panose="020F0502020204030204" pitchFamily="34" charset="0"/>
                <a:cs typeface="Calibri" panose="020F0502020204030204" pitchFamily="34" charset="0"/>
              </a:rPr>
              <a:t> Instagram @marquette_central</a:t>
            </a:r>
          </a:p>
        </p:txBody>
      </p:sp>
      <p:pic>
        <p:nvPicPr>
          <p:cNvPr id="12" name="Content Placeholder 11" descr="A picture containing person, outdoor, posing&#10;&#10;Description automatically generated">
            <a:extLst>
              <a:ext uri="{FF2B5EF4-FFF2-40B4-BE49-F238E27FC236}">
                <a16:creationId xmlns:a16="http://schemas.microsoft.com/office/drawing/2014/main" id="{2322E714-4B49-44E9-827A-8849AC01B9DB}"/>
              </a:ext>
            </a:extLst>
          </p:cNvPr>
          <p:cNvPicPr>
            <a:picLocks noGrp="1" noChangeAspect="1"/>
          </p:cNvPicPr>
          <p:nvPr>
            <p:ph idx="1"/>
          </p:nvPr>
        </p:nvPicPr>
        <p:blipFill>
          <a:blip r:embed="rId7"/>
          <a:stretch>
            <a:fillRect/>
          </a:stretch>
        </p:blipFill>
        <p:spPr>
          <a:xfrm>
            <a:off x="1318826" y="686729"/>
            <a:ext cx="1669498" cy="1665212"/>
          </a:xfrm>
        </p:spPr>
      </p:pic>
      <p:sp>
        <p:nvSpPr>
          <p:cNvPr id="13" name="TextBox 12">
            <a:extLst>
              <a:ext uri="{FF2B5EF4-FFF2-40B4-BE49-F238E27FC236}">
                <a16:creationId xmlns:a16="http://schemas.microsoft.com/office/drawing/2014/main" id="{EF382717-7BDA-4F49-AA3F-C42E817B9F9D}"/>
              </a:ext>
            </a:extLst>
          </p:cNvPr>
          <p:cNvSpPr txBox="1"/>
          <p:nvPr/>
        </p:nvSpPr>
        <p:spPr>
          <a:xfrm>
            <a:off x="1260179" y="2332246"/>
            <a:ext cx="1889807" cy="369332"/>
          </a:xfrm>
          <a:prstGeom prst="rect">
            <a:avLst/>
          </a:prstGeom>
          <a:noFill/>
        </p:spPr>
        <p:txBody>
          <a:bodyPr wrap="square" rtlCol="0">
            <a:spAutoFit/>
          </a:bodyPr>
          <a:lstStyle/>
          <a:p>
            <a:r>
              <a:rPr lang="en-US" dirty="0"/>
              <a:t>Deanna 23 </a:t>
            </a:r>
            <a:r>
              <a:rPr lang="en-US" dirty="0" err="1"/>
              <a:t>años</a:t>
            </a:r>
            <a:r>
              <a:rPr lang="en-US" sz="1200" dirty="0"/>
              <a:t>*</a:t>
            </a:r>
          </a:p>
        </p:txBody>
      </p:sp>
      <p:sp>
        <p:nvSpPr>
          <p:cNvPr id="9" name="TextBox 8">
            <a:extLst>
              <a:ext uri="{FF2B5EF4-FFF2-40B4-BE49-F238E27FC236}">
                <a16:creationId xmlns:a16="http://schemas.microsoft.com/office/drawing/2014/main" id="{736B4353-0E91-4A36-B673-4CD98B661424}"/>
              </a:ext>
            </a:extLst>
          </p:cNvPr>
          <p:cNvSpPr txBox="1"/>
          <p:nvPr/>
        </p:nvSpPr>
        <p:spPr>
          <a:xfrm>
            <a:off x="5000744" y="4743395"/>
            <a:ext cx="1641279" cy="369331"/>
          </a:xfrm>
          <a:prstGeom prst="rect">
            <a:avLst/>
          </a:prstGeom>
          <a:noFill/>
        </p:spPr>
        <p:txBody>
          <a:bodyPr wrap="square" rtlCol="0">
            <a:spAutoFit/>
          </a:bodyPr>
          <a:lstStyle/>
          <a:p>
            <a:r>
              <a:rPr lang="en-US" dirty="0"/>
              <a:t>Sarah 7 meses</a:t>
            </a:r>
            <a:r>
              <a:rPr lang="en-US" sz="1200" dirty="0"/>
              <a:t>*</a:t>
            </a:r>
          </a:p>
        </p:txBody>
      </p:sp>
      <p:pic>
        <p:nvPicPr>
          <p:cNvPr id="7" name="Picture 6" descr="A person smiling for the camera&#10;&#10;Description automatically generated with medium confidence">
            <a:extLst>
              <a:ext uri="{FF2B5EF4-FFF2-40B4-BE49-F238E27FC236}">
                <a16:creationId xmlns:a16="http://schemas.microsoft.com/office/drawing/2014/main" id="{8C9562BD-8185-4732-BDA0-542078BF1454}"/>
              </a:ext>
            </a:extLst>
          </p:cNvPr>
          <p:cNvPicPr>
            <a:picLocks noChangeAspect="1"/>
          </p:cNvPicPr>
          <p:nvPr/>
        </p:nvPicPr>
        <p:blipFill>
          <a:blip r:embed="rId8"/>
          <a:stretch>
            <a:fillRect/>
          </a:stretch>
        </p:blipFill>
        <p:spPr>
          <a:xfrm>
            <a:off x="6311246" y="731153"/>
            <a:ext cx="1565814" cy="1596718"/>
          </a:xfrm>
          <a:prstGeom prst="rect">
            <a:avLst/>
          </a:prstGeom>
        </p:spPr>
      </p:pic>
      <p:sp>
        <p:nvSpPr>
          <p:cNvPr id="10" name="TextBox 9">
            <a:extLst>
              <a:ext uri="{FF2B5EF4-FFF2-40B4-BE49-F238E27FC236}">
                <a16:creationId xmlns:a16="http://schemas.microsoft.com/office/drawing/2014/main" id="{A68E134B-6539-4FF4-B206-3870071D430F}"/>
              </a:ext>
            </a:extLst>
          </p:cNvPr>
          <p:cNvSpPr txBox="1"/>
          <p:nvPr/>
        </p:nvSpPr>
        <p:spPr>
          <a:xfrm>
            <a:off x="6359561" y="2320855"/>
            <a:ext cx="1349271" cy="383766"/>
          </a:xfrm>
          <a:prstGeom prst="rect">
            <a:avLst/>
          </a:prstGeom>
          <a:noFill/>
        </p:spPr>
        <p:txBody>
          <a:bodyPr wrap="square" rtlCol="0">
            <a:spAutoFit/>
          </a:bodyPr>
          <a:lstStyle/>
          <a:p>
            <a:r>
              <a:rPr lang="en-US" dirty="0"/>
              <a:t>Ben 8 </a:t>
            </a:r>
            <a:r>
              <a:rPr lang="en-US" dirty="0" err="1"/>
              <a:t>años</a:t>
            </a:r>
            <a:r>
              <a:rPr lang="en-US" sz="1200" dirty="0"/>
              <a:t>*</a:t>
            </a:r>
          </a:p>
        </p:txBody>
      </p:sp>
      <p:sp>
        <p:nvSpPr>
          <p:cNvPr id="14" name="TextBox 13">
            <a:extLst>
              <a:ext uri="{FF2B5EF4-FFF2-40B4-BE49-F238E27FC236}">
                <a16:creationId xmlns:a16="http://schemas.microsoft.com/office/drawing/2014/main" id="{C9EEE331-181B-4F4D-86E6-BFDAF33C374A}"/>
              </a:ext>
            </a:extLst>
          </p:cNvPr>
          <p:cNvSpPr txBox="1"/>
          <p:nvPr/>
        </p:nvSpPr>
        <p:spPr>
          <a:xfrm>
            <a:off x="1299228" y="4748559"/>
            <a:ext cx="1517170" cy="615553"/>
          </a:xfrm>
          <a:prstGeom prst="rect">
            <a:avLst/>
          </a:prstGeom>
          <a:noFill/>
        </p:spPr>
        <p:txBody>
          <a:bodyPr wrap="square" rtlCol="0">
            <a:spAutoFit/>
          </a:bodyPr>
          <a:lstStyle/>
          <a:p>
            <a:r>
              <a:rPr lang="es-PR" dirty="0"/>
              <a:t>Iris 3 meses</a:t>
            </a:r>
            <a:r>
              <a:rPr lang="es-PR" sz="1200" dirty="0"/>
              <a:t>*</a:t>
            </a:r>
          </a:p>
          <a:p>
            <a:r>
              <a:rPr lang="es-PR" sz="1600" dirty="0"/>
              <a:t>Hablo español</a:t>
            </a:r>
          </a:p>
        </p:txBody>
      </p:sp>
      <p:sp>
        <p:nvSpPr>
          <p:cNvPr id="16" name="TextBox 15">
            <a:extLst>
              <a:ext uri="{FF2B5EF4-FFF2-40B4-BE49-F238E27FC236}">
                <a16:creationId xmlns:a16="http://schemas.microsoft.com/office/drawing/2014/main" id="{202EC271-503D-48C4-B36B-D1FD3833CF04}"/>
              </a:ext>
            </a:extLst>
          </p:cNvPr>
          <p:cNvSpPr txBox="1"/>
          <p:nvPr/>
        </p:nvSpPr>
        <p:spPr>
          <a:xfrm>
            <a:off x="3908571" y="2351941"/>
            <a:ext cx="1607229" cy="368991"/>
          </a:xfrm>
          <a:prstGeom prst="rect">
            <a:avLst/>
          </a:prstGeom>
          <a:noFill/>
        </p:spPr>
        <p:txBody>
          <a:bodyPr wrap="square" rtlCol="0">
            <a:spAutoFit/>
          </a:bodyPr>
          <a:lstStyle/>
          <a:p>
            <a:r>
              <a:rPr lang="en-US" dirty="0"/>
              <a:t>Kelly 16 </a:t>
            </a:r>
            <a:r>
              <a:rPr lang="en-US" dirty="0" err="1"/>
              <a:t>años</a:t>
            </a:r>
            <a:r>
              <a:rPr lang="en-US" sz="1200" dirty="0"/>
              <a:t>*</a:t>
            </a:r>
          </a:p>
        </p:txBody>
      </p:sp>
      <p:pic>
        <p:nvPicPr>
          <p:cNvPr id="17" name="Picture 16" descr="A person smiling for the camera&#10;&#10;Description automatically generated with low confidence">
            <a:extLst>
              <a:ext uri="{FF2B5EF4-FFF2-40B4-BE49-F238E27FC236}">
                <a16:creationId xmlns:a16="http://schemas.microsoft.com/office/drawing/2014/main" id="{EF35FCB0-C90F-4FFD-8E1D-80DB8EDB1A56}"/>
              </a:ext>
            </a:extLst>
          </p:cNvPr>
          <p:cNvPicPr>
            <a:picLocks noChangeAspect="1"/>
          </p:cNvPicPr>
          <p:nvPr/>
        </p:nvPicPr>
        <p:blipFill>
          <a:blip r:embed="rId9"/>
          <a:stretch>
            <a:fillRect/>
          </a:stretch>
        </p:blipFill>
        <p:spPr>
          <a:xfrm>
            <a:off x="3937946" y="720333"/>
            <a:ext cx="1548481" cy="1673704"/>
          </a:xfrm>
          <a:prstGeom prst="rect">
            <a:avLst/>
          </a:prstGeom>
        </p:spPr>
      </p:pic>
      <p:sp>
        <p:nvSpPr>
          <p:cNvPr id="19" name="Oval 18">
            <a:extLst>
              <a:ext uri="{FF2B5EF4-FFF2-40B4-BE49-F238E27FC236}">
                <a16:creationId xmlns:a16="http://schemas.microsoft.com/office/drawing/2014/main" id="{0862057A-978B-41D0-A132-413EF2A3CBD8}"/>
              </a:ext>
            </a:extLst>
          </p:cNvPr>
          <p:cNvSpPr/>
          <p:nvPr/>
        </p:nvSpPr>
        <p:spPr>
          <a:xfrm>
            <a:off x="1387366" y="6218237"/>
            <a:ext cx="1891862" cy="548481"/>
          </a:xfrm>
          <a:prstGeom prst="ellipse">
            <a:avLst/>
          </a:prstGeom>
          <a:solidFill>
            <a:srgbClr val="00A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80629BD-2AA2-4BA6-B3F3-F50137896AE0}"/>
              </a:ext>
            </a:extLst>
          </p:cNvPr>
          <p:cNvSpPr txBox="1"/>
          <p:nvPr/>
        </p:nvSpPr>
        <p:spPr>
          <a:xfrm>
            <a:off x="8776674" y="2369719"/>
            <a:ext cx="1607228" cy="383767"/>
          </a:xfrm>
          <a:prstGeom prst="rect">
            <a:avLst/>
          </a:prstGeom>
          <a:noFill/>
        </p:spPr>
        <p:txBody>
          <a:bodyPr wrap="square" rtlCol="0">
            <a:spAutoFit/>
          </a:bodyPr>
          <a:lstStyle/>
          <a:p>
            <a:r>
              <a:rPr lang="en-US" dirty="0"/>
              <a:t>Rachel 2 </a:t>
            </a:r>
            <a:r>
              <a:rPr lang="en-US" dirty="0" err="1"/>
              <a:t>años</a:t>
            </a:r>
            <a:r>
              <a:rPr lang="en-US" sz="1200" dirty="0"/>
              <a:t>*</a:t>
            </a:r>
          </a:p>
        </p:txBody>
      </p:sp>
      <p:sp>
        <p:nvSpPr>
          <p:cNvPr id="23" name="TextBox 22">
            <a:extLst>
              <a:ext uri="{FF2B5EF4-FFF2-40B4-BE49-F238E27FC236}">
                <a16:creationId xmlns:a16="http://schemas.microsoft.com/office/drawing/2014/main" id="{4ECCD49E-F005-4EE7-9121-8674B6701613}"/>
              </a:ext>
            </a:extLst>
          </p:cNvPr>
          <p:cNvSpPr txBox="1"/>
          <p:nvPr/>
        </p:nvSpPr>
        <p:spPr>
          <a:xfrm>
            <a:off x="3149986" y="4757208"/>
            <a:ext cx="1517170" cy="615553"/>
          </a:xfrm>
          <a:prstGeom prst="rect">
            <a:avLst/>
          </a:prstGeom>
          <a:noFill/>
        </p:spPr>
        <p:txBody>
          <a:bodyPr wrap="square" rtlCol="0">
            <a:spAutoFit/>
          </a:bodyPr>
          <a:lstStyle/>
          <a:p>
            <a:r>
              <a:rPr lang="es-PR" dirty="0"/>
              <a:t>Daisy 6 años</a:t>
            </a:r>
            <a:r>
              <a:rPr lang="es-PR" sz="1200" dirty="0"/>
              <a:t>*</a:t>
            </a:r>
          </a:p>
          <a:p>
            <a:r>
              <a:rPr lang="es-PR" sz="1600" dirty="0"/>
              <a:t>Hablo español</a:t>
            </a:r>
          </a:p>
        </p:txBody>
      </p:sp>
      <p:pic>
        <p:nvPicPr>
          <p:cNvPr id="1026" name="Picture 1">
            <a:extLst>
              <a:ext uri="{FF2B5EF4-FFF2-40B4-BE49-F238E27FC236}">
                <a16:creationId xmlns:a16="http://schemas.microsoft.com/office/drawing/2014/main" id="{CC475F81-8907-2EF6-2738-578B41F329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2593" y="2871888"/>
            <a:ext cx="1061225" cy="185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BB6FFF6-5C16-E901-FF95-33EF6038CCBC}"/>
              </a:ext>
            </a:extLst>
          </p:cNvPr>
          <p:cNvPicPr>
            <a:picLocks noChangeAspect="1"/>
          </p:cNvPicPr>
          <p:nvPr/>
        </p:nvPicPr>
        <p:blipFill>
          <a:blip r:embed="rId11"/>
          <a:stretch>
            <a:fillRect/>
          </a:stretch>
        </p:blipFill>
        <p:spPr>
          <a:xfrm>
            <a:off x="5348588" y="2871888"/>
            <a:ext cx="1121241" cy="1850637"/>
          </a:xfrm>
          <a:prstGeom prst="rect">
            <a:avLst/>
          </a:prstGeom>
        </p:spPr>
      </p:pic>
      <p:pic>
        <p:nvPicPr>
          <p:cNvPr id="8" name="Picture 7">
            <a:extLst>
              <a:ext uri="{FF2B5EF4-FFF2-40B4-BE49-F238E27FC236}">
                <a16:creationId xmlns:a16="http://schemas.microsoft.com/office/drawing/2014/main" id="{BF2066AD-4C11-4FD6-8213-DEF91BCE57DD}"/>
              </a:ext>
            </a:extLst>
          </p:cNvPr>
          <p:cNvPicPr>
            <a:picLocks noChangeAspect="1"/>
          </p:cNvPicPr>
          <p:nvPr/>
        </p:nvPicPr>
        <p:blipFill>
          <a:blip r:embed="rId12"/>
          <a:stretch>
            <a:fillRect/>
          </a:stretch>
        </p:blipFill>
        <p:spPr>
          <a:xfrm>
            <a:off x="1453657" y="2892758"/>
            <a:ext cx="1154778" cy="1850637"/>
          </a:xfrm>
          <a:prstGeom prst="rect">
            <a:avLst/>
          </a:prstGeom>
        </p:spPr>
      </p:pic>
      <p:pic>
        <p:nvPicPr>
          <p:cNvPr id="15" name="Picture 14">
            <a:extLst>
              <a:ext uri="{FF2B5EF4-FFF2-40B4-BE49-F238E27FC236}">
                <a16:creationId xmlns:a16="http://schemas.microsoft.com/office/drawing/2014/main" id="{83DC946C-9980-5209-71AB-239C2D649964}"/>
              </a:ext>
            </a:extLst>
          </p:cNvPr>
          <p:cNvPicPr>
            <a:picLocks noChangeAspect="1"/>
          </p:cNvPicPr>
          <p:nvPr/>
        </p:nvPicPr>
        <p:blipFill>
          <a:blip r:embed="rId13"/>
          <a:stretch>
            <a:fillRect/>
          </a:stretch>
        </p:blipFill>
        <p:spPr>
          <a:xfrm>
            <a:off x="8701879" y="711071"/>
            <a:ext cx="1756819" cy="1645471"/>
          </a:xfrm>
          <a:prstGeom prst="rect">
            <a:avLst/>
          </a:prstGeom>
        </p:spPr>
      </p:pic>
      <p:sp>
        <p:nvSpPr>
          <p:cNvPr id="3" name="TextBox 2">
            <a:extLst>
              <a:ext uri="{FF2B5EF4-FFF2-40B4-BE49-F238E27FC236}">
                <a16:creationId xmlns:a16="http://schemas.microsoft.com/office/drawing/2014/main" id="{A89D83C1-9A16-03D6-DA5B-776B70FE794B}"/>
              </a:ext>
            </a:extLst>
          </p:cNvPr>
          <p:cNvSpPr txBox="1"/>
          <p:nvPr/>
        </p:nvSpPr>
        <p:spPr>
          <a:xfrm>
            <a:off x="10383902" y="5731431"/>
            <a:ext cx="1914732" cy="415498"/>
          </a:xfrm>
          <a:prstGeom prst="rect">
            <a:avLst/>
          </a:prstGeom>
          <a:noFill/>
        </p:spPr>
        <p:txBody>
          <a:bodyPr wrap="square" rtlCol="0">
            <a:spAutoFit/>
          </a:bodyPr>
          <a:lstStyle/>
          <a:p>
            <a:r>
              <a:rPr lang="en-US" sz="1050" dirty="0"/>
              <a:t>*</a:t>
            </a:r>
            <a:r>
              <a:rPr lang="es-PR" sz="1050" dirty="0"/>
              <a:t>Tiempo trabajando en Marquette</a:t>
            </a:r>
          </a:p>
        </p:txBody>
      </p:sp>
      <p:pic>
        <p:nvPicPr>
          <p:cNvPr id="5" name="Recorded Sound">
            <a:hlinkClick r:id="" action="ppaction://media"/>
            <a:extLst>
              <a:ext uri="{FF2B5EF4-FFF2-40B4-BE49-F238E27FC236}">
                <a16:creationId xmlns:a16="http://schemas.microsoft.com/office/drawing/2014/main" id="{B7A422A5-F4A7-3757-202C-C821C82F6CB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04637" y="5112726"/>
            <a:ext cx="487363" cy="487363"/>
          </a:xfrm>
          <a:prstGeom prst="rect">
            <a:avLst/>
          </a:prstGeom>
        </p:spPr>
      </p:pic>
    </p:spTree>
    <p:extLst>
      <p:ext uri="{BB962C8B-B14F-4D97-AF65-F5344CB8AC3E}">
        <p14:creationId xmlns:p14="http://schemas.microsoft.com/office/powerpoint/2010/main" val="2803027381"/>
      </p:ext>
    </p:extLst>
  </p:cSld>
  <p:clrMapOvr>
    <a:masterClrMapping/>
  </p:clrMapOvr>
  <mc:AlternateContent xmlns:mc="http://schemas.openxmlformats.org/markup-compatibility/2006" xmlns:p14="http://schemas.microsoft.com/office/powerpoint/2010/main">
    <mc:Choice Requires="p14">
      <p:transition spd="slow" p14:dur="2000" advTm="19680"/>
    </mc:Choice>
    <mc:Fallback xmlns="">
      <p:transition spd="slow" advTm="1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4AAD0-4E9B-4650-A195-C79A584BD780}"/>
              </a:ext>
            </a:extLst>
          </p:cNvPr>
          <p:cNvSpPr>
            <a:spLocks noGrp="1"/>
          </p:cNvSpPr>
          <p:nvPr>
            <p:ph type="title"/>
          </p:nvPr>
        </p:nvSpPr>
        <p:spPr>
          <a:xfrm>
            <a:off x="587188" y="315290"/>
            <a:ext cx="10515600" cy="812427"/>
          </a:xfrm>
        </p:spPr>
        <p:txBody>
          <a:bodyPr/>
          <a:lstStyle/>
          <a:p>
            <a:pPr algn="ctr"/>
            <a:r>
              <a:rPr lang="en-US" b="1" dirty="0">
                <a:solidFill>
                  <a:srgbClr val="FFFF00"/>
                </a:solidFill>
              </a:rPr>
              <a:t>www.marquette.edu/central</a:t>
            </a:r>
          </a:p>
        </p:txBody>
      </p:sp>
      <p:sp>
        <p:nvSpPr>
          <p:cNvPr id="6" name="Oval 5">
            <a:extLst>
              <a:ext uri="{FF2B5EF4-FFF2-40B4-BE49-F238E27FC236}">
                <a16:creationId xmlns:a16="http://schemas.microsoft.com/office/drawing/2014/main" id="{A0F76E12-3490-4743-A64C-E964511ACFFD}"/>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FF5825-2DA1-4A64-8432-15F2BE9E552E}"/>
              </a:ext>
            </a:extLst>
          </p:cNvPr>
          <p:cNvPicPr>
            <a:picLocks noChangeAspect="1"/>
          </p:cNvPicPr>
          <p:nvPr/>
        </p:nvPicPr>
        <p:blipFill>
          <a:blip r:embed="rId5"/>
          <a:stretch>
            <a:fillRect/>
          </a:stretch>
        </p:blipFill>
        <p:spPr>
          <a:xfrm>
            <a:off x="2538248" y="1072128"/>
            <a:ext cx="6710818" cy="5694591"/>
          </a:xfrm>
          <a:prstGeom prst="rect">
            <a:avLst/>
          </a:prstGeom>
        </p:spPr>
      </p:pic>
      <p:sp>
        <p:nvSpPr>
          <p:cNvPr id="9" name="Rectangle 8">
            <a:extLst>
              <a:ext uri="{FF2B5EF4-FFF2-40B4-BE49-F238E27FC236}">
                <a16:creationId xmlns:a16="http://schemas.microsoft.com/office/drawing/2014/main" id="{4D31C81C-1FBC-4E74-9E36-DC7F185422A2}"/>
              </a:ext>
            </a:extLst>
          </p:cNvPr>
          <p:cNvSpPr/>
          <p:nvPr/>
        </p:nvSpPr>
        <p:spPr>
          <a:xfrm>
            <a:off x="2538248" y="1379621"/>
            <a:ext cx="6220741" cy="361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77A67C-C885-4618-A654-84C8F8AF9D85}"/>
              </a:ext>
            </a:extLst>
          </p:cNvPr>
          <p:cNvSpPr/>
          <p:nvPr/>
        </p:nvSpPr>
        <p:spPr>
          <a:xfrm>
            <a:off x="6648722" y="6237520"/>
            <a:ext cx="2351470" cy="29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DA853B5F-A67B-2ECC-ACFC-2010BF54C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9225" y="5343525"/>
            <a:ext cx="487363" cy="487363"/>
          </a:xfrm>
          <a:prstGeom prst="rect">
            <a:avLst/>
          </a:prstGeom>
        </p:spPr>
      </p:pic>
    </p:spTree>
    <p:extLst>
      <p:ext uri="{BB962C8B-B14F-4D97-AF65-F5344CB8AC3E}">
        <p14:creationId xmlns:p14="http://schemas.microsoft.com/office/powerpoint/2010/main" val="1697500918"/>
      </p:ext>
    </p:extLst>
  </p:cSld>
  <p:clrMapOvr>
    <a:masterClrMapping/>
  </p:clrMapOvr>
  <mc:AlternateContent xmlns:mc="http://schemas.openxmlformats.org/markup-compatibility/2006" xmlns:p14="http://schemas.microsoft.com/office/powerpoint/2010/main">
    <mc:Choice Requires="p14">
      <p:transition spd="slow" p14:dur="2000" advTm="22335"/>
    </mc:Choice>
    <mc:Fallback xmlns="">
      <p:transition spd="slow" advTm="22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10509-0627-4B63-8525-1EB8F6882D5D}"/>
              </a:ext>
            </a:extLst>
          </p:cNvPr>
          <p:cNvSpPr>
            <a:spLocks noGrp="1"/>
          </p:cNvSpPr>
          <p:nvPr>
            <p:ph type="title"/>
          </p:nvPr>
        </p:nvSpPr>
        <p:spPr>
          <a:xfrm>
            <a:off x="838200" y="215391"/>
            <a:ext cx="10515600" cy="1325563"/>
          </a:xfrm>
        </p:spPr>
        <p:txBody>
          <a:bodyPr/>
          <a:lstStyle/>
          <a:p>
            <a:pPr algn="ctr"/>
            <a:r>
              <a:rPr lang="en-US" dirty="0">
                <a:solidFill>
                  <a:schemeClr val="bg1"/>
                </a:solidFill>
              </a:rPr>
              <a:t>CheckMarq (</a:t>
            </a:r>
            <a:r>
              <a:rPr lang="en-US" sz="4000" u="sng" dirty="0">
                <a:solidFill>
                  <a:srgbClr val="FFFF00"/>
                </a:solidFill>
              </a:rPr>
              <a:t>checkmarq.mu.edu</a:t>
            </a:r>
            <a:r>
              <a:rPr lang="en-US" sz="4000" dirty="0">
                <a:solidFill>
                  <a:schemeClr val="bg1"/>
                </a:solidFill>
              </a:rPr>
              <a:t>)</a:t>
            </a:r>
            <a:br>
              <a:rPr lang="en-US" sz="4000" dirty="0">
                <a:solidFill>
                  <a:schemeClr val="bg1"/>
                </a:solidFill>
              </a:rPr>
            </a:br>
            <a:endParaRPr lang="en-US" sz="4000" dirty="0">
              <a:solidFill>
                <a:schemeClr val="bg1"/>
              </a:solidFill>
            </a:endParaRPr>
          </a:p>
        </p:txBody>
      </p:sp>
      <p:sp>
        <p:nvSpPr>
          <p:cNvPr id="6" name="Oval 5">
            <a:extLst>
              <a:ext uri="{FF2B5EF4-FFF2-40B4-BE49-F238E27FC236}">
                <a16:creationId xmlns:a16="http://schemas.microsoft.com/office/drawing/2014/main" id="{E02E91AF-5042-4287-8E6C-6BEEC069657F}"/>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64BA422C-1897-51AE-EE9C-25289F78D84E}"/>
              </a:ext>
            </a:extLst>
          </p:cNvPr>
          <p:cNvPicPr>
            <a:picLocks noGrp="1" noChangeAspect="1"/>
          </p:cNvPicPr>
          <p:nvPr>
            <p:ph idx="1"/>
          </p:nvPr>
        </p:nvPicPr>
        <p:blipFill>
          <a:blip r:embed="rId5"/>
          <a:stretch>
            <a:fillRect/>
          </a:stretch>
        </p:blipFill>
        <p:spPr>
          <a:xfrm>
            <a:off x="2203444" y="1002780"/>
            <a:ext cx="8610860" cy="5132789"/>
          </a:xfrm>
        </p:spPr>
      </p:pic>
      <p:sp>
        <p:nvSpPr>
          <p:cNvPr id="10" name="Star: 6 Points 9">
            <a:extLst>
              <a:ext uri="{FF2B5EF4-FFF2-40B4-BE49-F238E27FC236}">
                <a16:creationId xmlns:a16="http://schemas.microsoft.com/office/drawing/2014/main" id="{4F5513DB-71F5-052B-3A3B-D9B12E678573}"/>
              </a:ext>
            </a:extLst>
          </p:cNvPr>
          <p:cNvSpPr/>
          <p:nvPr/>
        </p:nvSpPr>
        <p:spPr>
          <a:xfrm>
            <a:off x="4523232" y="1325213"/>
            <a:ext cx="512064" cy="560832"/>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9AD1A6-9B38-DEAB-E36F-D5AF07D4B769}"/>
              </a:ext>
            </a:extLst>
          </p:cNvPr>
          <p:cNvSpPr/>
          <p:nvPr/>
        </p:nvSpPr>
        <p:spPr>
          <a:xfrm>
            <a:off x="4364736" y="996312"/>
            <a:ext cx="2048256" cy="16615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672B6EE4-B4F8-8D77-6EA0-F1C7CBC20D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9485" y="5534025"/>
            <a:ext cx="487363" cy="487363"/>
          </a:xfrm>
          <a:prstGeom prst="rect">
            <a:avLst/>
          </a:prstGeom>
        </p:spPr>
      </p:pic>
    </p:spTree>
    <p:extLst>
      <p:ext uri="{BB962C8B-B14F-4D97-AF65-F5344CB8AC3E}">
        <p14:creationId xmlns:p14="http://schemas.microsoft.com/office/powerpoint/2010/main" val="4251344789"/>
      </p:ext>
    </p:extLst>
  </p:cSld>
  <p:clrMapOvr>
    <a:masterClrMapping/>
  </p:clrMapOvr>
  <mc:AlternateContent xmlns:mc="http://schemas.openxmlformats.org/markup-compatibility/2006" xmlns:p14="http://schemas.microsoft.com/office/powerpoint/2010/main">
    <mc:Choice Requires="p14">
      <p:transition spd="slow" p14:dur="2000" advTm="21525"/>
    </mc:Choice>
    <mc:Fallback xmlns="">
      <p:transition spd="slow" advTm="2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2328-9F99-43C9-89B1-A3716C8DA8CB}"/>
              </a:ext>
            </a:extLst>
          </p:cNvPr>
          <p:cNvSpPr>
            <a:spLocks noGrp="1"/>
          </p:cNvSpPr>
          <p:nvPr>
            <p:ph type="title"/>
          </p:nvPr>
        </p:nvSpPr>
        <p:spPr/>
        <p:txBody>
          <a:bodyPr/>
          <a:lstStyle/>
          <a:p>
            <a:pPr algn="ctr"/>
            <a:r>
              <a:rPr lang="es-PR" dirty="0">
                <a:solidFill>
                  <a:schemeClr val="bg1"/>
                </a:solidFill>
              </a:rPr>
              <a:t>Número de Acceso de Marquette Central (MCAN)</a:t>
            </a:r>
          </a:p>
        </p:txBody>
      </p:sp>
      <p:pic>
        <p:nvPicPr>
          <p:cNvPr id="5" name="Content Placeholder 4" descr="A screenshot of a cell phone&#10;&#10;Description automatically generated">
            <a:extLst>
              <a:ext uri="{FF2B5EF4-FFF2-40B4-BE49-F238E27FC236}">
                <a16:creationId xmlns:a16="http://schemas.microsoft.com/office/drawing/2014/main" id="{B953407F-2164-4888-B377-E4B2AE889C2F}"/>
              </a:ext>
            </a:extLst>
          </p:cNvPr>
          <p:cNvPicPr>
            <a:picLocks noGrp="1" noChangeAspect="1"/>
          </p:cNvPicPr>
          <p:nvPr>
            <p:ph idx="1"/>
          </p:nvPr>
        </p:nvPicPr>
        <p:blipFill>
          <a:blip r:embed="rId5"/>
          <a:stretch>
            <a:fillRect/>
          </a:stretch>
        </p:blipFill>
        <p:spPr>
          <a:xfrm>
            <a:off x="709681" y="1515074"/>
            <a:ext cx="8781791" cy="4351338"/>
          </a:xfrm>
        </p:spPr>
      </p:pic>
      <p:pic>
        <p:nvPicPr>
          <p:cNvPr id="4" name="Picture 3">
            <a:extLst>
              <a:ext uri="{FF2B5EF4-FFF2-40B4-BE49-F238E27FC236}">
                <a16:creationId xmlns:a16="http://schemas.microsoft.com/office/drawing/2014/main" id="{35B39A6E-7998-41CE-9D1F-2B340ABF9D45}"/>
              </a:ext>
            </a:extLst>
          </p:cNvPr>
          <p:cNvPicPr>
            <a:picLocks noChangeAspect="1"/>
          </p:cNvPicPr>
          <p:nvPr/>
        </p:nvPicPr>
        <p:blipFill>
          <a:blip r:embed="rId6"/>
          <a:stretch>
            <a:fillRect/>
          </a:stretch>
        </p:blipFill>
        <p:spPr>
          <a:xfrm>
            <a:off x="9705939" y="1508665"/>
            <a:ext cx="2248214" cy="1752845"/>
          </a:xfrm>
          <a:prstGeom prst="rect">
            <a:avLst/>
          </a:prstGeom>
        </p:spPr>
      </p:pic>
      <p:sp>
        <p:nvSpPr>
          <p:cNvPr id="7" name="Oval 6">
            <a:extLst>
              <a:ext uri="{FF2B5EF4-FFF2-40B4-BE49-F238E27FC236}">
                <a16:creationId xmlns:a16="http://schemas.microsoft.com/office/drawing/2014/main" id="{311751DF-FC2A-4126-A111-965ACD5328FC}"/>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79273660-6262-1961-38D6-60E113C10A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99095" y="5622730"/>
            <a:ext cx="487363" cy="487363"/>
          </a:xfrm>
          <a:prstGeom prst="rect">
            <a:avLst/>
          </a:prstGeom>
        </p:spPr>
      </p:pic>
    </p:spTree>
    <p:extLst>
      <p:ext uri="{BB962C8B-B14F-4D97-AF65-F5344CB8AC3E}">
        <p14:creationId xmlns:p14="http://schemas.microsoft.com/office/powerpoint/2010/main" val="3792458211"/>
      </p:ext>
    </p:extLst>
  </p:cSld>
  <p:clrMapOvr>
    <a:masterClrMapping/>
  </p:clrMapOvr>
  <mc:AlternateContent xmlns:mc="http://schemas.openxmlformats.org/markup-compatibility/2006" xmlns:p14="http://schemas.microsoft.com/office/powerpoint/2010/main">
    <mc:Choice Requires="p14">
      <p:transition spd="slow" p14:dur="2000" advTm="41760"/>
    </mc:Choice>
    <mc:Fallback xmlns="">
      <p:transition spd="slow" advTm="4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1358-6D50-454E-9C09-3BD443C31CAF}"/>
              </a:ext>
            </a:extLst>
          </p:cNvPr>
          <p:cNvSpPr>
            <a:spLocks noGrp="1"/>
          </p:cNvSpPr>
          <p:nvPr>
            <p:ph type="title"/>
          </p:nvPr>
        </p:nvSpPr>
        <p:spPr>
          <a:xfrm>
            <a:off x="838200" y="1"/>
            <a:ext cx="10515600" cy="1138686"/>
          </a:xfrm>
        </p:spPr>
        <p:txBody>
          <a:bodyPr/>
          <a:lstStyle/>
          <a:p>
            <a:pPr algn="ctr"/>
            <a:r>
              <a:rPr lang="es-PR" dirty="0">
                <a:solidFill>
                  <a:schemeClr val="bg1"/>
                </a:solidFill>
              </a:rPr>
              <a:t>Acceso de invitados</a:t>
            </a:r>
          </a:p>
        </p:txBody>
      </p:sp>
      <p:pic>
        <p:nvPicPr>
          <p:cNvPr id="5" name="Content Placeholder 4" descr="A screenshot of a cell phone&#10;&#10;Description automatically generated">
            <a:extLst>
              <a:ext uri="{FF2B5EF4-FFF2-40B4-BE49-F238E27FC236}">
                <a16:creationId xmlns:a16="http://schemas.microsoft.com/office/drawing/2014/main" id="{C18FF876-6143-48B5-9A4B-C0659F8D3239}"/>
              </a:ext>
            </a:extLst>
          </p:cNvPr>
          <p:cNvPicPr>
            <a:picLocks noGrp="1" noChangeAspect="1"/>
          </p:cNvPicPr>
          <p:nvPr>
            <p:ph idx="1"/>
          </p:nvPr>
        </p:nvPicPr>
        <p:blipFill>
          <a:blip r:embed="rId5"/>
          <a:stretch>
            <a:fillRect/>
          </a:stretch>
        </p:blipFill>
        <p:spPr>
          <a:xfrm>
            <a:off x="250375" y="1095555"/>
            <a:ext cx="9187859" cy="4666890"/>
          </a:xfrm>
        </p:spPr>
      </p:pic>
      <p:pic>
        <p:nvPicPr>
          <p:cNvPr id="3" name="Picture 2">
            <a:extLst>
              <a:ext uri="{FF2B5EF4-FFF2-40B4-BE49-F238E27FC236}">
                <a16:creationId xmlns:a16="http://schemas.microsoft.com/office/drawing/2014/main" id="{213959D5-EE26-4BAE-8736-DC73A741C773}"/>
              </a:ext>
            </a:extLst>
          </p:cNvPr>
          <p:cNvPicPr>
            <a:picLocks noChangeAspect="1"/>
          </p:cNvPicPr>
          <p:nvPr/>
        </p:nvPicPr>
        <p:blipFill>
          <a:blip r:embed="rId6"/>
          <a:stretch>
            <a:fillRect/>
          </a:stretch>
        </p:blipFill>
        <p:spPr>
          <a:xfrm>
            <a:off x="9693411" y="219132"/>
            <a:ext cx="2248214" cy="1752845"/>
          </a:xfrm>
          <a:prstGeom prst="rect">
            <a:avLst/>
          </a:prstGeom>
        </p:spPr>
      </p:pic>
      <p:sp>
        <p:nvSpPr>
          <p:cNvPr id="7" name="Oval 6">
            <a:extLst>
              <a:ext uri="{FF2B5EF4-FFF2-40B4-BE49-F238E27FC236}">
                <a16:creationId xmlns:a16="http://schemas.microsoft.com/office/drawing/2014/main" id="{D0243B4A-B51B-425A-8295-135524E9A42D}"/>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Recorded Sound">
            <a:hlinkClick r:id="" action="ppaction://media"/>
            <a:extLst>
              <a:ext uri="{FF2B5EF4-FFF2-40B4-BE49-F238E27FC236}">
                <a16:creationId xmlns:a16="http://schemas.microsoft.com/office/drawing/2014/main" id="{4EC5A398-8B2C-04F7-0BCD-01CB9ECF02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65844" y="5295864"/>
            <a:ext cx="487363" cy="487363"/>
          </a:xfrm>
          <a:prstGeom prst="rect">
            <a:avLst/>
          </a:prstGeom>
        </p:spPr>
      </p:pic>
    </p:spTree>
    <p:extLst>
      <p:ext uri="{BB962C8B-B14F-4D97-AF65-F5344CB8AC3E}">
        <p14:creationId xmlns:p14="http://schemas.microsoft.com/office/powerpoint/2010/main" val="3635813843"/>
      </p:ext>
    </p:extLst>
  </p:cSld>
  <p:clrMapOvr>
    <a:masterClrMapping/>
  </p:clrMapOvr>
  <mc:AlternateContent xmlns:mc="http://schemas.openxmlformats.org/markup-compatibility/2006" xmlns:p14="http://schemas.microsoft.com/office/powerpoint/2010/main">
    <mc:Choice Requires="p14">
      <p:transition spd="slow" p14:dur="2000" advTm="47783"/>
    </mc:Choice>
    <mc:Fallback xmlns="">
      <p:transition spd="slow" advTm="4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3E5D-3D26-4654-800C-846E8CB10AFC}"/>
              </a:ext>
            </a:extLst>
          </p:cNvPr>
          <p:cNvSpPr>
            <a:spLocks noGrp="1"/>
          </p:cNvSpPr>
          <p:nvPr>
            <p:ph type="title"/>
          </p:nvPr>
        </p:nvSpPr>
        <p:spPr/>
        <p:txBody>
          <a:bodyPr/>
          <a:lstStyle/>
          <a:p>
            <a:pPr algn="ctr"/>
            <a:r>
              <a:rPr lang="es-PR" dirty="0">
                <a:solidFill>
                  <a:schemeClr val="bg1"/>
                </a:solidFill>
              </a:rPr>
              <a:t>Ayuda Financiera </a:t>
            </a:r>
          </a:p>
        </p:txBody>
      </p:sp>
      <p:sp>
        <p:nvSpPr>
          <p:cNvPr id="3" name="TextBox 2">
            <a:extLst>
              <a:ext uri="{FF2B5EF4-FFF2-40B4-BE49-F238E27FC236}">
                <a16:creationId xmlns:a16="http://schemas.microsoft.com/office/drawing/2014/main" id="{75014ADB-0747-46F0-BBB1-4852C73FBDAA}"/>
              </a:ext>
            </a:extLst>
          </p:cNvPr>
          <p:cNvSpPr txBox="1"/>
          <p:nvPr/>
        </p:nvSpPr>
        <p:spPr>
          <a:xfrm>
            <a:off x="8181975" y="3238500"/>
            <a:ext cx="2933700" cy="1685925"/>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DD274B9A-43C5-447A-8B12-3D033437AD7E}"/>
              </a:ext>
            </a:extLst>
          </p:cNvPr>
          <p:cNvPicPr>
            <a:picLocks noChangeAspect="1"/>
          </p:cNvPicPr>
          <p:nvPr/>
        </p:nvPicPr>
        <p:blipFill>
          <a:blip r:embed="rId5"/>
          <a:stretch>
            <a:fillRect/>
          </a:stretch>
        </p:blipFill>
        <p:spPr>
          <a:xfrm>
            <a:off x="9648825" y="140577"/>
            <a:ext cx="2439206" cy="1953792"/>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95884A5D-833D-44E0-B4A7-76D22F6207F6}"/>
              </a:ext>
            </a:extLst>
          </p:cNvPr>
          <p:cNvPicPr>
            <a:picLocks noChangeAspect="1"/>
          </p:cNvPicPr>
          <p:nvPr/>
        </p:nvPicPr>
        <p:blipFill>
          <a:blip r:embed="rId6"/>
          <a:stretch>
            <a:fillRect/>
          </a:stretch>
        </p:blipFill>
        <p:spPr>
          <a:xfrm>
            <a:off x="2073106" y="1507283"/>
            <a:ext cx="7238844" cy="4167289"/>
          </a:xfrm>
          <a:prstGeom prst="rect">
            <a:avLst/>
          </a:prstGeom>
        </p:spPr>
      </p:pic>
      <p:sp>
        <p:nvSpPr>
          <p:cNvPr id="8" name="Oval 7">
            <a:extLst>
              <a:ext uri="{FF2B5EF4-FFF2-40B4-BE49-F238E27FC236}">
                <a16:creationId xmlns:a16="http://schemas.microsoft.com/office/drawing/2014/main" id="{A45B8930-D716-433C-827A-67508F0016BF}"/>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633643EF-54BE-25F5-2CF3-1C31036752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00668" y="5430890"/>
            <a:ext cx="487363" cy="487363"/>
          </a:xfrm>
          <a:prstGeom prst="rect">
            <a:avLst/>
          </a:prstGeom>
        </p:spPr>
      </p:pic>
    </p:spTree>
    <p:extLst>
      <p:ext uri="{BB962C8B-B14F-4D97-AF65-F5344CB8AC3E}">
        <p14:creationId xmlns:p14="http://schemas.microsoft.com/office/powerpoint/2010/main" val="1476987939"/>
      </p:ext>
    </p:extLst>
  </p:cSld>
  <p:clrMapOvr>
    <a:masterClrMapping/>
  </p:clrMapOvr>
  <mc:AlternateContent xmlns:mc="http://schemas.openxmlformats.org/markup-compatibility/2006" xmlns:p14="http://schemas.microsoft.com/office/powerpoint/2010/main">
    <mc:Choice Requires="p14">
      <p:transition spd="slow" p14:dur="2000" advTm="20195"/>
    </mc:Choice>
    <mc:Fallback xmlns="">
      <p:transition spd="slow" advTm="2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6C34-722E-4723-8E64-418A26D94553}"/>
              </a:ext>
            </a:extLst>
          </p:cNvPr>
          <p:cNvSpPr>
            <a:spLocks noGrp="1"/>
          </p:cNvSpPr>
          <p:nvPr>
            <p:ph type="title"/>
          </p:nvPr>
        </p:nvSpPr>
        <p:spPr/>
        <p:txBody>
          <a:bodyPr/>
          <a:lstStyle/>
          <a:p>
            <a:r>
              <a:rPr lang="es-PR" dirty="0">
                <a:solidFill>
                  <a:schemeClr val="bg1"/>
                </a:solidFill>
              </a:rPr>
              <a:t>Aceptar/Rechazar Ayuda Financiera</a:t>
            </a:r>
            <a:endParaRPr lang="es-PR" dirty="0"/>
          </a:p>
        </p:txBody>
      </p:sp>
      <p:sp>
        <p:nvSpPr>
          <p:cNvPr id="6" name="TextBox 5">
            <a:extLst>
              <a:ext uri="{FF2B5EF4-FFF2-40B4-BE49-F238E27FC236}">
                <a16:creationId xmlns:a16="http://schemas.microsoft.com/office/drawing/2014/main" id="{798D8AF4-2BB7-47DD-93DB-71C227A24FDE}"/>
              </a:ext>
            </a:extLst>
          </p:cNvPr>
          <p:cNvSpPr txBox="1"/>
          <p:nvPr/>
        </p:nvSpPr>
        <p:spPr>
          <a:xfrm>
            <a:off x="6875362" y="2811335"/>
            <a:ext cx="4560425" cy="2862322"/>
          </a:xfrm>
          <a:prstGeom prst="rect">
            <a:avLst/>
          </a:prstGeom>
          <a:noFill/>
        </p:spPr>
        <p:txBody>
          <a:bodyPr wrap="square" rtlCol="0">
            <a:spAutoFit/>
          </a:bodyPr>
          <a:lstStyle/>
          <a:p>
            <a:r>
              <a:rPr lang="es-PR" sz="2400" b="1" i="1" u="sng" dirty="0">
                <a:solidFill>
                  <a:schemeClr val="bg1"/>
                </a:solidFill>
              </a:rPr>
              <a:t>Nota</a:t>
            </a:r>
            <a:r>
              <a:rPr lang="es-PR" sz="2400" dirty="0">
                <a:solidFill>
                  <a:schemeClr val="bg1"/>
                </a:solidFill>
              </a:rPr>
              <a:t>: Prestamos OPCIONALES no pueden ser aceptados en </a:t>
            </a:r>
            <a:r>
              <a:rPr lang="es-PR" sz="2400" dirty="0" err="1">
                <a:solidFill>
                  <a:schemeClr val="bg1"/>
                </a:solidFill>
              </a:rPr>
              <a:t>Checkmarq</a:t>
            </a:r>
            <a:r>
              <a:rPr lang="es-PR" sz="2400" dirty="0">
                <a:solidFill>
                  <a:schemeClr val="bg1"/>
                </a:solidFill>
              </a:rPr>
              <a:t>.  </a:t>
            </a:r>
          </a:p>
          <a:p>
            <a:endParaRPr lang="es-PR" sz="2400" dirty="0">
              <a:solidFill>
                <a:schemeClr val="bg1"/>
              </a:solidFill>
            </a:endParaRPr>
          </a:p>
          <a:p>
            <a:r>
              <a:rPr lang="es-PR" sz="2400" dirty="0">
                <a:solidFill>
                  <a:schemeClr val="bg1"/>
                </a:solidFill>
              </a:rPr>
              <a:t>*Padres deben visitar </a:t>
            </a:r>
            <a:r>
              <a:rPr lang="es-PR" sz="3600" b="1" dirty="0">
                <a:solidFill>
                  <a:srgbClr val="FFFF00"/>
                </a:solidFill>
              </a:rPr>
              <a:t>studentaid.gov </a:t>
            </a:r>
            <a:r>
              <a:rPr lang="es-PR" sz="2400" dirty="0">
                <a:solidFill>
                  <a:schemeClr val="bg1"/>
                </a:solidFill>
              </a:rPr>
              <a:t>si quieren aplicar a un </a:t>
            </a:r>
            <a:r>
              <a:rPr lang="es-PR" sz="2400" dirty="0" err="1">
                <a:solidFill>
                  <a:schemeClr val="bg1"/>
                </a:solidFill>
              </a:rPr>
              <a:t>Parent</a:t>
            </a:r>
            <a:r>
              <a:rPr lang="es-PR" sz="2400" dirty="0">
                <a:solidFill>
                  <a:schemeClr val="bg1"/>
                </a:solidFill>
              </a:rPr>
              <a:t> PLUS Loan.</a:t>
            </a:r>
          </a:p>
        </p:txBody>
      </p:sp>
      <p:pic>
        <p:nvPicPr>
          <p:cNvPr id="4" name="Picture 3">
            <a:extLst>
              <a:ext uri="{FF2B5EF4-FFF2-40B4-BE49-F238E27FC236}">
                <a16:creationId xmlns:a16="http://schemas.microsoft.com/office/drawing/2014/main" id="{ABEB46B7-A3BD-4F77-974A-9B11CADC34ED}"/>
              </a:ext>
            </a:extLst>
          </p:cNvPr>
          <p:cNvPicPr>
            <a:picLocks noChangeAspect="1"/>
          </p:cNvPicPr>
          <p:nvPr/>
        </p:nvPicPr>
        <p:blipFill>
          <a:blip r:embed="rId5"/>
          <a:stretch>
            <a:fillRect/>
          </a:stretch>
        </p:blipFill>
        <p:spPr>
          <a:xfrm>
            <a:off x="9422035" y="297220"/>
            <a:ext cx="2439206" cy="1953792"/>
          </a:xfrm>
          <a:prstGeom prst="rect">
            <a:avLst/>
          </a:prstGeom>
        </p:spPr>
      </p:pic>
      <p:pic>
        <p:nvPicPr>
          <p:cNvPr id="9" name="Content Placeholder 8" descr="Graphical user interface, table&#10;&#10;Description automatically generated">
            <a:extLst>
              <a:ext uri="{FF2B5EF4-FFF2-40B4-BE49-F238E27FC236}">
                <a16:creationId xmlns:a16="http://schemas.microsoft.com/office/drawing/2014/main" id="{5725E96F-A938-4C8F-8079-57BCC4EA5B7C}"/>
              </a:ext>
            </a:extLst>
          </p:cNvPr>
          <p:cNvPicPr>
            <a:picLocks noGrp="1" noChangeAspect="1"/>
          </p:cNvPicPr>
          <p:nvPr>
            <p:ph idx="1"/>
          </p:nvPr>
        </p:nvPicPr>
        <p:blipFill>
          <a:blip r:embed="rId6"/>
          <a:stretch>
            <a:fillRect/>
          </a:stretch>
        </p:blipFill>
        <p:spPr>
          <a:xfrm>
            <a:off x="330760" y="2639943"/>
            <a:ext cx="6356912" cy="2878824"/>
          </a:xfrm>
        </p:spPr>
      </p:pic>
      <p:sp>
        <p:nvSpPr>
          <p:cNvPr id="7" name="Oval 6">
            <a:extLst>
              <a:ext uri="{FF2B5EF4-FFF2-40B4-BE49-F238E27FC236}">
                <a16:creationId xmlns:a16="http://schemas.microsoft.com/office/drawing/2014/main" id="{E225A274-A34D-4130-9CB8-1CC29F3E5CEF}"/>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A539A52D-CB97-006F-820C-9EED58664D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2593" y="5429975"/>
            <a:ext cx="487363" cy="487363"/>
          </a:xfrm>
          <a:prstGeom prst="rect">
            <a:avLst/>
          </a:prstGeom>
        </p:spPr>
      </p:pic>
    </p:spTree>
    <p:extLst>
      <p:ext uri="{BB962C8B-B14F-4D97-AF65-F5344CB8AC3E}">
        <p14:creationId xmlns:p14="http://schemas.microsoft.com/office/powerpoint/2010/main" val="593098688"/>
      </p:ext>
    </p:extLst>
  </p:cSld>
  <p:clrMapOvr>
    <a:masterClrMapping/>
  </p:clrMapOvr>
  <mc:AlternateContent xmlns:mc="http://schemas.openxmlformats.org/markup-compatibility/2006" xmlns:p14="http://schemas.microsoft.com/office/powerpoint/2010/main">
    <mc:Choice Requires="p14">
      <p:transition spd="slow" p14:dur="2000" advTm="38248"/>
    </mc:Choice>
    <mc:Fallback xmlns="">
      <p:transition spd="slow" advTm="38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5C19-AF69-4966-A4A4-CD03AB2E3D97}"/>
              </a:ext>
            </a:extLst>
          </p:cNvPr>
          <p:cNvSpPr>
            <a:spLocks noGrp="1"/>
          </p:cNvSpPr>
          <p:nvPr>
            <p:ph type="title"/>
          </p:nvPr>
        </p:nvSpPr>
        <p:spPr>
          <a:xfrm>
            <a:off x="838200" y="122057"/>
            <a:ext cx="10515600" cy="1325563"/>
          </a:xfrm>
        </p:spPr>
        <p:txBody>
          <a:bodyPr>
            <a:normAutofit fontScale="90000"/>
          </a:bodyPr>
          <a:lstStyle/>
          <a:p>
            <a:pPr algn="ctr"/>
            <a:r>
              <a:rPr lang="es-PR" dirty="0">
                <a:solidFill>
                  <a:schemeClr val="bg1"/>
                </a:solidFill>
              </a:rPr>
              <a:t>Préstamos Alternativos</a:t>
            </a:r>
            <a:r>
              <a:rPr lang="en-US" dirty="0">
                <a:solidFill>
                  <a:schemeClr val="bg1"/>
                </a:solidFill>
              </a:rPr>
              <a:t>– </a:t>
            </a:r>
            <a:r>
              <a:rPr lang="en-US" dirty="0">
                <a:solidFill>
                  <a:srgbClr val="FFFF00"/>
                </a:solidFill>
              </a:rPr>
              <a:t>mu.edu/central/</a:t>
            </a:r>
            <a:r>
              <a:rPr lang="en-US" dirty="0" err="1">
                <a:solidFill>
                  <a:srgbClr val="FFFF00"/>
                </a:solidFill>
              </a:rPr>
              <a:t>altloans</a:t>
            </a:r>
            <a:br>
              <a:rPr lang="en-US" dirty="0">
                <a:solidFill>
                  <a:schemeClr val="bg1"/>
                </a:solidFill>
              </a:rPr>
            </a:br>
            <a:endParaRPr lang="en-US" dirty="0">
              <a:solidFill>
                <a:schemeClr val="bg1"/>
              </a:solidFill>
            </a:endParaRPr>
          </a:p>
        </p:txBody>
      </p:sp>
      <p:pic>
        <p:nvPicPr>
          <p:cNvPr id="6" name="Picture 5">
            <a:extLst>
              <a:ext uri="{FF2B5EF4-FFF2-40B4-BE49-F238E27FC236}">
                <a16:creationId xmlns:a16="http://schemas.microsoft.com/office/drawing/2014/main" id="{B5111FA1-6278-4FF2-B5D1-F8A9263C3AB1}"/>
              </a:ext>
            </a:extLst>
          </p:cNvPr>
          <p:cNvPicPr>
            <a:picLocks noChangeAspect="1"/>
          </p:cNvPicPr>
          <p:nvPr/>
        </p:nvPicPr>
        <p:blipFill>
          <a:blip r:embed="rId5"/>
          <a:stretch>
            <a:fillRect/>
          </a:stretch>
        </p:blipFill>
        <p:spPr>
          <a:xfrm>
            <a:off x="2932711" y="894908"/>
            <a:ext cx="7615684" cy="5068184"/>
          </a:xfrm>
          <a:prstGeom prst="rect">
            <a:avLst/>
          </a:prstGeom>
        </p:spPr>
      </p:pic>
      <p:sp>
        <p:nvSpPr>
          <p:cNvPr id="5" name="Oval 4">
            <a:extLst>
              <a:ext uri="{FF2B5EF4-FFF2-40B4-BE49-F238E27FC236}">
                <a16:creationId xmlns:a16="http://schemas.microsoft.com/office/drawing/2014/main" id="{E8C51384-D995-49AB-8942-7529C3BDAEC1}"/>
              </a:ext>
            </a:extLst>
          </p:cNvPr>
          <p:cNvSpPr/>
          <p:nvPr/>
        </p:nvSpPr>
        <p:spPr>
          <a:xfrm>
            <a:off x="1387366" y="6142037"/>
            <a:ext cx="2065282" cy="624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8FA0E4E7-6CB4-7EDB-82CA-59F5364668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805" y="5496511"/>
            <a:ext cx="487363" cy="487363"/>
          </a:xfrm>
          <a:prstGeom prst="rect">
            <a:avLst/>
          </a:prstGeom>
        </p:spPr>
      </p:pic>
    </p:spTree>
    <p:extLst>
      <p:ext uri="{BB962C8B-B14F-4D97-AF65-F5344CB8AC3E}">
        <p14:creationId xmlns:p14="http://schemas.microsoft.com/office/powerpoint/2010/main" val="513325825"/>
      </p:ext>
    </p:extLst>
  </p:cSld>
  <p:clrMapOvr>
    <a:masterClrMapping/>
  </p:clrMapOvr>
  <mc:AlternateContent xmlns:mc="http://schemas.openxmlformats.org/markup-compatibility/2006" xmlns:p14="http://schemas.microsoft.com/office/powerpoint/2010/main">
    <mc:Choice Requires="p14">
      <p:transition spd="slow" p14:dur="2000" advTm="22005"/>
    </mc:Choice>
    <mc:Fallback xmlns="">
      <p:transition spd="slow" advTm="22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E48E4289AD494D9B855ED334DBF3DE" ma:contentTypeVersion="10" ma:contentTypeDescription="Create a new document." ma:contentTypeScope="" ma:versionID="f2daaf3e49aa53c21279a3d1444567d1">
  <xsd:schema xmlns:xsd="http://www.w3.org/2001/XMLSchema" xmlns:xs="http://www.w3.org/2001/XMLSchema" xmlns:p="http://schemas.microsoft.com/office/2006/metadata/properties" xmlns:ns3="37704dbd-2dd4-444a-857e-a2e41c59cd24" xmlns:ns4="f21dec12-0dd8-47d8-b086-63e27683f91d" targetNamespace="http://schemas.microsoft.com/office/2006/metadata/properties" ma:root="true" ma:fieldsID="a19b1ad24216fa530a24f037d6a3850c" ns3:_="" ns4:_="">
    <xsd:import namespace="37704dbd-2dd4-444a-857e-a2e41c59cd24"/>
    <xsd:import namespace="f21dec12-0dd8-47d8-b086-63e27683f91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04dbd-2dd4-444a-857e-a2e41c59cd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1dec12-0dd8-47d8-b086-63e27683f91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7ED3BC-028A-4EFD-B240-6AE33386217F}">
  <ds:schemaRefs>
    <ds:schemaRef ds:uri="http://schemas.microsoft.com/sharepoint/v3/contenttype/forms"/>
  </ds:schemaRefs>
</ds:datastoreItem>
</file>

<file path=customXml/itemProps2.xml><?xml version="1.0" encoding="utf-8"?>
<ds:datastoreItem xmlns:ds="http://schemas.openxmlformats.org/officeDocument/2006/customXml" ds:itemID="{9BBAC1FE-4EA0-4B63-8273-EB7387B7F9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704dbd-2dd4-444a-857e-a2e41c59cd24"/>
    <ds:schemaRef ds:uri="f21dec12-0dd8-47d8-b086-63e27683f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35A917-D40F-4FDD-85F8-80E0AE06A574}">
  <ds:schemaRefs>
    <ds:schemaRef ds:uri="http://schemas.microsoft.com/office/2006/metadata/properties"/>
    <ds:schemaRef ds:uri="37704dbd-2dd4-444a-857e-a2e41c59cd24"/>
    <ds:schemaRef ds:uri="http://www.w3.org/XML/1998/namespace"/>
    <ds:schemaRef ds:uri="http://schemas.microsoft.com/office/infopath/2007/PartnerControls"/>
    <ds:schemaRef ds:uri="http://schemas.microsoft.com/office/2006/documentManagement/types"/>
    <ds:schemaRef ds:uri="http://purl.org/dc/dcmitype/"/>
    <ds:schemaRef ds:uri="http://purl.org/dc/elements/1.1/"/>
    <ds:schemaRef ds:uri="f21dec12-0dd8-47d8-b086-63e27683f91d"/>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7598</TotalTime>
  <Words>2394</Words>
  <Application>Microsoft Office PowerPoint</Application>
  <PresentationFormat>Widescreen</PresentationFormat>
  <Paragraphs>199</Paragraphs>
  <Slides>22</Slides>
  <Notes>22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Agenda</vt:lpstr>
      <vt:lpstr>www.marquette.edu/central</vt:lpstr>
      <vt:lpstr>CheckMarq (checkmarq.mu.edu) </vt:lpstr>
      <vt:lpstr>Número de Acceso de Marquette Central (MCAN)</vt:lpstr>
      <vt:lpstr>Acceso de invitados</vt:lpstr>
      <vt:lpstr>Ayuda Financiera </vt:lpstr>
      <vt:lpstr>Aceptar/Rechazar Ayuda Financiera</vt:lpstr>
      <vt:lpstr>Préstamos Alternativos– mu.edu/central/altloans </vt:lpstr>
      <vt:lpstr>Próximos pasos para los préstamos Federales del programa Direct Loans (studentaid.gov)</vt:lpstr>
      <vt:lpstr>Envíe los cheques de sus becas privadas</vt:lpstr>
      <vt:lpstr>Empleo Estudiantil </vt:lpstr>
      <vt:lpstr> Circunstancias especiales  </vt:lpstr>
      <vt:lpstr>Se avecinan cambios en la FAFSA para 2024-25 https://www.marquette.edu/central/financial-aid/fafsa-changes-2024-25.php</vt:lpstr>
      <vt:lpstr>Cuenta de estudiante - Balance de cuenta Información en tiempo real</vt:lpstr>
      <vt:lpstr>Factura Electronica (E-Bill Statements)</vt:lpstr>
      <vt:lpstr>Opciones de pago marquette.edu/central/bursar</vt:lpstr>
      <vt:lpstr>Opciones de Pago marquette.edu/central/bursar</vt:lpstr>
      <vt:lpstr>Deposito Directo</vt:lpstr>
      <vt:lpstr>Recordatorios</vt:lpstr>
      <vt:lpstr>Recordatorios</vt:lpstr>
      <vt:lpstr>Personal de Marquette Central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Deanna</dc:creator>
  <cp:lastModifiedBy>Soto Ruiz, Iris</cp:lastModifiedBy>
  <cp:revision>113</cp:revision>
  <cp:lastPrinted>2023-05-24T20:27:38Z</cp:lastPrinted>
  <dcterms:created xsi:type="dcterms:W3CDTF">2020-07-22T02:07:22Z</dcterms:created>
  <dcterms:modified xsi:type="dcterms:W3CDTF">2023-06-02T18:23:38Z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0x0101002EE48E4289AD494D9B855ED334DBF3DE</vt:lpwstr>
  </property>
</Properties>
</file>