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394" r:id="rId2"/>
    <p:sldId id="373" r:id="rId3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9900"/>
    <a:srgbClr val="FF9933"/>
    <a:srgbClr val="584300"/>
    <a:srgbClr val="7A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9" autoAdjust="0"/>
    <p:restoredTop sz="90603" autoAdjust="0"/>
  </p:normalViewPr>
  <p:slideViewPr>
    <p:cSldViewPr>
      <p:cViewPr varScale="1">
        <p:scale>
          <a:sx n="109" d="100"/>
          <a:sy n="109" d="100"/>
        </p:scale>
        <p:origin x="93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4221" cy="351630"/>
          </a:xfrm>
          <a:prstGeom prst="rect">
            <a:avLst/>
          </a:prstGeom>
        </p:spPr>
        <p:txBody>
          <a:bodyPr vert="horz" lIns="91577" tIns="45788" rIns="91577" bIns="45788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2800" y="0"/>
            <a:ext cx="4034221" cy="351630"/>
          </a:xfrm>
          <a:prstGeom prst="rect">
            <a:avLst/>
          </a:prstGeom>
        </p:spPr>
        <p:txBody>
          <a:bodyPr vert="horz" lIns="91577" tIns="45788" rIns="91577" bIns="45788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8FEFE7-3FEF-44DD-BB52-435FFF461D43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282"/>
            <a:ext cx="4034221" cy="351630"/>
          </a:xfrm>
          <a:prstGeom prst="rect">
            <a:avLst/>
          </a:prstGeom>
        </p:spPr>
        <p:txBody>
          <a:bodyPr vert="horz" lIns="91577" tIns="45788" rIns="91577" bIns="45788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2800" y="6670282"/>
            <a:ext cx="4034221" cy="351630"/>
          </a:xfrm>
          <a:prstGeom prst="rect">
            <a:avLst/>
          </a:prstGeom>
        </p:spPr>
        <p:txBody>
          <a:bodyPr vert="horz" wrap="square" lIns="91577" tIns="45788" rIns="91577" bIns="457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08D58E-240F-433F-BCD4-0BBC709B33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3190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4221" cy="351630"/>
          </a:xfrm>
          <a:prstGeom prst="rect">
            <a:avLst/>
          </a:prstGeom>
        </p:spPr>
        <p:txBody>
          <a:bodyPr vert="horz" lIns="91577" tIns="45788" rIns="91577" bIns="45788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800" y="0"/>
            <a:ext cx="4034221" cy="351630"/>
          </a:xfrm>
          <a:prstGeom prst="rect">
            <a:avLst/>
          </a:prstGeom>
        </p:spPr>
        <p:txBody>
          <a:bodyPr vert="horz" lIns="91577" tIns="45788" rIns="91577" bIns="45788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DAC8A2-6683-42C8-9799-728060BAC84C}" type="datetimeFigureOut">
              <a:rPr lang="en-US"/>
              <a:pPr>
                <a:defRPr/>
              </a:pPr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5463"/>
            <a:ext cx="3513138" cy="2633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8" rIns="91577" bIns="4578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2576" y="3336923"/>
            <a:ext cx="7446031" cy="3159920"/>
          </a:xfrm>
          <a:prstGeom prst="rect">
            <a:avLst/>
          </a:prstGeom>
        </p:spPr>
        <p:txBody>
          <a:bodyPr vert="horz" lIns="91577" tIns="45788" rIns="91577" bIns="4578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282"/>
            <a:ext cx="4034221" cy="351630"/>
          </a:xfrm>
          <a:prstGeom prst="rect">
            <a:avLst/>
          </a:prstGeom>
        </p:spPr>
        <p:txBody>
          <a:bodyPr vert="horz" lIns="91577" tIns="45788" rIns="91577" bIns="45788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800" y="6670282"/>
            <a:ext cx="4034221" cy="351630"/>
          </a:xfrm>
          <a:prstGeom prst="rect">
            <a:avLst/>
          </a:prstGeom>
        </p:spPr>
        <p:txBody>
          <a:bodyPr vert="horz" wrap="square" lIns="91577" tIns="45788" rIns="91577" bIns="457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0B9CC9-BF06-4613-A527-A1E81C5761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5706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763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07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257175"/>
            <a:ext cx="2062163" cy="5991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7175"/>
            <a:ext cx="6038850" cy="5991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98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57175"/>
            <a:ext cx="8253413" cy="5991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14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257175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326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257175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15028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05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620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460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12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99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29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98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20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81013" y="257175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28" name="Picture 23" descr="top-corn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421437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19400" y="6248400"/>
            <a:ext cx="3449473" cy="307777"/>
            <a:chOff x="2798927" y="6404427"/>
            <a:chExt cx="3449473" cy="307777"/>
          </a:xfrm>
        </p:grpSpPr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2835276" y="6421438"/>
              <a:ext cx="3413124" cy="255587"/>
            </a:xfrm>
            <a:prstGeom prst="rect">
              <a:avLst/>
            </a:prstGeom>
            <a:solidFill>
              <a:srgbClr val="000000"/>
            </a:solidFill>
            <a:ln w="38100">
              <a:solidFill>
                <a:srgbClr val="FFCC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2798927" y="6404427"/>
              <a:ext cx="28376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1400" b="1" i="1" dirty="0">
                  <a:solidFill>
                    <a:schemeClr val="bg1"/>
                  </a:solidFill>
                </a:rPr>
                <a:t>              Golden Eagle Battalion</a:t>
              </a:r>
            </a:p>
          </p:txBody>
        </p:sp>
      </p:grpSp>
      <p:pic>
        <p:nvPicPr>
          <p:cNvPr id="1125" name="Picture 101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14300" y="6172200"/>
            <a:ext cx="1104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" name="Picture 10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322333" y="6457950"/>
            <a:ext cx="142086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" name="Picture 103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6477000" y="6310745"/>
            <a:ext cx="609600" cy="54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" name="Picture 104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7315200" y="6338348"/>
            <a:ext cx="1447800" cy="29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" name="Picture 105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91400" y="6618883"/>
            <a:ext cx="1219200" cy="23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41148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9DC3EB10-E743-427B-B184-680C05C6853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oogle Shape;262;p15" descr="https://lh6.googleusercontent.com/-VtW4D0SccGtppL6izi42mJUk5Z4mGE1heLapj0Zc6g0A7eniIjzHSc73nNNqWoI8_9aBl62steza4dGI7YX0XoIXFgtZog6CSkuv64oOvMk8wnJG-CP0vPWw4luoR73-vacU5GbCb8">
            <a:extLst>
              <a:ext uri="{FF2B5EF4-FFF2-40B4-BE49-F238E27FC236}">
                <a16:creationId xmlns:a16="http://schemas.microsoft.com/office/drawing/2014/main" id="{F5CE3E3C-DF9F-4B5A-B676-63A794B7F1FE}"/>
              </a:ext>
            </a:extLst>
          </p:cNvPr>
          <p:cNvPicPr preferRelativeResize="0"/>
          <p:nvPr userDrawn="1"/>
        </p:nvPicPr>
        <p:blipFill rotWithShape="1">
          <a:blip r:embed="rId22">
            <a:alphaModFix/>
          </a:blip>
          <a:srcRect l="5229" t="16757" r="6330" b="29664"/>
          <a:stretch/>
        </p:blipFill>
        <p:spPr>
          <a:xfrm>
            <a:off x="7994774" y="109537"/>
            <a:ext cx="1142998" cy="7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http://www.tioh.hqda.pentagon.mil/ImageProxy.ashx?n=1&amp;t=original&amp;id=5161">
            <a:extLst>
              <a:ext uri="{FF2B5EF4-FFF2-40B4-BE49-F238E27FC236}">
                <a16:creationId xmlns:a16="http://schemas.microsoft.com/office/drawing/2014/main" id="{D763A4B4-5CCE-4BA5-BF3D-639F68D4DC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" y="149749"/>
            <a:ext cx="38354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4" y="149749"/>
            <a:ext cx="612251" cy="612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news.com/education/best-colleges/what-rotc-programs-are-and-how-they-work" TargetMode="External"/><Relationship Id="rId2" Type="http://schemas.openxmlformats.org/officeDocument/2006/relationships/hyperlink" Target="https://www.marquette.edu/army-rotc/shadow-a-cadet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../Fact%20Sheets%20&amp;%20Info%20Tri-folds/Tri-Fold%20Brochure/High%20School%20Visits/2020.05.04%20Shadow%20Day%20Poster.pdf" TargetMode="External"/><Relationship Id="rId4" Type="http://schemas.openxmlformats.org/officeDocument/2006/relationships/hyperlink" Target="https://www.usnews.com/education/best-colleges/paying-for-college/articles/2017-06-14/3-myths-about-army-rotc-scholarships-for-colle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0"/>
            <a:ext cx="8229600" cy="762000"/>
          </a:xfrm>
        </p:spPr>
        <p:txBody>
          <a:bodyPr/>
          <a:lstStyle/>
          <a:p>
            <a:r>
              <a:rPr lang="en-US" sz="2800" b="1" dirty="0"/>
              <a:t>Comparison Chart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277861"/>
              </p:ext>
            </p:extLst>
          </p:nvPr>
        </p:nvGraphicFramePr>
        <p:xfrm>
          <a:off x="1231900" y="687388"/>
          <a:ext cx="6680200" cy="548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Worksheet" r:id="rId3" imgW="7810414" imgH="6410154" progId="Excel.Sheet.12">
                  <p:embed/>
                </p:oleObj>
              </mc:Choice>
              <mc:Fallback>
                <p:oleObj name="Worksheet" r:id="rId3" imgW="7810414" imgH="6410154" progId="Excel.Sheet.12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1900" y="687388"/>
                        <a:ext cx="6680200" cy="548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CC3B3A9-7A4B-45C1-9710-7C776C121242}"/>
              </a:ext>
            </a:extLst>
          </p:cNvPr>
          <p:cNvSpPr txBox="1"/>
          <p:nvPr/>
        </p:nvSpPr>
        <p:spPr>
          <a:xfrm>
            <a:off x="-14369" y="5562600"/>
            <a:ext cx="100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*Data from </a:t>
            </a:r>
            <a:r>
              <a:rPr lang="en-US" sz="1200" dirty="0" smtClean="0"/>
              <a:t>2023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662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229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000" dirty="0"/>
              <a:t>Resources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309744"/>
            <a:ext cx="8153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https://www.goarmy.com/rotc/high-school-students/four-year-scholarship.html</a:t>
            </a:r>
          </a:p>
          <a:p>
            <a:endParaRPr lang="en-US" sz="1600" dirty="0">
              <a:hlinkClick r:id="rId2"/>
            </a:endParaRPr>
          </a:p>
          <a:p>
            <a:pPr>
              <a:buNone/>
            </a:pPr>
            <a:r>
              <a:rPr lang="en-US" altLang="en-US" sz="1600" dirty="0">
                <a:hlinkClick r:id="rId3"/>
              </a:rPr>
              <a:t>https://www.usnews.com/education/best-colleges/what-rotc-programs-are-and-how-they-work</a:t>
            </a:r>
            <a:r>
              <a:rPr lang="en-US" altLang="en-US" sz="1600" dirty="0"/>
              <a:t> </a:t>
            </a:r>
          </a:p>
          <a:p>
            <a:pPr>
              <a:buNone/>
            </a:pPr>
            <a:endParaRPr lang="en-US" altLang="en-US" sz="1600" dirty="0"/>
          </a:p>
          <a:p>
            <a:pPr>
              <a:buNone/>
            </a:pPr>
            <a:r>
              <a:rPr lang="en-US" altLang="en-US" sz="1600" dirty="0">
                <a:hlinkClick r:id="rId4"/>
              </a:rPr>
              <a:t>https://www.usnews.com/education/best-colleges/paying-for-college/articles/2017-06-14/3-myths-about-army-rotc-scholarships-for-college</a:t>
            </a:r>
            <a:r>
              <a:rPr lang="en-US" altLang="en-US" sz="1600" dirty="0"/>
              <a:t>  </a:t>
            </a:r>
          </a:p>
          <a:p>
            <a:endParaRPr lang="en-US" sz="1600" dirty="0">
              <a:hlinkClick r:id="rId2"/>
            </a:endParaRPr>
          </a:p>
          <a:p>
            <a:r>
              <a:rPr lang="en-US" sz="1600" dirty="0">
                <a:hlinkClick r:id="rId2"/>
              </a:rPr>
              <a:t>https://www.marquette.edu/army-rotc/shadow-a-cadet.php</a:t>
            </a:r>
            <a:r>
              <a:rPr lang="en-US" sz="1600" dirty="0"/>
              <a:t> </a:t>
            </a:r>
          </a:p>
          <a:p>
            <a:pPr>
              <a:buNone/>
            </a:pPr>
            <a:endParaRPr lang="en-US" altLang="en-US" sz="1600" dirty="0"/>
          </a:p>
          <a:p>
            <a:pPr>
              <a:buNone/>
            </a:pPr>
            <a:endParaRPr lang="en-US" altLang="en-US" sz="1600" dirty="0"/>
          </a:p>
        </p:txBody>
      </p:sp>
      <p:pic>
        <p:nvPicPr>
          <p:cNvPr id="9" name="Picture 8">
            <a:hlinkClick r:id="rId5" action="ppaction://hlinkfile"/>
            <a:extLst>
              <a:ext uri="{FF2B5EF4-FFF2-40B4-BE49-F238E27FC236}">
                <a16:creationId xmlns:a16="http://schemas.microsoft.com/office/drawing/2014/main" id="{92AF44A1-7280-4582-AC6C-A908672261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667" t="18001" r="70833" b="28156"/>
          <a:stretch/>
        </p:blipFill>
        <p:spPr>
          <a:xfrm>
            <a:off x="3276600" y="3581400"/>
            <a:ext cx="2590800" cy="249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 IV kickoff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 IV kickoff</Template>
  <TotalTime>9691</TotalTime>
  <Words>19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MS IV kickoff</vt:lpstr>
      <vt:lpstr>Microsoft Excel Worksheet</vt:lpstr>
      <vt:lpstr>Comparison Chart</vt:lpstr>
      <vt:lpstr>PowerPoint Presentation</vt:lpstr>
    </vt:vector>
  </TitlesOfParts>
  <Company>UW-Stout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Contents</dc:title>
  <dc:creator>griffind</dc:creator>
  <cp:lastModifiedBy>Lewis, Katherine</cp:lastModifiedBy>
  <cp:revision>604</cp:revision>
  <cp:lastPrinted>2019-10-09T02:38:22Z</cp:lastPrinted>
  <dcterms:created xsi:type="dcterms:W3CDTF">2009-09-22T17:30:09Z</dcterms:created>
  <dcterms:modified xsi:type="dcterms:W3CDTF">2023-06-12T14:19:17Z</dcterms:modified>
</cp:coreProperties>
</file>