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2"/>
  </p:notesMasterIdLst>
  <p:sldIdLst>
    <p:sldId id="263" r:id="rId2"/>
    <p:sldId id="280" r:id="rId3"/>
    <p:sldId id="271" r:id="rId4"/>
    <p:sldId id="277" r:id="rId5"/>
    <p:sldId id="264" r:id="rId6"/>
    <p:sldId id="278" r:id="rId7"/>
    <p:sldId id="267" r:id="rId8"/>
    <p:sldId id="275" r:id="rId9"/>
    <p:sldId id="26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10"/>
    <a:srgbClr val="004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7"/>
    <p:restoredTop sz="95679"/>
  </p:normalViewPr>
  <p:slideViewPr>
    <p:cSldViewPr snapToGrid="0" snapToObjects="1">
      <p:cViewPr varScale="1">
        <p:scale>
          <a:sx n="105" d="100"/>
          <a:sy n="105" d="100"/>
        </p:scale>
        <p:origin x="4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0BEFB-0A25-1A4A-9A43-43FB34692793}"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FD952-4D7F-7E4A-8374-2C5E03A4C9B1}" type="slidenum">
              <a:rPr lang="en-US" smtClean="0"/>
              <a:t>‹#›</a:t>
            </a:fld>
            <a:endParaRPr lang="en-US"/>
          </a:p>
        </p:txBody>
      </p:sp>
    </p:spTree>
    <p:extLst>
      <p:ext uri="{BB962C8B-B14F-4D97-AF65-F5344CB8AC3E}">
        <p14:creationId xmlns:p14="http://schemas.microsoft.com/office/powerpoint/2010/main" val="51767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Evans</a:t>
            </a:r>
          </a:p>
          <a:p>
            <a:r>
              <a:rPr lang="en-US" dirty="0"/>
              <a:t>Needs activists in title</a:t>
            </a:r>
          </a:p>
          <a:p>
            <a:r>
              <a:rPr lang="en-US" dirty="0"/>
              <a:t>https://</a:t>
            </a:r>
            <a:r>
              <a:rPr lang="en-US" dirty="0" err="1"/>
              <a:t>globalnews.ca</a:t>
            </a:r>
            <a:r>
              <a:rPr lang="en-US" dirty="0"/>
              <a:t>/news/2816652/the-woman-in-the-dress-black-lives-matter-protest-photo-hailed-as-iconic/</a:t>
            </a:r>
          </a:p>
          <a:p>
            <a:endParaRPr lang="en-US" dirty="0"/>
          </a:p>
        </p:txBody>
      </p:sp>
      <p:sp>
        <p:nvSpPr>
          <p:cNvPr id="4" name="Slide Number Placeholder 3"/>
          <p:cNvSpPr>
            <a:spLocks noGrp="1"/>
          </p:cNvSpPr>
          <p:nvPr>
            <p:ph type="sldNum" sz="quarter" idx="5"/>
          </p:nvPr>
        </p:nvSpPr>
        <p:spPr/>
        <p:txBody>
          <a:bodyPr/>
          <a:lstStyle/>
          <a:p>
            <a:fld id="{094FD952-4D7F-7E4A-8374-2C5E03A4C9B1}" type="slidenum">
              <a:rPr lang="en-US" smtClean="0"/>
              <a:t>1</a:t>
            </a:fld>
            <a:endParaRPr lang="en-US"/>
          </a:p>
        </p:txBody>
      </p:sp>
    </p:spTree>
    <p:extLst>
      <p:ext uri="{BB962C8B-B14F-4D97-AF65-F5344CB8AC3E}">
        <p14:creationId xmlns:p14="http://schemas.microsoft.com/office/powerpoint/2010/main" val="217653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Between 2011 and 2019, I engaged in reproductive justice and Black Lives Matter activism in Milwaukee and wanted to use my personal experiences as data for my dissertation. 2. During my activism in Milwaukee, I became connected to other Black women activists in the city and wanted to share their stories of community and care. 3. Although Milwaukee is often regarded as an epicenter for anti-Black racism and discrimination, activism in Milwaukee, particularly Black women’s activism, is often overlooked. </a:t>
            </a:r>
            <a:endParaRPr lang="en-US" dirty="0"/>
          </a:p>
        </p:txBody>
      </p:sp>
      <p:sp>
        <p:nvSpPr>
          <p:cNvPr id="4" name="Slide Number Placeholder 3"/>
          <p:cNvSpPr>
            <a:spLocks noGrp="1"/>
          </p:cNvSpPr>
          <p:nvPr>
            <p:ph type="sldNum" sz="quarter" idx="5"/>
          </p:nvPr>
        </p:nvSpPr>
        <p:spPr/>
        <p:txBody>
          <a:bodyPr/>
          <a:lstStyle/>
          <a:p>
            <a:fld id="{094FD952-4D7F-7E4A-8374-2C5E03A4C9B1}" type="slidenum">
              <a:rPr lang="en-US" smtClean="0"/>
              <a:t>4</a:t>
            </a:fld>
            <a:endParaRPr lang="en-US"/>
          </a:p>
        </p:txBody>
      </p:sp>
    </p:spTree>
    <p:extLst>
      <p:ext uri="{BB962C8B-B14F-4D97-AF65-F5344CB8AC3E}">
        <p14:creationId xmlns:p14="http://schemas.microsoft.com/office/powerpoint/2010/main" val="20952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FD952-4D7F-7E4A-8374-2C5E03A4C9B1}" type="slidenum">
              <a:rPr lang="en-US" smtClean="0"/>
              <a:t>5</a:t>
            </a:fld>
            <a:endParaRPr lang="en-US"/>
          </a:p>
        </p:txBody>
      </p:sp>
    </p:spTree>
    <p:extLst>
      <p:ext uri="{BB962C8B-B14F-4D97-AF65-F5344CB8AC3E}">
        <p14:creationId xmlns:p14="http://schemas.microsoft.com/office/powerpoint/2010/main" val="365178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According to this definition, each of the participants are activists, although they may use different descriptors, such as “resource finder” to explain their work on behalf of their communities.</a:t>
            </a:r>
          </a:p>
          <a:p>
            <a:endParaRPr lang="en-US" dirty="0"/>
          </a:p>
        </p:txBody>
      </p:sp>
      <p:sp>
        <p:nvSpPr>
          <p:cNvPr id="4" name="Slide Number Placeholder 3"/>
          <p:cNvSpPr>
            <a:spLocks noGrp="1"/>
          </p:cNvSpPr>
          <p:nvPr>
            <p:ph type="sldNum" sz="quarter" idx="5"/>
          </p:nvPr>
        </p:nvSpPr>
        <p:spPr/>
        <p:txBody>
          <a:bodyPr/>
          <a:lstStyle/>
          <a:p>
            <a:fld id="{094FD952-4D7F-7E4A-8374-2C5E03A4C9B1}" type="slidenum">
              <a:rPr lang="en-US" smtClean="0"/>
              <a:t>6</a:t>
            </a:fld>
            <a:endParaRPr lang="en-US"/>
          </a:p>
        </p:txBody>
      </p:sp>
    </p:spTree>
    <p:extLst>
      <p:ext uri="{BB962C8B-B14F-4D97-AF65-F5344CB8AC3E}">
        <p14:creationId xmlns:p14="http://schemas.microsoft.com/office/powerpoint/2010/main" val="271628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why I group actions together. Talk about importance/relevance of using nursing self-care theory</a:t>
            </a:r>
          </a:p>
          <a:p>
            <a:endParaRPr lang="en-US" dirty="0"/>
          </a:p>
        </p:txBody>
      </p:sp>
      <p:sp>
        <p:nvSpPr>
          <p:cNvPr id="4" name="Slide Number Placeholder 3"/>
          <p:cNvSpPr>
            <a:spLocks noGrp="1"/>
          </p:cNvSpPr>
          <p:nvPr>
            <p:ph type="sldNum" sz="quarter" idx="5"/>
          </p:nvPr>
        </p:nvSpPr>
        <p:spPr/>
        <p:txBody>
          <a:bodyPr/>
          <a:lstStyle/>
          <a:p>
            <a:fld id="{094FD952-4D7F-7E4A-8374-2C5E03A4C9B1}" type="slidenum">
              <a:rPr lang="en-US" smtClean="0"/>
              <a:t>7</a:t>
            </a:fld>
            <a:endParaRPr lang="en-US" dirty="0"/>
          </a:p>
        </p:txBody>
      </p:sp>
    </p:spTree>
    <p:extLst>
      <p:ext uri="{BB962C8B-B14F-4D97-AF65-F5344CB8AC3E}">
        <p14:creationId xmlns:p14="http://schemas.microsoft.com/office/powerpoint/2010/main" val="364876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80k participants</a:t>
            </a:r>
          </a:p>
          <a:p>
            <a:r>
              <a:rPr lang="en-US"/>
              <a:t>How did I find participants?? Snowball</a:t>
            </a:r>
          </a:p>
          <a:p>
            <a:r>
              <a:rPr lang="en-US"/>
              <a:t>Mary</a:t>
            </a:r>
          </a:p>
        </p:txBody>
      </p:sp>
      <p:sp>
        <p:nvSpPr>
          <p:cNvPr id="4" name="Slide Number Placeholder 3"/>
          <p:cNvSpPr>
            <a:spLocks noGrp="1"/>
          </p:cNvSpPr>
          <p:nvPr>
            <p:ph type="sldNum" sz="quarter" idx="5"/>
          </p:nvPr>
        </p:nvSpPr>
        <p:spPr/>
        <p:txBody>
          <a:bodyPr/>
          <a:lstStyle/>
          <a:p>
            <a:fld id="{094FD952-4D7F-7E4A-8374-2C5E03A4C9B1}" type="slidenum">
              <a:rPr lang="en-US" smtClean="0"/>
              <a:t>8</a:t>
            </a:fld>
            <a:endParaRPr lang="en-US"/>
          </a:p>
        </p:txBody>
      </p:sp>
    </p:spTree>
    <p:extLst>
      <p:ext uri="{BB962C8B-B14F-4D97-AF65-F5344CB8AC3E}">
        <p14:creationId xmlns:p14="http://schemas.microsoft.com/office/powerpoint/2010/main" val="72182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Coping and self-care (differences/similarities). Why did I group coping and cannabis? </a:t>
            </a:r>
          </a:p>
        </p:txBody>
      </p:sp>
      <p:sp>
        <p:nvSpPr>
          <p:cNvPr id="4" name="Slide Number Placeholder 3"/>
          <p:cNvSpPr>
            <a:spLocks noGrp="1"/>
          </p:cNvSpPr>
          <p:nvPr>
            <p:ph type="sldNum" sz="quarter" idx="5"/>
          </p:nvPr>
        </p:nvSpPr>
        <p:spPr/>
        <p:txBody>
          <a:bodyPr/>
          <a:lstStyle/>
          <a:p>
            <a:fld id="{094FD952-4D7F-7E4A-8374-2C5E03A4C9B1}" type="slidenum">
              <a:rPr lang="en-US" smtClean="0"/>
              <a:t>9</a:t>
            </a:fld>
            <a:endParaRPr lang="en-US"/>
          </a:p>
        </p:txBody>
      </p:sp>
    </p:spTree>
    <p:extLst>
      <p:ext uri="{BB962C8B-B14F-4D97-AF65-F5344CB8AC3E}">
        <p14:creationId xmlns:p14="http://schemas.microsoft.com/office/powerpoint/2010/main" val="204695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5615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69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53994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98333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2609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735500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47837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2124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160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3755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750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745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3349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495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3257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3673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5E72C73-2D91-4E12-BA25-F0AA0C03599B}" type="datetimeFigureOut">
              <a:rPr lang="en-US" smtClean="0"/>
              <a:t>12/3/2022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858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BE451C3-0FF4-47C4-B829-773ADF60F88C}" type="datetimeFigureOut">
              <a:rPr lang="en-US" smtClean="0"/>
              <a:t>12/3/2022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93297719"/>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5" name="Content Placeholder 4" descr="A group of people walking down the street&#10;&#10;Description automatically generated">
            <a:extLst>
              <a:ext uri="{FF2B5EF4-FFF2-40B4-BE49-F238E27FC236}">
                <a16:creationId xmlns:a16="http://schemas.microsoft.com/office/drawing/2014/main" id="{CB4443F3-4BA3-654B-BF29-004A9FC91670}"/>
              </a:ext>
            </a:extLst>
          </p:cNvPr>
          <p:cNvPicPr>
            <a:picLocks noGrp="1" noChangeAspect="1"/>
          </p:cNvPicPr>
          <p:nvPr>
            <p:ph idx="4294967295"/>
          </p:nvPr>
        </p:nvPicPr>
        <p:blipFill rotWithShape="1">
          <a:blip r:embed="rId3">
            <a:alphaModFix amt="54000"/>
            <a:extLst>
              <a:ext uri="{BEBA8EAE-BF5A-486C-A8C5-ECC9F3942E4B}">
                <a14:imgProps xmlns:a14="http://schemas.microsoft.com/office/drawing/2010/main">
                  <a14:imgLayer r:embed="rId4">
                    <a14:imgEffect>
                      <a14:colorTemperature colorTemp="9056"/>
                    </a14:imgEffect>
                  </a14:imgLayer>
                </a14:imgProps>
              </a:ext>
            </a:extLst>
          </a:blip>
          <a:srcRect r="-1" b="8"/>
          <a:stretch/>
        </p:blipFill>
        <p:spPr>
          <a:xfrm>
            <a:off x="0" y="100361"/>
            <a:ext cx="12192000" cy="6857999"/>
          </a:xfrm>
          <a:prstGeom prst="rect">
            <a:avLst/>
          </a:prstGeom>
        </p:spPr>
      </p:pic>
      <p:sp>
        <p:nvSpPr>
          <p:cNvPr id="6" name="Title 5">
            <a:extLst>
              <a:ext uri="{FF2B5EF4-FFF2-40B4-BE49-F238E27FC236}">
                <a16:creationId xmlns:a16="http://schemas.microsoft.com/office/drawing/2014/main" id="{53610E60-D873-FC44-9FD5-DC4BE5ECFBF2}"/>
              </a:ext>
            </a:extLst>
          </p:cNvPr>
          <p:cNvSpPr>
            <a:spLocks noGrp="1"/>
          </p:cNvSpPr>
          <p:nvPr>
            <p:ph type="ctrTitle"/>
          </p:nvPr>
        </p:nvSpPr>
        <p:spPr>
          <a:xfrm>
            <a:off x="185981" y="3239146"/>
            <a:ext cx="6374559" cy="2169196"/>
          </a:xfrm>
        </p:spPr>
        <p:txBody>
          <a:bodyPr>
            <a:noAutofit/>
          </a:bodyPr>
          <a:lstStyle/>
          <a:p>
            <a:pPr>
              <a:lnSpc>
                <a:spcPct val="90000"/>
              </a:lnSpc>
            </a:pP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br>
              <a:rPr lang="en-US" sz="2400" b="0" i="0" u="none" strike="noStrike" dirty="0">
                <a:solidFill>
                  <a:schemeClr val="tx1"/>
                </a:solidFill>
                <a:effectLst/>
              </a:rPr>
            </a:br>
            <a:r>
              <a:rPr lang="en-US" sz="2400" b="0" i="0" u="none" strike="noStrike" dirty="0">
                <a:solidFill>
                  <a:schemeClr val="tx1"/>
                </a:solidFill>
                <a:effectLst/>
              </a:rPr>
              <a:t>Pausing, Support, and other Strategies for Self-Care: Lessons from Black Women Activists in Milwaukee</a:t>
            </a:r>
            <a:br>
              <a:rPr lang="en-US" sz="2400" b="0" i="0" u="none" strike="noStrike" dirty="0">
                <a:solidFill>
                  <a:schemeClr val="tx1"/>
                </a:solidFill>
                <a:effectLst/>
              </a:rPr>
            </a:br>
            <a:endParaRPr lang="en-US" sz="2400" dirty="0">
              <a:solidFill>
                <a:schemeClr val="tx1"/>
              </a:solidFill>
              <a:cs typeface="Arial" panose="020B0604020202020204" pitchFamily="34" charset="0"/>
            </a:endParaRPr>
          </a:p>
        </p:txBody>
      </p:sp>
      <p:sp>
        <p:nvSpPr>
          <p:cNvPr id="7" name="Subtitle 6">
            <a:extLst>
              <a:ext uri="{FF2B5EF4-FFF2-40B4-BE49-F238E27FC236}">
                <a16:creationId xmlns:a16="http://schemas.microsoft.com/office/drawing/2014/main" id="{56A90F58-B0FC-4744-AC90-6E0F1C94DA5C}"/>
              </a:ext>
            </a:extLst>
          </p:cNvPr>
          <p:cNvSpPr>
            <a:spLocks noGrp="1"/>
          </p:cNvSpPr>
          <p:nvPr>
            <p:ph type="subTitle" idx="1"/>
          </p:nvPr>
        </p:nvSpPr>
        <p:spPr>
          <a:xfrm>
            <a:off x="325464" y="5250720"/>
            <a:ext cx="6617777" cy="1021492"/>
          </a:xfrm>
        </p:spPr>
        <p:txBody>
          <a:bodyPr>
            <a:normAutofit/>
          </a:bodyPr>
          <a:lstStyle/>
          <a:p>
            <a:r>
              <a:rPr lang="en-US" i="1" dirty="0">
                <a:solidFill>
                  <a:srgbClr val="FFFFFF"/>
                </a:solidFill>
                <a:latin typeface="Arial" panose="020B0604020202020204" pitchFamily="34" charset="0"/>
                <a:cs typeface="Arial" panose="020B0604020202020204" pitchFamily="34" charset="0"/>
              </a:rPr>
              <a:t>Soup With Substance</a:t>
            </a:r>
            <a:r>
              <a:rPr lang="en-US" dirty="0">
                <a:solidFill>
                  <a:srgbClr val="FFFFFF"/>
                </a:solidFill>
                <a:latin typeface="Arial" panose="020B0604020202020204" pitchFamily="34" charset="0"/>
                <a:cs typeface="Arial" panose="020B0604020202020204" pitchFamily="34" charset="0"/>
              </a:rPr>
              <a:t>, Marquette University</a:t>
            </a:r>
          </a:p>
          <a:p>
            <a:r>
              <a:rPr lang="en-US" dirty="0">
                <a:solidFill>
                  <a:srgbClr val="FFFFFF"/>
                </a:solidFill>
                <a:latin typeface="Arial" panose="020B0604020202020204" pitchFamily="34" charset="0"/>
                <a:cs typeface="Arial" panose="020B0604020202020204" pitchFamily="34" charset="0"/>
              </a:rPr>
              <a:t>November 30, 2022</a:t>
            </a:r>
          </a:p>
        </p:txBody>
      </p:sp>
      <p:sp>
        <p:nvSpPr>
          <p:cNvPr id="2" name="TextBox 1">
            <a:extLst>
              <a:ext uri="{FF2B5EF4-FFF2-40B4-BE49-F238E27FC236}">
                <a16:creationId xmlns:a16="http://schemas.microsoft.com/office/drawing/2014/main" id="{FE70F308-16B7-2B41-BE22-0DF3FCF204E9}"/>
              </a:ext>
            </a:extLst>
          </p:cNvPr>
          <p:cNvSpPr txBox="1"/>
          <p:nvPr/>
        </p:nvSpPr>
        <p:spPr>
          <a:xfrm>
            <a:off x="7529512" y="6272212"/>
            <a:ext cx="4662489" cy="307777"/>
          </a:xfrm>
          <a:prstGeom prst="rect">
            <a:avLst/>
          </a:prstGeom>
          <a:noFill/>
        </p:spPr>
        <p:txBody>
          <a:bodyPr wrap="square" rtlCol="0">
            <a:spAutoFit/>
          </a:bodyPr>
          <a:lstStyle/>
          <a:p>
            <a:r>
              <a:rPr lang="en-US" sz="1400" dirty="0"/>
              <a:t>Photo Credit: Jonathan Bachman</a:t>
            </a:r>
          </a:p>
        </p:txBody>
      </p:sp>
    </p:spTree>
    <p:extLst>
      <p:ext uri="{BB962C8B-B14F-4D97-AF65-F5344CB8AC3E}">
        <p14:creationId xmlns:p14="http://schemas.microsoft.com/office/powerpoint/2010/main" val="19389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5EBF-5D4E-224B-AD76-73DB06C75711}"/>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12" name="Content Placeholder 11" descr="A person standing in a garden&#10;&#10;Description automatically generated">
            <a:extLst>
              <a:ext uri="{FF2B5EF4-FFF2-40B4-BE49-F238E27FC236}">
                <a16:creationId xmlns:a16="http://schemas.microsoft.com/office/drawing/2014/main" id="{44E3867B-0A3D-0642-B79B-BFE01F3CCC63}"/>
              </a:ext>
            </a:extLst>
          </p:cNvPr>
          <p:cNvPicPr>
            <a:picLocks noGrp="1" noChangeAspect="1"/>
          </p:cNvPicPr>
          <p:nvPr>
            <p:ph idx="1"/>
          </p:nvPr>
        </p:nvPicPr>
        <p:blipFill rotWithShape="1">
          <a:blip r:embed="rId2"/>
          <a:srcRect l="-1601" t="43" r="20" b="69"/>
          <a:stretch/>
        </p:blipFill>
        <p:spPr>
          <a:xfrm>
            <a:off x="-289262" y="0"/>
            <a:ext cx="12481262" cy="68580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3" name="TextBox 12">
            <a:extLst>
              <a:ext uri="{FF2B5EF4-FFF2-40B4-BE49-F238E27FC236}">
                <a16:creationId xmlns:a16="http://schemas.microsoft.com/office/drawing/2014/main" id="{7EC845D2-D181-164D-9B87-E65684EFF22C}"/>
              </a:ext>
            </a:extLst>
          </p:cNvPr>
          <p:cNvSpPr txBox="1"/>
          <p:nvPr/>
        </p:nvSpPr>
        <p:spPr>
          <a:xfrm>
            <a:off x="8672513" y="485775"/>
            <a:ext cx="3357562" cy="1077218"/>
          </a:xfrm>
          <a:prstGeom prst="rect">
            <a:avLst/>
          </a:prstGeom>
          <a:noFill/>
        </p:spPr>
        <p:txBody>
          <a:bodyPr wrap="square" rtlCol="0">
            <a:spAutoFit/>
          </a:bodyPr>
          <a:lstStyle/>
          <a:p>
            <a:r>
              <a:rPr lang="en-US" sz="3200" dirty="0">
                <a:solidFill>
                  <a:schemeClr val="bg1"/>
                </a:solidFill>
              </a:rPr>
              <a:t>Now, for some practice…</a:t>
            </a:r>
          </a:p>
        </p:txBody>
      </p:sp>
      <p:sp>
        <p:nvSpPr>
          <p:cNvPr id="14" name="Rectangle 13">
            <a:extLst>
              <a:ext uri="{FF2B5EF4-FFF2-40B4-BE49-F238E27FC236}">
                <a16:creationId xmlns:a16="http://schemas.microsoft.com/office/drawing/2014/main" id="{551508D7-5842-9A46-856A-7AE677DB7064}"/>
              </a:ext>
            </a:extLst>
          </p:cNvPr>
          <p:cNvSpPr/>
          <p:nvPr/>
        </p:nvSpPr>
        <p:spPr>
          <a:xfrm>
            <a:off x="6629401" y="5125372"/>
            <a:ext cx="4457698" cy="1477328"/>
          </a:xfrm>
          <a:prstGeom prst="rect">
            <a:avLst/>
          </a:prstGeom>
        </p:spPr>
        <p:txBody>
          <a:bodyPr wrap="square">
            <a:spAutoFit/>
          </a:bodyPr>
          <a:lstStyle/>
          <a:p>
            <a:endParaRPr lang="en-US" dirty="0"/>
          </a:p>
          <a:p>
            <a:endParaRPr lang="en-US" dirty="0"/>
          </a:p>
          <a:p>
            <a:endParaRPr lang="en-US" dirty="0"/>
          </a:p>
          <a:p>
            <a:endParaRPr lang="en-US" dirty="0"/>
          </a:p>
          <a:p>
            <a:r>
              <a:rPr lang="en-US" dirty="0">
                <a:solidFill>
                  <a:schemeClr val="bg1"/>
                </a:solidFill>
              </a:rPr>
              <a:t>Photo Credit: CreateHER Stock</a:t>
            </a:r>
          </a:p>
        </p:txBody>
      </p:sp>
    </p:spTree>
    <p:extLst>
      <p:ext uri="{BB962C8B-B14F-4D97-AF65-F5344CB8AC3E}">
        <p14:creationId xmlns:p14="http://schemas.microsoft.com/office/powerpoint/2010/main" val="340530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C420-8B32-DC03-8D2D-CD9EA40A4CD5}"/>
              </a:ext>
            </a:extLst>
          </p:cNvPr>
          <p:cNvSpPr>
            <a:spLocks noGrp="1"/>
          </p:cNvSpPr>
          <p:nvPr>
            <p:ph type="title"/>
          </p:nvPr>
        </p:nvSpPr>
        <p:spPr>
          <a:xfrm>
            <a:off x="273803" y="0"/>
            <a:ext cx="10773608" cy="2650210"/>
          </a:xfrm>
        </p:spPr>
        <p:txBody>
          <a:bodyPr/>
          <a:lstStyle/>
          <a:p>
            <a:r>
              <a:rPr lang="en-US" dirty="0"/>
              <a:t>About Me</a:t>
            </a:r>
          </a:p>
        </p:txBody>
      </p:sp>
      <p:sp useBgFill="1">
        <p:nvSpPr>
          <p:cNvPr id="3" name="Content Placeholder 2">
            <a:extLst>
              <a:ext uri="{FF2B5EF4-FFF2-40B4-BE49-F238E27FC236}">
                <a16:creationId xmlns:a16="http://schemas.microsoft.com/office/drawing/2014/main" id="{12CE25F0-BDBD-78FD-8412-B85CD746EBA7}"/>
              </a:ext>
            </a:extLst>
          </p:cNvPr>
          <p:cNvSpPr>
            <a:spLocks noGrp="1"/>
          </p:cNvSpPr>
          <p:nvPr>
            <p:ph idx="1"/>
          </p:nvPr>
        </p:nvSpPr>
        <p:spPr>
          <a:xfrm>
            <a:off x="278969" y="1813302"/>
            <a:ext cx="11639228" cy="5044697"/>
          </a:xfrm>
        </p:spPr>
        <p:txBody>
          <a:bodyPr>
            <a:normAutofit/>
          </a:bodyPr>
          <a:lstStyle/>
          <a:p>
            <a:pPr algn="l" rtl="0">
              <a:spcBef>
                <a:spcPts val="0"/>
              </a:spcBef>
              <a:spcAft>
                <a:spcPts val="0"/>
              </a:spcAft>
            </a:pPr>
            <a:r>
              <a:rPr lang="en-US" b="0" i="0" u="none" strike="noStrike" dirty="0">
                <a:solidFill>
                  <a:schemeClr val="tx1"/>
                </a:solidFill>
                <a:effectLst/>
                <a:latin typeface="Arial" panose="020B0604020202020204" pitchFamily="34" charset="0"/>
              </a:rPr>
              <a:t>Black queer certified coach and full-spectrum doula who supports clients in accessing the pleasure and intimacy they desire. </a:t>
            </a:r>
          </a:p>
          <a:p>
            <a:pPr algn="l" rtl="0">
              <a:spcBef>
                <a:spcPts val="0"/>
              </a:spcBef>
              <a:spcAft>
                <a:spcPts val="0"/>
              </a:spcAft>
            </a:pPr>
            <a:endParaRPr lang="en-US" dirty="0">
              <a:solidFill>
                <a:schemeClr val="tx1"/>
              </a:solidFill>
              <a:effectLst/>
              <a:latin typeface="Arial" panose="020B0604020202020204" pitchFamily="34" charset="0"/>
            </a:endParaRPr>
          </a:p>
          <a:p>
            <a:pPr algn="l" rtl="0">
              <a:spcBef>
                <a:spcPts val="0"/>
              </a:spcBef>
              <a:spcAft>
                <a:spcPts val="0"/>
              </a:spcAft>
            </a:pPr>
            <a:r>
              <a:rPr lang="en-US" b="0" i="0" u="none" strike="noStrike" dirty="0">
                <a:solidFill>
                  <a:schemeClr val="tx1"/>
                </a:solidFill>
                <a:effectLst/>
                <a:latin typeface="Arial" panose="020B0604020202020204" pitchFamily="34" charset="0"/>
              </a:rPr>
              <a:t>My work is grounded in Black Feminist Praxis. I’ve been a part of the reproductive and racial justice movement for over a decade as an organizer, trainer, and facilitator. </a:t>
            </a:r>
          </a:p>
          <a:p>
            <a:pPr marL="0" indent="0" algn="l" rtl="0">
              <a:spcBef>
                <a:spcPts val="0"/>
              </a:spcBef>
              <a:spcAft>
                <a:spcPts val="0"/>
              </a:spcAft>
              <a:buNone/>
            </a:pPr>
            <a:endParaRPr lang="en-US" b="0" i="0" u="none" strike="noStrike" dirty="0">
              <a:solidFill>
                <a:schemeClr val="tx1"/>
              </a:solidFill>
              <a:effectLst/>
              <a:latin typeface="Arial" panose="020B0604020202020204" pitchFamily="34" charset="0"/>
            </a:endParaRPr>
          </a:p>
          <a:p>
            <a:pPr algn="l" rtl="0">
              <a:spcBef>
                <a:spcPts val="0"/>
              </a:spcBef>
              <a:spcAft>
                <a:spcPts val="0"/>
              </a:spcAft>
            </a:pPr>
            <a:r>
              <a:rPr lang="en-US" b="0" i="0" u="none" strike="noStrike" dirty="0">
                <a:solidFill>
                  <a:schemeClr val="tx1"/>
                </a:solidFill>
                <a:effectLst/>
                <a:latin typeface="Arial" panose="020B0604020202020204" pitchFamily="34" charset="0"/>
              </a:rPr>
              <a:t>A Forever Echoing Ida, from South Central, Los Angeles, and lives in North Carolina. Find me on the dance floor, traveling, or writing about queer and pleasurable things.</a:t>
            </a:r>
            <a:endParaRPr lang="en-US" b="0" i="0" u="none" strike="noStrike" dirty="0">
              <a:solidFill>
                <a:schemeClr val="tx1"/>
              </a:solidFill>
              <a:effectLst/>
            </a:endParaRPr>
          </a:p>
          <a:p>
            <a:pPr marL="0" indent="0">
              <a:buNone/>
            </a:pPr>
            <a:br>
              <a:rPr lang="en-US" dirty="0">
                <a:solidFill>
                  <a:schemeClr val="tx1"/>
                </a:solidFill>
              </a:rPr>
            </a:br>
            <a:br>
              <a:rPr lang="en-US" dirty="0"/>
            </a:br>
            <a:endParaRPr lang="en-US" dirty="0"/>
          </a:p>
        </p:txBody>
      </p:sp>
    </p:spTree>
    <p:extLst>
      <p:ext uri="{BB962C8B-B14F-4D97-AF65-F5344CB8AC3E}">
        <p14:creationId xmlns:p14="http://schemas.microsoft.com/office/powerpoint/2010/main" val="64386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4002">
              <a:srgbClr val="E2E2E2"/>
            </a:gs>
            <a:gs pos="60030">
              <a:srgbClr val="D8D8D8">
                <a:alpha val="43000"/>
              </a:srgbClr>
            </a:gs>
            <a:gs pos="90000">
              <a:srgbClr val="C5C5C5">
                <a:alpha val="69000"/>
              </a:srgbClr>
            </a:gs>
            <a:gs pos="0">
              <a:schemeClr val="tx1"/>
            </a:gs>
            <a:gs pos="100000">
              <a:schemeClr val="tx1">
                <a:lumMod val="75000"/>
              </a:schemeClr>
            </a:gs>
          </a:gsLst>
          <a:lin ang="5580000" scaled="0"/>
        </a:gradFill>
        <a:effectLst/>
      </p:bgPr>
    </p:bg>
    <p:spTree>
      <p:nvGrpSpPr>
        <p:cNvPr id="1" name=""/>
        <p:cNvGrpSpPr/>
        <p:nvPr/>
      </p:nvGrpSpPr>
      <p:grpSpPr>
        <a:xfrm>
          <a:off x="0" y="0"/>
          <a:ext cx="0" cy="0"/>
          <a:chOff x="0" y="0"/>
          <a:chExt cx="0" cy="0"/>
        </a:xfrm>
      </p:grpSpPr>
      <p:pic>
        <p:nvPicPr>
          <p:cNvPr id="5" name="Picture 4" descr="A person sitting at a table with a vase of flowers on a plant&#10;&#10;Description automatically generated">
            <a:extLst>
              <a:ext uri="{FF2B5EF4-FFF2-40B4-BE49-F238E27FC236}">
                <a16:creationId xmlns:a16="http://schemas.microsoft.com/office/drawing/2014/main" id="{E3D1444C-3AAA-1C4E-B824-F4BF2856B0EC}"/>
              </a:ext>
            </a:extLst>
          </p:cNvPr>
          <p:cNvPicPr>
            <a:picLocks noChangeAspect="1"/>
          </p:cNvPicPr>
          <p:nvPr/>
        </p:nvPicPr>
        <p:blipFill>
          <a:blip r:embed="rId2"/>
          <a:stretch>
            <a:fillRect/>
          </a:stretch>
        </p:blipFill>
        <p:spPr>
          <a:xfrm>
            <a:off x="0" y="29633"/>
            <a:ext cx="12192000" cy="6798733"/>
          </a:xfrm>
          <a:prstGeom prst="rect">
            <a:avLst/>
          </a:prstGeom>
          <a:solidFill>
            <a:schemeClr val="tx1">
              <a:alpha val="57000"/>
            </a:schemeClr>
          </a:solidFill>
          <a:effectLst>
            <a:outerShdw blurRad="50800" dist="50800" dir="5400000" algn="ctr" rotWithShape="0">
              <a:schemeClr val="tx1">
                <a:alpha val="23000"/>
              </a:schemeClr>
            </a:outerShdw>
            <a:reflection blurRad="381000" stA="17000" endPos="0" dist="63500" dir="5400000" sy="-100000" algn="bl" rotWithShape="0"/>
            <a:softEdge rad="0"/>
          </a:effectLst>
        </p:spPr>
      </p:pic>
      <p:sp>
        <p:nvSpPr>
          <p:cNvPr id="2" name="Title 1">
            <a:extLst>
              <a:ext uri="{FF2B5EF4-FFF2-40B4-BE49-F238E27FC236}">
                <a16:creationId xmlns:a16="http://schemas.microsoft.com/office/drawing/2014/main" id="{176F90A0-2C4D-784E-9529-D8DB6AE9D26D}"/>
              </a:ext>
            </a:extLst>
          </p:cNvPr>
          <p:cNvSpPr>
            <a:spLocks noGrp="1"/>
          </p:cNvSpPr>
          <p:nvPr>
            <p:ph type="title"/>
          </p:nvPr>
        </p:nvSpPr>
        <p:spPr>
          <a:xfrm>
            <a:off x="242888" y="0"/>
            <a:ext cx="10804523" cy="1557338"/>
          </a:xfrm>
        </p:spPr>
        <p:txBody>
          <a:bodyPr/>
          <a:lstStyle/>
          <a:p>
            <a:r>
              <a:rPr lang="en-US" b="1">
                <a:highlight>
                  <a:srgbClr val="000000"/>
                </a:highlight>
              </a:rPr>
              <a:t>Outline of Presentation</a:t>
            </a:r>
          </a:p>
        </p:txBody>
      </p:sp>
      <p:sp>
        <p:nvSpPr>
          <p:cNvPr id="3" name="Content Placeholder 2">
            <a:extLst>
              <a:ext uri="{FF2B5EF4-FFF2-40B4-BE49-F238E27FC236}">
                <a16:creationId xmlns:a16="http://schemas.microsoft.com/office/drawing/2014/main" id="{A6F229A6-BFE9-C346-A440-FC20813B0CE7}"/>
              </a:ext>
            </a:extLst>
          </p:cNvPr>
          <p:cNvSpPr>
            <a:spLocks noGrp="1"/>
          </p:cNvSpPr>
          <p:nvPr>
            <p:ph idx="1"/>
          </p:nvPr>
        </p:nvSpPr>
        <p:spPr>
          <a:xfrm>
            <a:off x="242889" y="1586971"/>
            <a:ext cx="8101011" cy="5056715"/>
          </a:xfrm>
        </p:spPr>
        <p:txBody>
          <a:bodyPr>
            <a:normAutofit/>
          </a:bodyPr>
          <a:lstStyle/>
          <a:p>
            <a:endParaRPr lang="en-US" sz="2800" b="1" dirty="0">
              <a:solidFill>
                <a:schemeClr val="tx1"/>
              </a:solidFill>
              <a:highlight>
                <a:srgbClr val="000000"/>
              </a:highlight>
            </a:endParaRPr>
          </a:p>
          <a:p>
            <a:r>
              <a:rPr lang="en-US" sz="2800" b="1" dirty="0">
                <a:solidFill>
                  <a:schemeClr val="tx1"/>
                </a:solidFill>
                <a:highlight>
                  <a:srgbClr val="000000"/>
                </a:highlight>
              </a:rPr>
              <a:t>Research Questions</a:t>
            </a:r>
          </a:p>
          <a:p>
            <a:r>
              <a:rPr lang="en-US" sz="2800" b="1" dirty="0">
                <a:solidFill>
                  <a:schemeClr val="tx1"/>
                </a:solidFill>
                <a:highlight>
                  <a:srgbClr val="000000"/>
                </a:highlight>
              </a:rPr>
              <a:t>Definitions of Activists and Self-Care</a:t>
            </a:r>
          </a:p>
          <a:p>
            <a:r>
              <a:rPr lang="en-US" sz="2800" b="1" dirty="0">
                <a:solidFill>
                  <a:schemeClr val="tx1"/>
                </a:solidFill>
                <a:highlight>
                  <a:srgbClr val="000000"/>
                </a:highlight>
              </a:rPr>
              <a:t>Sample</a:t>
            </a:r>
          </a:p>
          <a:p>
            <a:r>
              <a:rPr lang="en-US" sz="2800" b="1" dirty="0">
                <a:solidFill>
                  <a:schemeClr val="tx1"/>
                </a:solidFill>
                <a:highlight>
                  <a:srgbClr val="000000"/>
                </a:highlight>
              </a:rPr>
              <a:t>Ethnographic Methods</a:t>
            </a:r>
          </a:p>
          <a:p>
            <a:r>
              <a:rPr lang="en-US" sz="2800" b="1" dirty="0">
                <a:solidFill>
                  <a:schemeClr val="tx1"/>
                </a:solidFill>
                <a:highlight>
                  <a:srgbClr val="000000"/>
                </a:highlight>
              </a:rPr>
              <a:t>Findings</a:t>
            </a:r>
          </a:p>
          <a:p>
            <a:r>
              <a:rPr lang="en-US" sz="2800" b="1" dirty="0">
                <a:solidFill>
                  <a:schemeClr val="tx1"/>
                </a:solidFill>
                <a:highlight>
                  <a:srgbClr val="000000"/>
                </a:highlight>
              </a:rPr>
              <a:t>Embodied Practice</a:t>
            </a:r>
          </a:p>
          <a:p>
            <a:endParaRPr lang="en-US" dirty="0"/>
          </a:p>
          <a:p>
            <a:endParaRPr lang="en-US" dirty="0"/>
          </a:p>
          <a:p>
            <a:endParaRPr lang="en-US" dirty="0"/>
          </a:p>
        </p:txBody>
      </p:sp>
      <p:sp>
        <p:nvSpPr>
          <p:cNvPr id="6" name="TextBox 5">
            <a:extLst>
              <a:ext uri="{FF2B5EF4-FFF2-40B4-BE49-F238E27FC236}">
                <a16:creationId xmlns:a16="http://schemas.microsoft.com/office/drawing/2014/main" id="{80E93ACA-2639-4D4A-80C9-74D99A8FBC4B}"/>
              </a:ext>
            </a:extLst>
          </p:cNvPr>
          <p:cNvSpPr txBox="1"/>
          <p:nvPr/>
        </p:nvSpPr>
        <p:spPr>
          <a:xfrm>
            <a:off x="8343900" y="6243638"/>
            <a:ext cx="3848100" cy="369332"/>
          </a:xfrm>
          <a:prstGeom prst="rect">
            <a:avLst/>
          </a:prstGeom>
          <a:noFill/>
        </p:spPr>
        <p:txBody>
          <a:bodyPr wrap="square" rtlCol="0">
            <a:spAutoFit/>
          </a:bodyPr>
          <a:lstStyle/>
          <a:p>
            <a:r>
              <a:rPr lang="en-US" dirty="0"/>
              <a:t>Photo Credit: CreateHER Stock</a:t>
            </a:r>
          </a:p>
        </p:txBody>
      </p:sp>
    </p:spTree>
    <p:extLst>
      <p:ext uri="{BB962C8B-B14F-4D97-AF65-F5344CB8AC3E}">
        <p14:creationId xmlns:p14="http://schemas.microsoft.com/office/powerpoint/2010/main" val="426386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E370FFBF-7F5A-CF48-B8FC-DA3528BC039B}"/>
              </a:ext>
            </a:extLst>
          </p:cNvPr>
          <p:cNvPicPr>
            <a:picLocks noChangeAspect="1"/>
          </p:cNvPicPr>
          <p:nvPr/>
        </p:nvPicPr>
        <p:blipFill rotWithShape="1">
          <a:blip r:embed="rId3"/>
          <a:srcRect t="-3125"/>
          <a:stretch/>
        </p:blipFill>
        <p:spPr>
          <a:xfrm>
            <a:off x="0" y="-193139"/>
            <a:ext cx="11101388" cy="7051139"/>
          </a:xfrm>
          <a:prstGeom prst="rect">
            <a:avLst/>
          </a:prstGeom>
        </p:spPr>
      </p:pic>
      <p:sp>
        <p:nvSpPr>
          <p:cNvPr id="3" name="Content Placeholder 2">
            <a:extLst>
              <a:ext uri="{FF2B5EF4-FFF2-40B4-BE49-F238E27FC236}">
                <a16:creationId xmlns:a16="http://schemas.microsoft.com/office/drawing/2014/main" id="{4A7B31E3-4498-E241-B872-3521D3C3297C}"/>
              </a:ext>
            </a:extLst>
          </p:cNvPr>
          <p:cNvSpPr>
            <a:spLocks noGrp="1"/>
          </p:cNvSpPr>
          <p:nvPr>
            <p:ph idx="4294967295"/>
          </p:nvPr>
        </p:nvSpPr>
        <p:spPr>
          <a:xfrm>
            <a:off x="7615238" y="0"/>
            <a:ext cx="4576762" cy="6858000"/>
          </a:xfrm>
        </p:spPr>
        <p:txBody>
          <a:bodyPr>
            <a:normAutofit/>
          </a:bodyPr>
          <a:lstStyle/>
          <a:p>
            <a:pPr marL="0" indent="0">
              <a:buNone/>
            </a:pPr>
            <a:r>
              <a:rPr lang="en-US" sz="2400" b="1" dirty="0">
                <a:solidFill>
                  <a:schemeClr val="bg1"/>
                </a:solidFill>
                <a:highlight>
                  <a:srgbClr val="808080"/>
                </a:highlight>
                <a:latin typeface="Arial" panose="020B0604020202020204" pitchFamily="34" charset="0"/>
                <a:cs typeface="Arial" panose="020B0604020202020204" pitchFamily="34" charset="0"/>
              </a:rPr>
              <a:t>“</a:t>
            </a:r>
            <a:r>
              <a:rPr lang="en-US" sz="2400" b="1" dirty="0">
                <a:solidFill>
                  <a:schemeClr val="bg1"/>
                </a:solidFill>
                <a:highlight>
                  <a:srgbClr val="808080"/>
                </a:highlight>
              </a:rPr>
              <a:t>We’re conditioned to be strong, to carry the weight of the community, our families, the world. That’s something that I think we all struggle to identify with until we learn to get the excess baggage off, and to take care of ourselves, feed ourselves. We’re not strong all the time, as the expectation is. I think that is a struggle for us all as Black women” -Ida</a:t>
            </a:r>
            <a:endParaRPr lang="en-US" sz="2400" b="1" dirty="0">
              <a:solidFill>
                <a:schemeClr val="bg1"/>
              </a:solidFill>
              <a:highlight>
                <a:srgbClr val="808080"/>
              </a:highlight>
              <a:latin typeface="Arial" panose="020B0604020202020204" pitchFamily="34" charset="0"/>
              <a:cs typeface="Arial" panose="020B0604020202020204" pitchFamily="34" charset="0"/>
            </a:endParaRPr>
          </a:p>
          <a:p>
            <a:endParaRPr lang="en-US" dirty="0"/>
          </a:p>
        </p:txBody>
      </p:sp>
      <p:sp>
        <p:nvSpPr>
          <p:cNvPr id="11" name="TextBox 10">
            <a:extLst>
              <a:ext uri="{FF2B5EF4-FFF2-40B4-BE49-F238E27FC236}">
                <a16:creationId xmlns:a16="http://schemas.microsoft.com/office/drawing/2014/main" id="{5FAF461A-7A02-214F-B206-395498402600}"/>
              </a:ext>
            </a:extLst>
          </p:cNvPr>
          <p:cNvSpPr txBox="1"/>
          <p:nvPr/>
        </p:nvSpPr>
        <p:spPr>
          <a:xfrm>
            <a:off x="3671888" y="2889825"/>
            <a:ext cx="3586162" cy="677108"/>
          </a:xfrm>
          <a:prstGeom prst="rect">
            <a:avLst/>
          </a:prstGeom>
          <a:noFill/>
        </p:spPr>
        <p:txBody>
          <a:bodyPr wrap="square" rtlCol="0">
            <a:spAutoFit/>
          </a:bodyPr>
          <a:lstStyle/>
          <a:p>
            <a:endParaRPr lang="en-US" dirty="0">
              <a:solidFill>
                <a:schemeClr val="bg1"/>
              </a:solidFill>
            </a:endParaRPr>
          </a:p>
          <a:p>
            <a:r>
              <a:rPr lang="en-US" sz="2000" dirty="0">
                <a:highlight>
                  <a:srgbClr val="002310"/>
                </a:highlight>
              </a:rPr>
              <a:t>		SHERMAN PARK</a:t>
            </a:r>
          </a:p>
        </p:txBody>
      </p:sp>
    </p:spTree>
    <p:extLst>
      <p:ext uri="{BB962C8B-B14F-4D97-AF65-F5344CB8AC3E}">
        <p14:creationId xmlns:p14="http://schemas.microsoft.com/office/powerpoint/2010/main" val="47478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431E"/>
        </a:solidFill>
        <a:effectLst/>
      </p:bgPr>
    </p:bg>
    <p:spTree>
      <p:nvGrpSpPr>
        <p:cNvPr id="1" name=""/>
        <p:cNvGrpSpPr/>
        <p:nvPr/>
      </p:nvGrpSpPr>
      <p:grpSpPr>
        <a:xfrm>
          <a:off x="0" y="0"/>
          <a:ext cx="0" cy="0"/>
          <a:chOff x="0" y="0"/>
          <a:chExt cx="0" cy="0"/>
        </a:xfrm>
      </p:grpSpPr>
      <p:pic>
        <p:nvPicPr>
          <p:cNvPr id="5" name="Content Placeholder 4" descr="A picture containing grass, sitting, flower, stuffed&#10;&#10;Description automatically generated">
            <a:extLst>
              <a:ext uri="{FF2B5EF4-FFF2-40B4-BE49-F238E27FC236}">
                <a16:creationId xmlns:a16="http://schemas.microsoft.com/office/drawing/2014/main" id="{97E098DB-99A5-444F-B1BB-886AAE1206E5}"/>
              </a:ext>
            </a:extLst>
          </p:cNvPr>
          <p:cNvPicPr>
            <a:picLocks noGrp="1" noChangeAspect="1"/>
          </p:cNvPicPr>
          <p:nvPr>
            <p:ph idx="4294967295"/>
          </p:nvPr>
        </p:nvPicPr>
        <p:blipFill rotWithShape="1">
          <a:blip r:embed="rId3"/>
          <a:srcRect t="42"/>
          <a:stretch/>
        </p:blipFill>
        <p:spPr>
          <a:xfrm>
            <a:off x="1" y="40366"/>
            <a:ext cx="8286749" cy="6400799"/>
          </a:xfrm>
          <a:prstGeom prst="rect">
            <a:avLst/>
          </a:prstGeom>
          <a:effectLst>
            <a:softEdge rad="190500"/>
          </a:effectLst>
        </p:spPr>
      </p:pic>
      <p:sp>
        <p:nvSpPr>
          <p:cNvPr id="6" name="TextBox 5">
            <a:extLst>
              <a:ext uri="{FF2B5EF4-FFF2-40B4-BE49-F238E27FC236}">
                <a16:creationId xmlns:a16="http://schemas.microsoft.com/office/drawing/2014/main" id="{EF7AAAC1-BC3A-B140-BC7B-960BC8AFF617}"/>
              </a:ext>
            </a:extLst>
          </p:cNvPr>
          <p:cNvSpPr txBox="1"/>
          <p:nvPr/>
        </p:nvSpPr>
        <p:spPr>
          <a:xfrm>
            <a:off x="8158163" y="487025"/>
            <a:ext cx="4033837" cy="4431983"/>
          </a:xfrm>
          <a:prstGeom prst="rect">
            <a:avLst/>
          </a:prstGeom>
          <a:noFill/>
          <a:ln>
            <a:noFill/>
          </a:ln>
        </p:spPr>
        <p:txBody>
          <a:bodyPr wrap="square" rtlCol="0">
            <a:spAutoFit/>
          </a:bodyPr>
          <a:lstStyle/>
          <a:p>
            <a:pPr algn="ctr"/>
            <a:endParaRPr lang="en-US"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Research Questions:</a:t>
            </a:r>
          </a:p>
          <a:p>
            <a:pPr algn="ctr"/>
            <a:endParaRPr lang="en-US" sz="2400" b="1"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400" b="1" dirty="0">
                <a:latin typeface="Arial" panose="020B0604020202020204" pitchFamily="34" charset="0"/>
                <a:cs typeface="Arial" panose="020B0604020202020204" pitchFamily="34" charset="0"/>
              </a:rPr>
              <a:t>How do Black women activists in Milwaukee, WI practice self-care? </a:t>
            </a:r>
          </a:p>
          <a:p>
            <a:pPr algn="ctr"/>
            <a:endParaRPr lang="en-US" sz="2400" b="1"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400" b="1" dirty="0">
                <a:latin typeface="Arial" panose="020B0604020202020204" pitchFamily="34" charset="0"/>
                <a:cs typeface="Arial" panose="020B0604020202020204" pitchFamily="34" charset="0"/>
              </a:rPr>
              <a:t>What are the major stressors Black women activists experience?</a:t>
            </a: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92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158A2-FFDA-4045-BA37-6EAE92EC5B4B}"/>
              </a:ext>
            </a:extLst>
          </p:cNvPr>
          <p:cNvPicPr>
            <a:picLocks noChangeAspect="1"/>
          </p:cNvPicPr>
          <p:nvPr/>
        </p:nvPicPr>
        <p:blipFill rotWithShape="1">
          <a:blip r:embed="rId4">
            <a:grayscl/>
          </a:blip>
          <a:srcRect t="10" b="8"/>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E46386E-10D5-3A44-92C5-DA0C3F1DD272}"/>
              </a:ext>
            </a:extLst>
          </p:cNvPr>
          <p:cNvSpPr>
            <a:spLocks noGrp="1"/>
          </p:cNvSpPr>
          <p:nvPr>
            <p:ph idx="4294967295"/>
          </p:nvPr>
        </p:nvSpPr>
        <p:spPr>
          <a:xfrm>
            <a:off x="0" y="2667000"/>
            <a:ext cx="6700838" cy="4191000"/>
          </a:xfrm>
        </p:spPr>
        <p:txBody>
          <a:bodyPr>
            <a:normAutofit/>
          </a:bodyPr>
          <a:lstStyle/>
          <a:p>
            <a:pPr marL="0" indent="0">
              <a:buNone/>
            </a:pPr>
            <a:r>
              <a:rPr lang="en-US" sz="2400" b="1" dirty="0">
                <a:solidFill>
                  <a:schemeClr val="tx1"/>
                </a:solidFill>
                <a:effectLst/>
                <a:highlight>
                  <a:srgbClr val="000000"/>
                </a:highlight>
              </a:rPr>
              <a:t>I define activists as “a person who uses their resources (monetary, Time, energy, body, talents, skills) for social change that will benefit the greater good.”</a:t>
            </a:r>
            <a:endParaRPr lang="en-US" sz="2400" dirty="0">
              <a:solidFill>
                <a:schemeClr val="tx1"/>
              </a:solidFill>
              <a:highlight>
                <a:srgbClr val="000000"/>
              </a:highlight>
            </a:endParaRPr>
          </a:p>
        </p:txBody>
      </p:sp>
    </p:spTree>
    <p:extLst>
      <p:ext uri="{BB962C8B-B14F-4D97-AF65-F5344CB8AC3E}">
        <p14:creationId xmlns:p14="http://schemas.microsoft.com/office/powerpoint/2010/main" val="139588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56806-4814-384C-B608-B619195DB377}"/>
              </a:ext>
            </a:extLst>
          </p:cNvPr>
          <p:cNvSpPr>
            <a:spLocks noGrp="1"/>
          </p:cNvSpPr>
          <p:nvPr>
            <p:ph idx="1"/>
          </p:nvPr>
        </p:nvSpPr>
        <p:spPr>
          <a:xfrm>
            <a:off x="0" y="1085850"/>
            <a:ext cx="12191999" cy="5772150"/>
          </a:xfrm>
          <a:noFill/>
        </p:spPr>
        <p:txBody>
          <a:bodyPr>
            <a:normAutofit/>
          </a:bodyPr>
          <a:lstStyle/>
          <a:p>
            <a:r>
              <a:rPr lang="en-US" sz="2400" dirty="0">
                <a:effectLst/>
              </a:rPr>
              <a:t>Orem defines self-care as deliberate actions that “can be reproduced from one time to another (practices), and… are selected and </a:t>
            </a:r>
            <a:r>
              <a:rPr lang="en-US" sz="2400" b="1" dirty="0">
                <a:effectLst/>
              </a:rPr>
              <a:t>performed with the goal of keeping internal and external conditions constant according to some standard</a:t>
            </a:r>
            <a:r>
              <a:rPr lang="en-US" sz="2400" dirty="0">
                <a:effectLst/>
              </a:rPr>
              <a:t>.”  </a:t>
            </a:r>
          </a:p>
          <a:p>
            <a:pPr marL="0" indent="0">
              <a:buNone/>
            </a:pPr>
            <a:endParaRPr lang="en-US" sz="2400" dirty="0">
              <a:effectLst/>
            </a:endParaRPr>
          </a:p>
          <a:p>
            <a:r>
              <a:rPr lang="en-US" sz="2400" dirty="0">
                <a:effectLst/>
              </a:rPr>
              <a:t>The World Health Organization (WHO) defines health as “a state of complete physical, mental and social well-being and </a:t>
            </a:r>
            <a:r>
              <a:rPr lang="en-US" sz="2400" b="1" dirty="0">
                <a:effectLst/>
              </a:rPr>
              <a:t>not merely the absence of disease or infirmity</a:t>
            </a:r>
            <a:r>
              <a:rPr lang="en-US" sz="2400" dirty="0">
                <a:effectLst/>
              </a:rPr>
              <a:t>.” </a:t>
            </a:r>
          </a:p>
          <a:p>
            <a:endParaRPr lang="en-US" sz="2400" dirty="0">
              <a:effectLst/>
            </a:endParaRPr>
          </a:p>
          <a:p>
            <a:r>
              <a:rPr lang="en-US" sz="2400" dirty="0">
                <a:effectLst/>
              </a:rPr>
              <a:t>My definition: “a transformative, on-going process involving practices that can be </a:t>
            </a:r>
            <a:r>
              <a:rPr lang="en-US" sz="2400" b="1" dirty="0">
                <a:effectLst/>
              </a:rPr>
              <a:t>pleasurable, joyful, or mundane</a:t>
            </a:r>
            <a:r>
              <a:rPr lang="en-US" sz="2400" dirty="0">
                <a:effectLst/>
              </a:rPr>
              <a:t>, and leads to optimal mental, emotional, spiritual and physical health”- Charmaine Lang</a:t>
            </a:r>
          </a:p>
          <a:p>
            <a:pPr marL="0" indent="0">
              <a:buNone/>
            </a:pPr>
            <a:endParaRPr lang="en-US" sz="2400" dirty="0">
              <a:effectLst/>
            </a:endParaRPr>
          </a:p>
          <a:p>
            <a:pPr marL="457200" lvl="1" indent="0">
              <a:buNone/>
            </a:pP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16D5BE-89C5-2649-8613-71EFA230A96B}"/>
              </a:ext>
            </a:extLst>
          </p:cNvPr>
          <p:cNvSpPr>
            <a:spLocks noGrp="1"/>
          </p:cNvSpPr>
          <p:nvPr>
            <p:ph type="title"/>
          </p:nvPr>
        </p:nvSpPr>
        <p:spPr>
          <a:xfrm>
            <a:off x="242888" y="0"/>
            <a:ext cx="10804523" cy="1614488"/>
          </a:xfrm>
        </p:spPr>
        <p:txBody>
          <a:bodyPr/>
          <a:lstStyle/>
          <a:p>
            <a:r>
              <a:rPr lang="en-US" dirty="0"/>
              <a:t>Definitions of Self-Care </a:t>
            </a:r>
          </a:p>
        </p:txBody>
      </p:sp>
    </p:spTree>
    <p:extLst>
      <p:ext uri="{BB962C8B-B14F-4D97-AF65-F5344CB8AC3E}">
        <p14:creationId xmlns:p14="http://schemas.microsoft.com/office/powerpoint/2010/main" val="425473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599B-F7C7-1943-87C3-A7B58ECD3035}"/>
              </a:ext>
            </a:extLst>
          </p:cNvPr>
          <p:cNvSpPr>
            <a:spLocks noGrp="1"/>
          </p:cNvSpPr>
          <p:nvPr>
            <p:ph type="title"/>
          </p:nvPr>
        </p:nvSpPr>
        <p:spPr>
          <a:xfrm>
            <a:off x="400050" y="142876"/>
            <a:ext cx="10647361" cy="542924"/>
          </a:xfrm>
        </p:spPr>
        <p:txBody>
          <a:bodyPr>
            <a:normAutofit fontScale="90000"/>
          </a:bodyPr>
          <a:lstStyle/>
          <a:p>
            <a:pPr algn="ctr"/>
            <a:r>
              <a:rPr lang="en-US" b="1" u="sng" dirty="0"/>
              <a:t>Sample (n=39) </a:t>
            </a:r>
          </a:p>
        </p:txBody>
      </p:sp>
      <p:sp>
        <p:nvSpPr>
          <p:cNvPr id="3" name="Content Placeholder 2">
            <a:extLst>
              <a:ext uri="{FF2B5EF4-FFF2-40B4-BE49-F238E27FC236}">
                <a16:creationId xmlns:a16="http://schemas.microsoft.com/office/drawing/2014/main" id="{54CFCD3F-D13B-F04C-B8E1-6C605D847E48}"/>
              </a:ext>
            </a:extLst>
          </p:cNvPr>
          <p:cNvSpPr>
            <a:spLocks noGrp="1"/>
          </p:cNvSpPr>
          <p:nvPr>
            <p:ph idx="1"/>
          </p:nvPr>
        </p:nvSpPr>
        <p:spPr>
          <a:xfrm>
            <a:off x="114300" y="814387"/>
            <a:ext cx="12077700" cy="6043611"/>
          </a:xfrm>
        </p:spPr>
        <p:txBody>
          <a:bodyPr>
            <a:normAutofit fontScale="92500"/>
          </a:bodyPr>
          <a:lstStyle/>
          <a:p>
            <a:r>
              <a:rPr lang="en-US" sz="2400" dirty="0">
                <a:effectLst/>
              </a:rPr>
              <a:t>AGE: </a:t>
            </a:r>
          </a:p>
          <a:p>
            <a:pPr lvl="1"/>
            <a:r>
              <a:rPr lang="en-US" sz="2200" dirty="0">
                <a:effectLst/>
              </a:rPr>
              <a:t>median age was thirty-four; mean was thirty-seven</a:t>
            </a:r>
          </a:p>
          <a:p>
            <a:r>
              <a:rPr lang="en-US" sz="2400" dirty="0">
                <a:effectLst/>
              </a:rPr>
              <a:t>MARITAL STATUS:</a:t>
            </a:r>
          </a:p>
          <a:p>
            <a:pPr lvl="1"/>
            <a:r>
              <a:rPr lang="en-US" sz="2200" dirty="0">
                <a:effectLst/>
              </a:rPr>
              <a:t>(n=21) Single; (n=9) Married; (n=6) Divorced; (n=2) Widowed; (n=1) Separated</a:t>
            </a:r>
          </a:p>
          <a:p>
            <a:r>
              <a:rPr lang="en-US" sz="2400" dirty="0">
                <a:effectLst/>
              </a:rPr>
              <a:t>SEXUAL ORIENTATION: </a:t>
            </a:r>
          </a:p>
          <a:p>
            <a:pPr lvl="1"/>
            <a:r>
              <a:rPr lang="en-US" sz="2200" dirty="0">
                <a:effectLst/>
              </a:rPr>
              <a:t>(n=24) straight/heterosexual; (n=13) bisexual, queer, pan-sexual, same gender loving, or fluid; (n=2) preferred not to answer</a:t>
            </a:r>
          </a:p>
          <a:p>
            <a:r>
              <a:rPr lang="en-US" sz="2400" dirty="0">
                <a:effectLst/>
              </a:rPr>
              <a:t>GENDER IDENTITY: </a:t>
            </a:r>
          </a:p>
          <a:p>
            <a:pPr lvl="1"/>
            <a:r>
              <a:rPr lang="en-US" sz="2200" dirty="0">
                <a:effectLst/>
              </a:rPr>
              <a:t>(n=38) participants identified as women; (n=1) participant identified as gender non-conforming </a:t>
            </a:r>
          </a:p>
          <a:p>
            <a:r>
              <a:rPr lang="en-US" sz="2400" dirty="0">
                <a:effectLst/>
              </a:rPr>
              <a:t>EDUCATION: </a:t>
            </a:r>
          </a:p>
          <a:p>
            <a:pPr lvl="1"/>
            <a:r>
              <a:rPr lang="en-US" sz="2200" dirty="0">
                <a:effectLst/>
              </a:rPr>
              <a:t>(n=30) Participants attained a degree; (n=8) had “some college”; (n=1) did not answer</a:t>
            </a:r>
          </a:p>
          <a:p>
            <a:r>
              <a:rPr lang="en-US" sz="2400" dirty="0">
                <a:effectLst/>
              </a:rPr>
              <a:t>Annual INCOME: </a:t>
            </a:r>
          </a:p>
          <a:p>
            <a:pPr lvl="1"/>
            <a:r>
              <a:rPr lang="en-US" sz="2200" dirty="0">
                <a:effectLst/>
              </a:rPr>
              <a:t>(n=24) &gt;$40k; (n=14) &lt;$40k; (n=1) did not answer</a:t>
            </a:r>
          </a:p>
        </p:txBody>
      </p:sp>
    </p:spTree>
    <p:extLst>
      <p:ext uri="{BB962C8B-B14F-4D97-AF65-F5344CB8AC3E}">
        <p14:creationId xmlns:p14="http://schemas.microsoft.com/office/powerpoint/2010/main" val="200986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6000"/>
          </a:srgbClr>
        </a:solidFill>
        <a:effectLst/>
      </p:bgPr>
    </p:bg>
    <p:spTree>
      <p:nvGrpSpPr>
        <p:cNvPr id="1" name=""/>
        <p:cNvGrpSpPr/>
        <p:nvPr/>
      </p:nvGrpSpPr>
      <p:grpSpPr>
        <a:xfrm>
          <a:off x="0" y="0"/>
          <a:ext cx="0" cy="0"/>
          <a:chOff x="0" y="0"/>
          <a:chExt cx="0" cy="0"/>
        </a:xfrm>
      </p:grpSpPr>
      <p:pic>
        <p:nvPicPr>
          <p:cNvPr id="5" name="Content Placeholder 4" descr="A group of people posing for the camera&#10;&#10;Description automatically generated">
            <a:extLst>
              <a:ext uri="{FF2B5EF4-FFF2-40B4-BE49-F238E27FC236}">
                <a16:creationId xmlns:a16="http://schemas.microsoft.com/office/drawing/2014/main" id="{F305155F-0C8B-3142-8979-869F53FADB37}"/>
              </a:ext>
            </a:extLst>
          </p:cNvPr>
          <p:cNvPicPr>
            <a:picLocks noChangeAspect="1"/>
          </p:cNvPicPr>
          <p:nvPr/>
        </p:nvPicPr>
        <p:blipFill rotWithShape="1">
          <a:blip r:embed="rId3">
            <a:alphaModFix amt="40000"/>
          </a:blip>
          <a:srcRect/>
          <a:stretch/>
        </p:blipFill>
        <p:spPr>
          <a:xfrm>
            <a:off x="20" y="-14289"/>
            <a:ext cx="12191980" cy="6768789"/>
          </a:xfrm>
          <a:prstGeom prst="rect">
            <a:avLst/>
          </a:prstGeom>
          <a:noFill/>
          <a:ln>
            <a:noFill/>
          </a:ln>
        </p:spPr>
      </p:pic>
      <p:sp>
        <p:nvSpPr>
          <p:cNvPr id="7" name="Title 6" hidden="1">
            <a:extLst>
              <a:ext uri="{FF2B5EF4-FFF2-40B4-BE49-F238E27FC236}">
                <a16:creationId xmlns:a16="http://schemas.microsoft.com/office/drawing/2014/main" id="{57EFFBC5-BCCF-674B-9B8C-3A2FCAFDD518}"/>
              </a:ext>
            </a:extLst>
          </p:cNvPr>
          <p:cNvSpPr>
            <a:spLocks noGrp="1"/>
          </p:cNvSpPr>
          <p:nvPr>
            <p:ph type="title"/>
          </p:nvPr>
        </p:nvSpPr>
        <p:spPr/>
        <p:txBody>
          <a:bodyPr/>
          <a:lstStyle/>
          <a:p>
            <a:endParaRPr lang="en-US"/>
          </a:p>
        </p:txBody>
      </p:sp>
      <p:sp>
        <p:nvSpPr>
          <p:cNvPr id="23" name="Content Placeholder 13">
            <a:extLst>
              <a:ext uri="{FF2B5EF4-FFF2-40B4-BE49-F238E27FC236}">
                <a16:creationId xmlns:a16="http://schemas.microsoft.com/office/drawing/2014/main" id="{541DE716-CB12-4BDB-A5FE-886E930F0420}"/>
              </a:ext>
            </a:extLst>
          </p:cNvPr>
          <p:cNvSpPr>
            <a:spLocks noGrp="1"/>
          </p:cNvSpPr>
          <p:nvPr>
            <p:ph idx="1"/>
          </p:nvPr>
        </p:nvSpPr>
        <p:spPr>
          <a:xfrm>
            <a:off x="0" y="3186113"/>
            <a:ext cx="12191999" cy="3582676"/>
          </a:xfrm>
        </p:spPr>
        <p:txBody>
          <a:bodyPr>
            <a:normAutofit fontScale="85000" lnSpcReduction="20000"/>
          </a:bodyPr>
          <a:lstStyle/>
          <a:p>
            <a:pPr lvl="1"/>
            <a:r>
              <a:rPr lang="en-US" sz="3300" b="1" dirty="0">
                <a:latin typeface="Arial" panose="020B0604020202020204" pitchFamily="34" charset="0"/>
                <a:cs typeface="Arial" panose="020B0604020202020204" pitchFamily="34" charset="0"/>
              </a:rPr>
              <a:t>Black women activists defining self-care</a:t>
            </a:r>
          </a:p>
          <a:p>
            <a:pPr lvl="1"/>
            <a:r>
              <a:rPr lang="en-US" sz="3300" b="1" dirty="0">
                <a:latin typeface="Arial" panose="020B0604020202020204" pitchFamily="34" charset="0"/>
                <a:cs typeface="Arial" panose="020B0604020202020204" pitchFamily="34" charset="0"/>
              </a:rPr>
              <a:t>Self-care practices: 	</a:t>
            </a:r>
          </a:p>
          <a:p>
            <a:pPr lvl="2"/>
            <a:r>
              <a:rPr lang="en-US" sz="3300" b="1" dirty="0">
                <a:latin typeface="Arial" panose="020B0604020202020204" pitchFamily="34" charset="0"/>
                <a:cs typeface="Arial" panose="020B0604020202020204" pitchFamily="34" charset="0"/>
              </a:rPr>
              <a:t>The being and doing of self-care</a:t>
            </a:r>
          </a:p>
          <a:p>
            <a:pPr lvl="2"/>
            <a:r>
              <a:rPr lang="en-US" sz="3300" b="1" dirty="0">
                <a:latin typeface="Arial" panose="020B0604020202020204" pitchFamily="34" charset="0"/>
                <a:cs typeface="Arial" panose="020B0604020202020204" pitchFamily="34" charset="0"/>
              </a:rPr>
              <a:t>Step up-step back</a:t>
            </a:r>
          </a:p>
          <a:p>
            <a:pPr lvl="2"/>
            <a:r>
              <a:rPr lang="en-US" sz="3300" b="1" dirty="0">
                <a:latin typeface="Arial" panose="020B0604020202020204" pitchFamily="34" charset="0"/>
                <a:cs typeface="Arial" panose="020B0604020202020204" pitchFamily="34" charset="0"/>
              </a:rPr>
              <a:t>Taking a day off</a:t>
            </a:r>
          </a:p>
          <a:p>
            <a:pPr lvl="2"/>
            <a:r>
              <a:rPr lang="en-US" sz="3300" b="1" dirty="0">
                <a:latin typeface="Arial" panose="020B0604020202020204" pitchFamily="34" charset="0"/>
                <a:cs typeface="Arial" panose="020B0604020202020204" pitchFamily="34" charset="0"/>
              </a:rPr>
              <a:t>Personal support network</a:t>
            </a:r>
          </a:p>
          <a:p>
            <a:pPr lvl="2"/>
            <a:r>
              <a:rPr lang="en-US" sz="3300" b="1" dirty="0">
                <a:latin typeface="Arial" panose="020B0604020202020204" pitchFamily="34" charset="0"/>
                <a:cs typeface="Arial" panose="020B0604020202020204" pitchFamily="34" charset="0"/>
              </a:rPr>
              <a:t>Pausing</a:t>
            </a:r>
          </a:p>
          <a:p>
            <a:pPr marL="914400" lvl="2" indent="0">
              <a:buNone/>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39A3D69-8223-EA47-A530-E214EBCA96BD}"/>
              </a:ext>
            </a:extLst>
          </p:cNvPr>
          <p:cNvSpPr txBox="1"/>
          <p:nvPr/>
        </p:nvSpPr>
        <p:spPr>
          <a:xfrm>
            <a:off x="109536" y="89211"/>
            <a:ext cx="11972925" cy="646331"/>
          </a:xfrm>
          <a:prstGeom prst="rect">
            <a:avLst/>
          </a:prstGeom>
          <a:noFill/>
        </p:spPr>
        <p:txBody>
          <a:bodyPr wrap="square" rtlCol="0">
            <a:spAutoFit/>
          </a:bodyPr>
          <a:lstStyle/>
          <a:p>
            <a:pPr algn="ctr"/>
            <a:r>
              <a:rPr lang="en-US" b="1" dirty="0"/>
              <a:t>Popularity and Possibilities of Self-Care: An Ethnographic Study of Black Women Activists </a:t>
            </a:r>
          </a:p>
          <a:p>
            <a:pPr algn="ctr"/>
            <a:r>
              <a:rPr lang="en-US" b="1" dirty="0"/>
              <a:t>in Milwaukee, Wisconsin </a:t>
            </a:r>
          </a:p>
        </p:txBody>
      </p:sp>
      <p:sp>
        <p:nvSpPr>
          <p:cNvPr id="4" name="TextBox 3">
            <a:extLst>
              <a:ext uri="{FF2B5EF4-FFF2-40B4-BE49-F238E27FC236}">
                <a16:creationId xmlns:a16="http://schemas.microsoft.com/office/drawing/2014/main" id="{39270925-B15E-3842-B271-5C29CC01ED97}"/>
              </a:ext>
            </a:extLst>
          </p:cNvPr>
          <p:cNvSpPr txBox="1"/>
          <p:nvPr/>
        </p:nvSpPr>
        <p:spPr>
          <a:xfrm>
            <a:off x="8043863" y="6257925"/>
            <a:ext cx="3889206" cy="369332"/>
          </a:xfrm>
          <a:prstGeom prst="rect">
            <a:avLst/>
          </a:prstGeom>
          <a:noFill/>
        </p:spPr>
        <p:txBody>
          <a:bodyPr wrap="none" rtlCol="0">
            <a:spAutoFit/>
          </a:bodyPr>
          <a:lstStyle/>
          <a:p>
            <a:r>
              <a:rPr lang="en-US" dirty="0"/>
              <a:t>Photo Credit: Glamour Magazine</a:t>
            </a:r>
          </a:p>
        </p:txBody>
      </p:sp>
    </p:spTree>
    <p:extLst>
      <p:ext uri="{BB962C8B-B14F-4D97-AF65-F5344CB8AC3E}">
        <p14:creationId xmlns:p14="http://schemas.microsoft.com/office/powerpoint/2010/main" val="77087969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Widescreen</PresentationFormat>
  <Paragraphs>84</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Mesh</vt:lpstr>
      <vt:lpstr>        Pausing, Support, and other Strategies for Self-Care: Lessons from Black Women Activists in Milwaukee </vt:lpstr>
      <vt:lpstr>About Me</vt:lpstr>
      <vt:lpstr>Outline of Presentation</vt:lpstr>
      <vt:lpstr>PowerPoint Presentation</vt:lpstr>
      <vt:lpstr>PowerPoint Presentation</vt:lpstr>
      <vt:lpstr>PowerPoint Presentation</vt:lpstr>
      <vt:lpstr>Definitions of Self-Care </vt:lpstr>
      <vt:lpstr>Sample (n=39)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TAKE THE EXCESS BAGGAGE OFF”: AN ETHNOGRAPHIC STUDY OF BLACK WOMEN Activists’ SELF-CARE PRACTICES </dc:title>
  <dc:creator>Charmaine Renee Lang</dc:creator>
  <cp:lastModifiedBy>Sutherland, Philip</cp:lastModifiedBy>
  <cp:revision>13</cp:revision>
  <dcterms:created xsi:type="dcterms:W3CDTF">2020-12-02T14:14:16Z</dcterms:created>
  <dcterms:modified xsi:type="dcterms:W3CDTF">2022-12-04T04:01:18Z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3773176</vt:lpwstr>
  </property>
  <property fmtid="{D5CDD505-2E9C-101B-9397-08002B2CF9AE}" pid="3" name="NXPowerLiteSettings">
    <vt:lpwstr>F7000400038000</vt:lpwstr>
  </property>
  <property fmtid="{D5CDD505-2E9C-101B-9397-08002B2CF9AE}" pid="4" name="NXPowerLiteVersion">
    <vt:lpwstr>S9.2.0</vt:lpwstr>
  </property>
</Properties>
</file>