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9"/>
  </p:notesMasterIdLst>
  <p:sldIdLst>
    <p:sldId id="256" r:id="rId2"/>
    <p:sldId id="332" r:id="rId3"/>
    <p:sldId id="356" r:id="rId4"/>
    <p:sldId id="357" r:id="rId5"/>
    <p:sldId id="358" r:id="rId6"/>
    <p:sldId id="359" r:id="rId7"/>
    <p:sldId id="361" r:id="rId8"/>
    <p:sldId id="362" r:id="rId9"/>
    <p:sldId id="374" r:id="rId10"/>
    <p:sldId id="363" r:id="rId11"/>
    <p:sldId id="360" r:id="rId12"/>
    <p:sldId id="364" r:id="rId13"/>
    <p:sldId id="368" r:id="rId14"/>
    <p:sldId id="369" r:id="rId15"/>
    <p:sldId id="370" r:id="rId16"/>
    <p:sldId id="371" r:id="rId17"/>
    <p:sldId id="3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9789" autoAdjust="0"/>
  </p:normalViewPr>
  <p:slideViewPr>
    <p:cSldViewPr>
      <p:cViewPr varScale="1">
        <p:scale>
          <a:sx n="97" d="100"/>
          <a:sy n="97" d="100"/>
        </p:scale>
        <p:origin x="1320" y="84"/>
      </p:cViewPr>
      <p:guideLst>
        <p:guide orient="horz" pos="2160"/>
        <p:guide pos="2880"/>
      </p:guideLst>
    </p:cSldViewPr>
  </p:slideViewPr>
  <p:outlineViewPr>
    <p:cViewPr>
      <p:scale>
        <a:sx n="33" d="100"/>
        <a:sy n="33" d="100"/>
      </p:scale>
      <p:origin x="0" y="10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smtClean="0">
                <a:cs typeface="+mn-cs"/>
              </a:defRPr>
            </a:lvl1pPr>
          </a:lstStyle>
          <a:p>
            <a:pPr>
              <a:defRPr/>
            </a:pPr>
            <a:fld id="{72E41B2B-D37B-45B5-8D97-A13D8B15871A}" type="datetimeFigureOut">
              <a:rPr lang="en-US"/>
              <a:pPr>
                <a:defRPr/>
              </a:pPr>
              <a:t>10/6/2015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smtClean="0">
                <a:cs typeface="+mn-cs"/>
              </a:defRPr>
            </a:lvl1pPr>
          </a:lstStyle>
          <a:p>
            <a:pPr>
              <a:defRPr/>
            </a:pPr>
            <a:fld id="{45440286-AE41-4A56-BF1F-F1F4E38E17F6}" type="slidenum">
              <a:rPr lang="en-US"/>
              <a:pPr>
                <a:defRPr/>
              </a:pPr>
              <a:t>‹#›</a:t>
            </a:fld>
            <a:endParaRPr lang="en-US" dirty="0"/>
          </a:p>
        </p:txBody>
      </p:sp>
    </p:spTree>
    <p:extLst>
      <p:ext uri="{BB962C8B-B14F-4D97-AF65-F5344CB8AC3E}">
        <p14:creationId xmlns:p14="http://schemas.microsoft.com/office/powerpoint/2010/main" val="42036606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D90A70-8E18-4161-A8EB-1F14BA129484}" type="slidenum">
              <a:rPr lang="en-US"/>
              <a:pPr/>
              <a:t>1</a:t>
            </a:fld>
            <a:endParaRPr lang="en-US" dirty="0"/>
          </a:p>
        </p:txBody>
      </p:sp>
    </p:spTree>
    <p:extLst>
      <p:ext uri="{BB962C8B-B14F-4D97-AF65-F5344CB8AC3E}">
        <p14:creationId xmlns:p14="http://schemas.microsoft.com/office/powerpoint/2010/main" val="201130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10</a:t>
            </a:fld>
            <a:endParaRPr lang="en-US" dirty="0"/>
          </a:p>
        </p:txBody>
      </p:sp>
    </p:spTree>
    <p:extLst>
      <p:ext uri="{BB962C8B-B14F-4D97-AF65-F5344CB8AC3E}">
        <p14:creationId xmlns:p14="http://schemas.microsoft.com/office/powerpoint/2010/main" val="696890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11</a:t>
            </a:fld>
            <a:endParaRPr lang="en-US" dirty="0"/>
          </a:p>
        </p:txBody>
      </p:sp>
    </p:spTree>
    <p:extLst>
      <p:ext uri="{BB962C8B-B14F-4D97-AF65-F5344CB8AC3E}">
        <p14:creationId xmlns:p14="http://schemas.microsoft.com/office/powerpoint/2010/main" val="3462266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12</a:t>
            </a:fld>
            <a:endParaRPr lang="en-US" dirty="0"/>
          </a:p>
        </p:txBody>
      </p:sp>
    </p:spTree>
    <p:extLst>
      <p:ext uri="{BB962C8B-B14F-4D97-AF65-F5344CB8AC3E}">
        <p14:creationId xmlns:p14="http://schemas.microsoft.com/office/powerpoint/2010/main" val="20542260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13</a:t>
            </a:fld>
            <a:endParaRPr lang="en-US" dirty="0"/>
          </a:p>
        </p:txBody>
      </p:sp>
    </p:spTree>
    <p:extLst>
      <p:ext uri="{BB962C8B-B14F-4D97-AF65-F5344CB8AC3E}">
        <p14:creationId xmlns:p14="http://schemas.microsoft.com/office/powerpoint/2010/main" val="32436987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14</a:t>
            </a:fld>
            <a:endParaRPr lang="en-US" dirty="0"/>
          </a:p>
        </p:txBody>
      </p:sp>
    </p:spTree>
    <p:extLst>
      <p:ext uri="{BB962C8B-B14F-4D97-AF65-F5344CB8AC3E}">
        <p14:creationId xmlns:p14="http://schemas.microsoft.com/office/powerpoint/2010/main" val="3330430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15</a:t>
            </a:fld>
            <a:endParaRPr lang="en-US" dirty="0"/>
          </a:p>
        </p:txBody>
      </p:sp>
    </p:spTree>
    <p:extLst>
      <p:ext uri="{BB962C8B-B14F-4D97-AF65-F5344CB8AC3E}">
        <p14:creationId xmlns:p14="http://schemas.microsoft.com/office/powerpoint/2010/main" val="3742567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16</a:t>
            </a:fld>
            <a:endParaRPr lang="en-US" dirty="0"/>
          </a:p>
        </p:txBody>
      </p:sp>
    </p:spTree>
    <p:extLst>
      <p:ext uri="{BB962C8B-B14F-4D97-AF65-F5344CB8AC3E}">
        <p14:creationId xmlns:p14="http://schemas.microsoft.com/office/powerpoint/2010/main" val="1889643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17</a:t>
            </a:fld>
            <a:endParaRPr lang="en-US" dirty="0"/>
          </a:p>
        </p:txBody>
      </p:sp>
    </p:spTree>
    <p:extLst>
      <p:ext uri="{BB962C8B-B14F-4D97-AF65-F5344CB8AC3E}">
        <p14:creationId xmlns:p14="http://schemas.microsoft.com/office/powerpoint/2010/main" val="3342935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2</a:t>
            </a:fld>
            <a:endParaRPr lang="en-US" dirty="0"/>
          </a:p>
        </p:txBody>
      </p:sp>
    </p:spTree>
    <p:extLst>
      <p:ext uri="{BB962C8B-B14F-4D97-AF65-F5344CB8AC3E}">
        <p14:creationId xmlns:p14="http://schemas.microsoft.com/office/powerpoint/2010/main" val="544101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3</a:t>
            </a:fld>
            <a:endParaRPr lang="en-US" dirty="0"/>
          </a:p>
        </p:txBody>
      </p:sp>
    </p:spTree>
    <p:extLst>
      <p:ext uri="{BB962C8B-B14F-4D97-AF65-F5344CB8AC3E}">
        <p14:creationId xmlns:p14="http://schemas.microsoft.com/office/powerpoint/2010/main" val="15451057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4</a:t>
            </a:fld>
            <a:endParaRPr lang="en-US" dirty="0"/>
          </a:p>
        </p:txBody>
      </p:sp>
    </p:spTree>
    <p:extLst>
      <p:ext uri="{BB962C8B-B14F-4D97-AF65-F5344CB8AC3E}">
        <p14:creationId xmlns:p14="http://schemas.microsoft.com/office/powerpoint/2010/main" val="1019740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5</a:t>
            </a:fld>
            <a:endParaRPr lang="en-US" dirty="0"/>
          </a:p>
        </p:txBody>
      </p:sp>
    </p:spTree>
    <p:extLst>
      <p:ext uri="{BB962C8B-B14F-4D97-AF65-F5344CB8AC3E}">
        <p14:creationId xmlns:p14="http://schemas.microsoft.com/office/powerpoint/2010/main" val="3061089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6</a:t>
            </a:fld>
            <a:endParaRPr lang="en-US" dirty="0"/>
          </a:p>
        </p:txBody>
      </p:sp>
    </p:spTree>
    <p:extLst>
      <p:ext uri="{BB962C8B-B14F-4D97-AF65-F5344CB8AC3E}">
        <p14:creationId xmlns:p14="http://schemas.microsoft.com/office/powerpoint/2010/main" val="3105492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7</a:t>
            </a:fld>
            <a:endParaRPr lang="en-US" dirty="0"/>
          </a:p>
        </p:txBody>
      </p:sp>
    </p:spTree>
    <p:extLst>
      <p:ext uri="{BB962C8B-B14F-4D97-AF65-F5344CB8AC3E}">
        <p14:creationId xmlns:p14="http://schemas.microsoft.com/office/powerpoint/2010/main" val="2371702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8</a:t>
            </a:fld>
            <a:endParaRPr lang="en-US" dirty="0"/>
          </a:p>
        </p:txBody>
      </p:sp>
    </p:spTree>
    <p:extLst>
      <p:ext uri="{BB962C8B-B14F-4D97-AF65-F5344CB8AC3E}">
        <p14:creationId xmlns:p14="http://schemas.microsoft.com/office/powerpoint/2010/main" val="25682294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047C157-972D-49C3-9802-B48CD496FED7}" type="slidenum">
              <a:rPr lang="en-US"/>
              <a:pPr/>
              <a:t>9</a:t>
            </a:fld>
            <a:endParaRPr lang="en-US" dirty="0"/>
          </a:p>
        </p:txBody>
      </p:sp>
    </p:spTree>
    <p:extLst>
      <p:ext uri="{BB962C8B-B14F-4D97-AF65-F5344CB8AC3E}">
        <p14:creationId xmlns:p14="http://schemas.microsoft.com/office/powerpoint/2010/main" val="25867726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extLst/>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E1C4A13D-2BF3-46D7-833F-F48745CA7451}"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3E2E935-B311-4A82-B1F9-8984EDB75BC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dirty="0"/>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D32B8267-0DDC-40E4-8693-6FAF80C7796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3685649-D402-42E6-BC22-2091088E44E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pPr>
              <a:defRPr/>
            </a:pPr>
            <a:fld id="{A6FF7D7B-80C8-40A6-9986-2A96366B210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B329D95-CED3-4314-AA71-7ABAB6D87BE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7C62712-A34B-4C2E-AC1C-3C460A51877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3D63AD2-673A-4F5C-B35B-71301879CC0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910A1FD7-96AC-40EC-B88C-0F9AD786EB5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endParaRPr lang="en-US" dirty="0"/>
          </a:p>
        </p:txBody>
      </p:sp>
      <p:sp>
        <p:nvSpPr>
          <p:cNvPr id="8" name="Footer Placeholder 5"/>
          <p:cNvSpPr>
            <a:spLocks noGrp="1"/>
          </p:cNvSpPr>
          <p:nvPr>
            <p:ph type="ftr" sz="quarter" idx="11"/>
          </p:nvPr>
        </p:nvSpPr>
        <p:spPr/>
        <p:txBody>
          <a:bodyPr/>
          <a:lstStyle>
            <a:lvl1pPr>
              <a:defRPr/>
            </a:lvl1pPr>
          </a:lstStyle>
          <a:p>
            <a:pPr>
              <a:defRPr/>
            </a:pPr>
            <a:endParaRPr lang="en-US" dirty="0"/>
          </a:p>
        </p:txBody>
      </p:sp>
      <p:sp>
        <p:nvSpPr>
          <p:cNvPr id="9" name="Slide Number Placeholder 6"/>
          <p:cNvSpPr>
            <a:spLocks noGrp="1"/>
          </p:cNvSpPr>
          <p:nvPr>
            <p:ph type="sldNum" sz="quarter" idx="12"/>
          </p:nvPr>
        </p:nvSpPr>
        <p:spPr/>
        <p:txBody>
          <a:bodyPr/>
          <a:lstStyle>
            <a:lvl1pPr>
              <a:defRPr/>
            </a:lvl1pPr>
          </a:lstStyle>
          <a:p>
            <a:pPr>
              <a:defRPr/>
            </a:pPr>
            <a:fld id="{5EE26D36-8686-42C9-8F77-689F56577AD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endParaRPr lang="en-US" dirty="0"/>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dirty="0"/>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7CB97990-5C77-418F-828C-6974E972F3E9}"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a:defRPr/>
            </a:pPr>
            <a:endParaRPr lang="en-US" dirty="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cs typeface="+mn-cs"/>
              </a:defRPr>
            </a:lvl1pPr>
            <a:extLst/>
          </a:lstStyle>
          <a:p>
            <a:pPr>
              <a:defRPr/>
            </a:pPr>
            <a:endParaRPr lang="en-US" dirty="0"/>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cs typeface="+mn-cs"/>
              </a:defRPr>
            </a:lvl1pPr>
            <a:extLst/>
          </a:lstStyle>
          <a:p>
            <a:pPr>
              <a:defRPr/>
            </a:pPr>
            <a:endParaRPr lang="en-US" dirty="0"/>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smtClean="0">
                <a:solidFill>
                  <a:schemeClr val="tx1">
                    <a:tint val="95000"/>
                  </a:schemeClr>
                </a:solidFill>
                <a:cs typeface="+mn-cs"/>
              </a:defRPr>
            </a:lvl1pPr>
            <a:extLst/>
          </a:lstStyle>
          <a:p>
            <a:pPr>
              <a:defRPr/>
            </a:pPr>
            <a:fld id="{51D3FEFF-795A-416D-BC3C-AB2CC24C409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2" r:id="rId1"/>
    <p:sldLayoutId id="2147483697" r:id="rId2"/>
    <p:sldLayoutId id="2147483703" r:id="rId3"/>
    <p:sldLayoutId id="2147483698" r:id="rId4"/>
    <p:sldLayoutId id="2147483699" r:id="rId5"/>
    <p:sldLayoutId id="2147483700" r:id="rId6"/>
    <p:sldLayoutId id="2147483704" r:id="rId7"/>
    <p:sldLayoutId id="2147483705" r:id="rId8"/>
    <p:sldLayoutId id="2147483706" r:id="rId9"/>
    <p:sldLayoutId id="2147483701" r:id="rId10"/>
    <p:sldLayoutId id="2147483707"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a:extLst/>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048000"/>
            <a:ext cx="8077200" cy="1901952"/>
          </a:xfrm>
        </p:spPr>
        <p:txBody>
          <a:bodyPr>
            <a:normAutofit fontScale="90000"/>
          </a:bodyPr>
          <a:lstStyle/>
          <a:p>
            <a:pPr fontAlgn="auto">
              <a:spcAft>
                <a:spcPts val="0"/>
              </a:spcAft>
              <a:defRPr/>
            </a:pPr>
            <a:r>
              <a:rPr lang="en-US" sz="3600" dirty="0" smtClean="0">
                <a:solidFill>
                  <a:schemeClr val="accent1">
                    <a:satMod val="150000"/>
                  </a:schemeClr>
                </a:solidFill>
              </a:rPr>
              <a:t>Marquette University</a:t>
            </a:r>
            <a:br>
              <a:rPr lang="en-US" sz="3600" dirty="0" smtClean="0">
                <a:solidFill>
                  <a:schemeClr val="accent1">
                    <a:satMod val="150000"/>
                  </a:schemeClr>
                </a:solidFill>
              </a:rPr>
            </a:br>
            <a:r>
              <a:rPr lang="en-US" sz="3600" dirty="0" smtClean="0">
                <a:solidFill>
                  <a:schemeClr val="accent1">
                    <a:satMod val="150000"/>
                  </a:schemeClr>
                </a:solidFill>
              </a:rPr>
              <a:t>Benefits for Surrender of Tenure Policy</a:t>
            </a:r>
            <a:br>
              <a:rPr lang="en-US" sz="3600" dirty="0" smtClean="0">
                <a:solidFill>
                  <a:schemeClr val="accent1">
                    <a:satMod val="150000"/>
                  </a:schemeClr>
                </a:solidFill>
              </a:rPr>
            </a:br>
            <a:r>
              <a:rPr lang="en-US" sz="3600" dirty="0">
                <a:solidFill>
                  <a:schemeClr val="accent1">
                    <a:satMod val="150000"/>
                  </a:schemeClr>
                </a:solidFill>
              </a:rPr>
              <a:t/>
            </a:r>
            <a:br>
              <a:rPr lang="en-US" sz="3600" dirty="0">
                <a:solidFill>
                  <a:schemeClr val="accent1">
                    <a:satMod val="150000"/>
                  </a:schemeClr>
                </a:solidFill>
              </a:rPr>
            </a:br>
            <a:endParaRPr lang="en-US" sz="3600" dirty="0">
              <a:solidFill>
                <a:schemeClr val="accent1">
                  <a:satMod val="150000"/>
                </a:schemeClr>
              </a:solidFill>
            </a:endParaRPr>
          </a:p>
        </p:txBody>
      </p:sp>
      <p:sp>
        <p:nvSpPr>
          <p:cNvPr id="8195" name="Rectangle 3"/>
          <p:cNvSpPr>
            <a:spLocks noGrp="1" noChangeArrowheads="1"/>
          </p:cNvSpPr>
          <p:nvPr>
            <p:ph type="subTitle" idx="1"/>
          </p:nvPr>
        </p:nvSpPr>
        <p:spPr>
          <a:xfrm>
            <a:off x="685800" y="457200"/>
            <a:ext cx="8077200" cy="609600"/>
          </a:xfrm>
        </p:spPr>
        <p:txBody>
          <a:bodyPr/>
          <a:lstStyle/>
          <a:p>
            <a:r>
              <a:rPr lang="en-US" dirty="0" smtClean="0"/>
              <a:t>Jeff Kipfmueller</a:t>
            </a:r>
            <a:r>
              <a:rPr lang="en-US" dirty="0" smtClean="0"/>
              <a:t>	             Office of General Counsel	</a:t>
            </a:r>
            <a:r>
              <a:rPr lang="en-US" dirty="0"/>
              <a:t> </a:t>
            </a:r>
            <a:r>
              <a:rPr lang="en-US" dirty="0" smtClean="0"/>
              <a:t>          February 15,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What must faculty do once the application is approved?</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a:bodyPr>
          <a:lstStyle/>
          <a:p>
            <a:pPr marL="576072" indent="-457200" fontAlgn="auto">
              <a:spcBef>
                <a:spcPts val="0"/>
              </a:spcBef>
              <a:spcAft>
                <a:spcPts val="0"/>
              </a:spcAft>
              <a:defRPr/>
            </a:pPr>
            <a:endParaRPr lang="en-US" sz="2600" dirty="0" smtClean="0">
              <a:latin typeface="Arial" pitchFamily="34" charset="0"/>
              <a:cs typeface="Arial" pitchFamily="34" charset="0"/>
            </a:endParaRPr>
          </a:p>
          <a:p>
            <a:pPr marL="576072" indent="-457200" fontAlgn="auto">
              <a:spcBef>
                <a:spcPts val="0"/>
              </a:spcBef>
              <a:spcAft>
                <a:spcPts val="0"/>
              </a:spcAft>
              <a:defRPr/>
            </a:pPr>
            <a:r>
              <a:rPr lang="en-US" sz="2600" dirty="0" smtClean="0">
                <a:latin typeface="Arial" pitchFamily="34" charset="0"/>
                <a:cs typeface="Arial" pitchFamily="34" charset="0"/>
              </a:rPr>
              <a:t>Sign the required Resignation and Release within fourteen (14) days of receipt of the document from the Office of the Provost</a:t>
            </a:r>
          </a:p>
          <a:p>
            <a:pPr marL="576072" indent="-457200" fontAlgn="auto">
              <a:spcBef>
                <a:spcPts val="0"/>
              </a:spcBef>
              <a:spcAft>
                <a:spcPts val="0"/>
              </a:spcAft>
              <a:defRPr/>
            </a:pPr>
            <a:r>
              <a:rPr lang="en-US" sz="2600" dirty="0" smtClean="0">
                <a:latin typeface="Arial" pitchFamily="34" charset="0"/>
                <a:cs typeface="Arial" pitchFamily="34" charset="0"/>
              </a:rPr>
              <a:t>The University has </a:t>
            </a:r>
            <a:r>
              <a:rPr lang="en-US" sz="2600" u="sng" dirty="0" smtClean="0">
                <a:latin typeface="Arial" pitchFamily="34" charset="0"/>
                <a:cs typeface="Arial" pitchFamily="34" charset="0"/>
              </a:rPr>
              <a:t>no</a:t>
            </a:r>
            <a:r>
              <a:rPr lang="en-US" sz="2600" dirty="0" smtClean="0">
                <a:latin typeface="Arial" pitchFamily="34" charset="0"/>
                <a:cs typeface="Arial" pitchFamily="34" charset="0"/>
              </a:rPr>
              <a:t> obligation, and therefore no ability under the policy, to make payment if the Resignation and Release is not timely signed, even though the surrender of tenure is deemed to occur at the time that the application is submitted</a:t>
            </a:r>
          </a:p>
          <a:p>
            <a:pPr marL="576072" indent="-457200" fontAlgn="auto">
              <a:spcBef>
                <a:spcPts val="0"/>
              </a:spcBef>
              <a:spcAft>
                <a:spcPts val="0"/>
              </a:spcAft>
              <a:defRPr/>
            </a:pPr>
            <a:r>
              <a:rPr lang="en-US" sz="2600" dirty="0" smtClean="0">
                <a:latin typeface="Arial" pitchFamily="34" charset="0"/>
                <a:cs typeface="Arial" pitchFamily="34" charset="0"/>
              </a:rPr>
              <a:t>Sign and return the Resignation and Release immediately and make sure it is returned!</a:t>
            </a:r>
          </a:p>
          <a:p>
            <a:pPr marL="576072" indent="-457200" fontAlgn="auto">
              <a:spcBef>
                <a:spcPts val="0"/>
              </a:spcBef>
              <a:spcAft>
                <a:spcPts val="0"/>
              </a:spcAft>
              <a:defRPr/>
            </a:pPr>
            <a:endParaRPr lang="en-US" sz="2600" dirty="0" smtClean="0">
              <a:latin typeface="Arial" pitchFamily="34" charset="0"/>
              <a:cs typeface="Arial" pitchFamily="34" charset="0"/>
            </a:endParaRPr>
          </a:p>
          <a:p>
            <a:pPr marL="576072" indent="-457200" fontAlgn="auto">
              <a:spcBef>
                <a:spcPts val="0"/>
              </a:spcBef>
              <a:spcAft>
                <a:spcPts val="0"/>
              </a:spcAft>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10162856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What are the types of benefits available for surrender of tenure?</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a:bodyPr>
          <a:lstStyle/>
          <a:p>
            <a:pPr marL="438912" indent="-320040" fontAlgn="auto">
              <a:spcBef>
                <a:spcPts val="0"/>
              </a:spcBef>
              <a:spcAft>
                <a:spcPts val="0"/>
              </a:spcAft>
              <a:buNone/>
              <a:defRPr/>
            </a:pPr>
            <a:r>
              <a:rPr lang="en-US" sz="3100" dirty="0" smtClean="0">
                <a:latin typeface="Arial" pitchFamily="34" charset="0"/>
                <a:cs typeface="Arial" pitchFamily="34" charset="0"/>
              </a:rPr>
              <a:t>   Benefits come in only two flavors:</a:t>
            </a:r>
          </a:p>
          <a:p>
            <a:pPr marL="438912" indent="-320040" fontAlgn="auto">
              <a:spcBef>
                <a:spcPts val="0"/>
              </a:spcBef>
              <a:spcAft>
                <a:spcPts val="0"/>
              </a:spcAft>
              <a:buNone/>
              <a:defRPr/>
            </a:pPr>
            <a:endParaRPr lang="en-US" sz="3100" dirty="0" smtClean="0">
              <a:latin typeface="Arial" pitchFamily="34" charset="0"/>
              <a:cs typeface="Arial" pitchFamily="34" charset="0"/>
            </a:endParaRPr>
          </a:p>
          <a:p>
            <a:pPr marL="576072" indent="-457200" fontAlgn="auto">
              <a:spcBef>
                <a:spcPts val="0"/>
              </a:spcBef>
              <a:spcAft>
                <a:spcPts val="0"/>
              </a:spcAft>
              <a:defRPr/>
            </a:pPr>
            <a:r>
              <a:rPr lang="en-US" sz="3100" dirty="0" smtClean="0">
                <a:latin typeface="Arial" pitchFamily="34" charset="0"/>
                <a:cs typeface="Arial" pitchFamily="34" charset="0"/>
              </a:rPr>
              <a:t>Full Benefits consist of a percentage of current annual salary, depending upon the age of the faculty member in full years as of the date of retirement</a:t>
            </a:r>
          </a:p>
          <a:p>
            <a:pPr marL="576072" indent="-457200" fontAlgn="auto">
              <a:spcBef>
                <a:spcPts val="0"/>
              </a:spcBef>
              <a:spcAft>
                <a:spcPts val="0"/>
              </a:spcAft>
              <a:defRPr/>
            </a:pPr>
            <a:r>
              <a:rPr lang="en-US" sz="3100" dirty="0" smtClean="0">
                <a:latin typeface="Arial" pitchFamily="34" charset="0"/>
                <a:cs typeface="Arial" pitchFamily="34" charset="0"/>
              </a:rPr>
              <a:t>Phased Benefits consist of a part-time appointment for three years </a:t>
            </a: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733150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How are Full Benefits determined?</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a:bodyPr>
          <a:lstStyle/>
          <a:p>
            <a:pPr marL="438912" indent="-320040" fontAlgn="auto">
              <a:spcBef>
                <a:spcPts val="0"/>
              </a:spcBef>
              <a:spcAft>
                <a:spcPts val="0"/>
              </a:spcAft>
              <a:buNone/>
              <a:defRPr/>
            </a:pPr>
            <a:r>
              <a:rPr lang="en-US" sz="3100" dirty="0" smtClean="0">
                <a:latin typeface="Arial" pitchFamily="34" charset="0"/>
                <a:cs typeface="Arial" pitchFamily="34" charset="0"/>
              </a:rPr>
              <a:t>   </a:t>
            </a:r>
            <a:endParaRPr lang="en-US" sz="2600" b="1"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4100781062"/>
              </p:ext>
            </p:extLst>
          </p:nvPr>
        </p:nvGraphicFramePr>
        <p:xfrm>
          <a:off x="762000" y="2057400"/>
          <a:ext cx="7620000" cy="3595370"/>
        </p:xfrm>
        <a:graphic>
          <a:graphicData uri="http://schemas.openxmlformats.org/drawingml/2006/table">
            <a:tbl>
              <a:tblPr firstRow="1" firstCol="1" bandRow="1"/>
              <a:tblGrid>
                <a:gridCol w="3576735"/>
                <a:gridCol w="4043265"/>
              </a:tblGrid>
              <a:tr h="1447800">
                <a:tc>
                  <a:txBody>
                    <a:bodyPr/>
                    <a:lstStyle/>
                    <a:p>
                      <a:pPr marL="0" marR="0" algn="ctr">
                        <a:lnSpc>
                          <a:spcPct val="115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Age of Faculty Member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Amount of Cash Payment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gn="ctr">
                        <a:lnSpc>
                          <a:spcPct val="115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64 or less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 of Salary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268">
                <a:tc>
                  <a:txBody>
                    <a:bodyPr/>
                    <a:lstStyle/>
                    <a:p>
                      <a:pPr marL="0" marR="0" algn="ctr">
                        <a:lnSpc>
                          <a:spcPct val="115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65-67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75% of Salary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219">
                <a:tc>
                  <a:txBody>
                    <a:bodyPr/>
                    <a:lstStyle/>
                    <a:p>
                      <a:pPr marL="0" marR="0" algn="ctr">
                        <a:lnSpc>
                          <a:spcPct val="115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68-70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50% of Salary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683">
                <a:tc>
                  <a:txBody>
                    <a:bodyPr/>
                    <a:lstStyle/>
                    <a:p>
                      <a:pPr marL="0" marR="0" algn="ctr">
                        <a:lnSpc>
                          <a:spcPct val="115000"/>
                        </a:lnSpc>
                        <a:spcBef>
                          <a:spcPts val="0"/>
                        </a:spcBef>
                        <a:spcAft>
                          <a:spcPts val="0"/>
                        </a:spcAft>
                      </a:pPr>
                      <a:r>
                        <a:rPr lang="en-US" sz="1100" dirty="0" smtClea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 </a:t>
                      </a: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or more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 of Salary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64046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fontAlgn="auto">
              <a:spcAft>
                <a:spcPts val="0"/>
              </a:spcAft>
              <a:defRPr/>
            </a:pPr>
            <a:r>
              <a:rPr lang="en-US" dirty="0" smtClean="0">
                <a:solidFill>
                  <a:schemeClr val="accent1">
                    <a:satMod val="150000"/>
                  </a:schemeClr>
                </a:solidFill>
              </a:rPr>
              <a:t>How are Full Benefits paid?</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lnSpcReduction="10000"/>
          </a:bodyPr>
          <a:lstStyle/>
          <a:p>
            <a:pPr marL="576072" indent="-457200" fontAlgn="auto">
              <a:spcBef>
                <a:spcPts val="0"/>
              </a:spcBef>
              <a:spcAft>
                <a:spcPts val="0"/>
              </a:spcAft>
              <a:defRPr/>
            </a:pPr>
            <a:r>
              <a:rPr lang="en-US" sz="3100" dirty="0" smtClean="0">
                <a:latin typeface="Arial" pitchFamily="34" charset="0"/>
                <a:cs typeface="Arial" pitchFamily="34" charset="0"/>
              </a:rPr>
              <a:t>Full Benefits are currently paid in a single lump sum for those who retire at the end of the fall academic term, on the next January 4 or the following business day</a:t>
            </a:r>
          </a:p>
          <a:p>
            <a:pPr marL="576072" indent="-457200" fontAlgn="auto">
              <a:spcBef>
                <a:spcPts val="0"/>
              </a:spcBef>
              <a:spcAft>
                <a:spcPts val="0"/>
              </a:spcAft>
              <a:defRPr/>
            </a:pPr>
            <a:r>
              <a:rPr lang="en-US" sz="3100" dirty="0" smtClean="0">
                <a:latin typeface="Arial" pitchFamily="34" charset="0"/>
                <a:cs typeface="Arial" pitchFamily="34" charset="0"/>
              </a:rPr>
              <a:t>Full Benefits are paid in two equal installments for those who retire at the end of the academic year, one of the effective date of retirement and the other on the next January 4 or the following business day</a:t>
            </a:r>
          </a:p>
          <a:p>
            <a:pPr marL="576072" indent="-457200" fontAlgn="auto">
              <a:spcBef>
                <a:spcPts val="0"/>
              </a:spcBef>
              <a:spcAft>
                <a:spcPts val="0"/>
              </a:spcAft>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3546062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fontAlgn="auto">
              <a:spcAft>
                <a:spcPts val="0"/>
              </a:spcAft>
              <a:defRPr/>
            </a:pPr>
            <a:r>
              <a:rPr lang="en-US" dirty="0" smtClean="0">
                <a:solidFill>
                  <a:schemeClr val="accent1">
                    <a:satMod val="150000"/>
                  </a:schemeClr>
                </a:solidFill>
              </a:rPr>
              <a:t>How are Phased Benefits paid?</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a:bodyPr>
          <a:lstStyle/>
          <a:p>
            <a:pPr marL="576072" indent="-457200" fontAlgn="auto">
              <a:spcBef>
                <a:spcPts val="0"/>
              </a:spcBef>
              <a:spcAft>
                <a:spcPts val="0"/>
              </a:spcAft>
              <a:defRPr/>
            </a:pPr>
            <a:endParaRPr lang="en-US" sz="3100" dirty="0" smtClean="0">
              <a:latin typeface="Arial" pitchFamily="34" charset="0"/>
              <a:cs typeface="Arial" pitchFamily="34" charset="0"/>
            </a:endParaRPr>
          </a:p>
          <a:p>
            <a:pPr marL="576072" indent="-457200" fontAlgn="auto">
              <a:spcBef>
                <a:spcPts val="0"/>
              </a:spcBef>
              <a:spcAft>
                <a:spcPts val="0"/>
              </a:spcAft>
              <a:defRPr/>
            </a:pPr>
            <a:r>
              <a:rPr lang="en-US" sz="3100" dirty="0" smtClean="0">
                <a:latin typeface="Arial" pitchFamily="34" charset="0"/>
                <a:cs typeface="Arial" pitchFamily="34" charset="0"/>
              </a:rPr>
              <a:t>Phased Benefits consists of 50% part-time appointment to the faculty for three years, at 50% of the last year’s salary, plus $14,400 stipend to cover the cost of benefits should the faculty member choose to purchase them</a:t>
            </a:r>
          </a:p>
          <a:p>
            <a:pPr marL="576072" indent="-457200" fontAlgn="auto">
              <a:spcBef>
                <a:spcPts val="0"/>
              </a:spcBef>
              <a:spcAft>
                <a:spcPts val="0"/>
              </a:spcAft>
              <a:defRPr/>
            </a:pPr>
            <a:r>
              <a:rPr lang="en-US" sz="3100" dirty="0" smtClean="0">
                <a:latin typeface="Arial" pitchFamily="34" charset="0"/>
                <a:cs typeface="Arial" pitchFamily="34" charset="0"/>
              </a:rPr>
              <a:t>Stipend paid </a:t>
            </a:r>
            <a:r>
              <a:rPr lang="en-US" sz="3100" i="1" dirty="0" smtClean="0">
                <a:latin typeface="Arial" pitchFamily="34" charset="0"/>
                <a:cs typeface="Arial" pitchFamily="34" charset="0"/>
              </a:rPr>
              <a:t>pro rata </a:t>
            </a:r>
            <a:r>
              <a:rPr lang="en-US" sz="3100" dirty="0" smtClean="0">
                <a:latin typeface="Arial" pitchFamily="34" charset="0"/>
                <a:cs typeface="Arial" pitchFamily="34" charset="0"/>
              </a:rPr>
              <a:t>with salary</a:t>
            </a:r>
          </a:p>
          <a:p>
            <a:pPr marL="576072" indent="-457200" fontAlgn="auto">
              <a:spcBef>
                <a:spcPts val="0"/>
              </a:spcBef>
              <a:spcAft>
                <a:spcPts val="0"/>
              </a:spcAft>
              <a:defRPr/>
            </a:pPr>
            <a:endParaRPr lang="en-US" sz="3100" dirty="0" smtClean="0">
              <a:latin typeface="Arial" pitchFamily="34" charset="0"/>
              <a:cs typeface="Arial" pitchFamily="34" charset="0"/>
            </a:endParaRPr>
          </a:p>
          <a:p>
            <a:pPr marL="576072" indent="-457200" fontAlgn="auto">
              <a:spcBef>
                <a:spcPts val="0"/>
              </a:spcBef>
              <a:spcAft>
                <a:spcPts val="0"/>
              </a:spcAft>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4129922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How are part-time duties determined?</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lnSpcReduction="10000"/>
          </a:bodyPr>
          <a:lstStyle/>
          <a:p>
            <a:pPr marL="576072" indent="-457200" fontAlgn="auto">
              <a:spcBef>
                <a:spcPts val="0"/>
              </a:spcBef>
              <a:spcAft>
                <a:spcPts val="0"/>
              </a:spcAft>
              <a:defRPr/>
            </a:pPr>
            <a:endParaRPr lang="en-US" sz="3100" dirty="0" smtClean="0">
              <a:latin typeface="Arial" pitchFamily="34" charset="0"/>
              <a:cs typeface="Arial" pitchFamily="34" charset="0"/>
            </a:endParaRPr>
          </a:p>
          <a:p>
            <a:pPr marL="576072" indent="-457200" fontAlgn="auto">
              <a:spcBef>
                <a:spcPts val="0"/>
              </a:spcBef>
              <a:spcAft>
                <a:spcPts val="0"/>
              </a:spcAft>
              <a:defRPr/>
            </a:pPr>
            <a:r>
              <a:rPr lang="en-US" sz="3100" dirty="0">
                <a:latin typeface="Arial" pitchFamily="34" charset="0"/>
                <a:cs typeface="Arial" pitchFamily="34" charset="0"/>
              </a:rPr>
              <a:t>Faculty members, chairs, and deans must agree on the part-time responsibilities no later than March 1 of the year of </a:t>
            </a:r>
            <a:r>
              <a:rPr lang="en-US" sz="3100" dirty="0" smtClean="0">
                <a:latin typeface="Arial" pitchFamily="34" charset="0"/>
                <a:cs typeface="Arial" pitchFamily="34" charset="0"/>
              </a:rPr>
              <a:t>application</a:t>
            </a:r>
          </a:p>
          <a:p>
            <a:pPr marL="576072" indent="-457200" fontAlgn="auto">
              <a:spcBef>
                <a:spcPts val="0"/>
              </a:spcBef>
              <a:spcAft>
                <a:spcPts val="0"/>
              </a:spcAft>
              <a:defRPr/>
            </a:pPr>
            <a:r>
              <a:rPr lang="en-US" sz="3100" dirty="0" smtClean="0">
                <a:latin typeface="Arial" pitchFamily="34" charset="0"/>
                <a:cs typeface="Arial" pitchFamily="34" charset="0"/>
              </a:rPr>
              <a:t>Duties must include some element of continued teaching and must legitimately reflect 50% responsibilities for full-time duties in order to qualify faculty member for the right to purchase benefits</a:t>
            </a:r>
          </a:p>
          <a:p>
            <a:pPr marL="576072" indent="-457200" fontAlgn="auto">
              <a:spcBef>
                <a:spcPts val="0"/>
              </a:spcBef>
              <a:spcAft>
                <a:spcPts val="0"/>
              </a:spcAft>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3587470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What if agreement on part-time duties can’t be reached?</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fontScale="92500" lnSpcReduction="20000"/>
          </a:bodyPr>
          <a:lstStyle/>
          <a:p>
            <a:pPr marL="576072" indent="-457200" fontAlgn="auto">
              <a:spcBef>
                <a:spcPts val="0"/>
              </a:spcBef>
              <a:spcAft>
                <a:spcPts val="0"/>
              </a:spcAft>
              <a:defRPr/>
            </a:pPr>
            <a:endParaRPr lang="en-US" sz="3100" dirty="0" smtClean="0">
              <a:latin typeface="Arial" pitchFamily="34" charset="0"/>
              <a:cs typeface="Arial" pitchFamily="34" charset="0"/>
            </a:endParaRPr>
          </a:p>
          <a:p>
            <a:pPr marL="576072" indent="-457200" fontAlgn="auto">
              <a:spcBef>
                <a:spcPts val="0"/>
              </a:spcBef>
              <a:spcAft>
                <a:spcPts val="0"/>
              </a:spcAft>
              <a:defRPr/>
            </a:pPr>
            <a:r>
              <a:rPr lang="en-US" sz="3100" dirty="0" smtClean="0">
                <a:latin typeface="Arial" pitchFamily="34" charset="0"/>
                <a:cs typeface="Arial" pitchFamily="34" charset="0"/>
              </a:rPr>
              <a:t>If there is no agreed-upon description of part-time duties that has been approved by the Provost by March 1, the faculty member will be notified in writing and be given ten (10) days to submit an application for Full Retirement Benefits</a:t>
            </a:r>
          </a:p>
          <a:p>
            <a:pPr marL="576072" indent="-457200" fontAlgn="auto">
              <a:spcBef>
                <a:spcPts val="0"/>
              </a:spcBef>
              <a:spcAft>
                <a:spcPts val="0"/>
              </a:spcAft>
              <a:defRPr/>
            </a:pPr>
            <a:r>
              <a:rPr lang="en-US" sz="3100" dirty="0" smtClean="0">
                <a:latin typeface="Arial" pitchFamily="34" charset="0"/>
                <a:cs typeface="Arial" pitchFamily="34" charset="0"/>
              </a:rPr>
              <a:t>If no timely application for Full Retirement Benefits is made, faculty member will be tendered a letter of appointment to the full time regular faculty, and no surrender of tenure will be deemed to have occurred</a:t>
            </a:r>
          </a:p>
          <a:p>
            <a:pPr marL="576072" indent="-457200" fontAlgn="auto">
              <a:spcBef>
                <a:spcPts val="0"/>
              </a:spcBef>
              <a:spcAft>
                <a:spcPts val="0"/>
              </a:spcAft>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1880903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fontAlgn="auto">
              <a:spcAft>
                <a:spcPts val="0"/>
              </a:spcAft>
              <a:defRPr/>
            </a:pPr>
            <a:r>
              <a:rPr lang="en-US" dirty="0" smtClean="0">
                <a:solidFill>
                  <a:schemeClr val="accent1">
                    <a:satMod val="150000"/>
                  </a:schemeClr>
                </a:solidFill>
              </a:rPr>
              <a:t>Questions?</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a:bodyPr>
          <a:lstStyle/>
          <a:p>
            <a:pPr marL="576072" indent="-457200" fontAlgn="auto">
              <a:spcBef>
                <a:spcPts val="0"/>
              </a:spcBef>
              <a:spcAft>
                <a:spcPts val="0"/>
              </a:spcAft>
              <a:defRPr/>
            </a:pPr>
            <a:endParaRPr lang="en-US" sz="3100" dirty="0" smtClean="0">
              <a:latin typeface="Arial" pitchFamily="34" charset="0"/>
              <a:cs typeface="Arial" pitchFamily="34" charset="0"/>
            </a:endParaRPr>
          </a:p>
          <a:p>
            <a:pPr marL="576072" indent="-457200" fontAlgn="auto">
              <a:spcBef>
                <a:spcPts val="0"/>
              </a:spcBef>
              <a:spcAft>
                <a:spcPts val="0"/>
              </a:spcAft>
              <a:defRPr/>
            </a:pPr>
            <a:r>
              <a:rPr lang="en-US" sz="3100" dirty="0" smtClean="0">
                <a:latin typeface="Arial" pitchFamily="34" charset="0"/>
                <a:cs typeface="Arial" pitchFamily="34" charset="0"/>
              </a:rPr>
              <a:t>For questions concerning ongoing applications, contact Sally Doyle in the Office of Provost</a:t>
            </a:r>
          </a:p>
          <a:p>
            <a:pPr marL="576072" indent="-457200" fontAlgn="auto">
              <a:spcBef>
                <a:spcPts val="0"/>
              </a:spcBef>
              <a:spcAft>
                <a:spcPts val="0"/>
              </a:spcAft>
              <a:defRPr/>
            </a:pPr>
            <a:r>
              <a:rPr lang="en-US" sz="3100" dirty="0" smtClean="0">
                <a:latin typeface="Arial" pitchFamily="34" charset="0"/>
                <a:cs typeface="Arial" pitchFamily="34" charset="0"/>
              </a:rPr>
              <a:t>For questions on interpretation of the Benefits for Surrender of Tenure Policy, contact </a:t>
            </a:r>
            <a:r>
              <a:rPr lang="en-US" sz="3100" smtClean="0">
                <a:latin typeface="Arial" pitchFamily="34" charset="0"/>
                <a:cs typeface="Arial" pitchFamily="34" charset="0"/>
              </a:rPr>
              <a:t>Jeff Kipfmueller in </a:t>
            </a:r>
            <a:r>
              <a:rPr lang="en-US" sz="3100" dirty="0" smtClean="0">
                <a:latin typeface="Arial" pitchFamily="34" charset="0"/>
                <a:cs typeface="Arial" pitchFamily="34" charset="0"/>
              </a:rPr>
              <a:t>the Office of General Counsel</a:t>
            </a:r>
          </a:p>
          <a:p>
            <a:pPr marL="576072" indent="-457200" fontAlgn="auto">
              <a:spcBef>
                <a:spcPts val="0"/>
              </a:spcBef>
              <a:spcAft>
                <a:spcPts val="0"/>
              </a:spcAft>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3552336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fontAlgn="auto">
              <a:spcAft>
                <a:spcPts val="0"/>
              </a:spcAft>
              <a:defRPr/>
            </a:pPr>
            <a:r>
              <a:rPr lang="en-US" dirty="0" smtClean="0">
                <a:solidFill>
                  <a:schemeClr val="accent1">
                    <a:satMod val="150000"/>
                  </a:schemeClr>
                </a:solidFill>
              </a:rPr>
              <a:t>What is Tenure?</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fontScale="92500" lnSpcReduction="20000"/>
          </a:bodyPr>
          <a:lstStyle/>
          <a:p>
            <a:pPr marL="438912" indent="-320040" fontAlgn="auto">
              <a:spcBef>
                <a:spcPts val="0"/>
              </a:spcBef>
              <a:spcAft>
                <a:spcPts val="0"/>
              </a:spcAft>
              <a:buNone/>
              <a:defRPr/>
            </a:pPr>
            <a:r>
              <a:rPr lang="en-US" sz="3100" dirty="0" smtClean="0">
                <a:latin typeface="Arial" pitchFamily="34" charset="0"/>
                <a:cs typeface="Arial" pitchFamily="34" charset="0"/>
              </a:rPr>
              <a:t>   Tenure is </a:t>
            </a:r>
            <a:r>
              <a:rPr lang="en-US" sz="3100" dirty="0">
                <a:latin typeface="Arial" pitchFamily="34" charset="0"/>
                <a:cs typeface="Arial" pitchFamily="34" charset="0"/>
              </a:rPr>
              <a:t>a faculty status that fosters an environment of free inquiry without regard for the need to be considered for reappointment. Tenure is reserved for Regular Faculty who are recognized by the University as having the capacity to make unique, significant, and long-term future contributions to the educational mission of the University. Tenure is not a reward for services performed; it is a contract and property right granted in accordance with </a:t>
            </a:r>
            <a:r>
              <a:rPr lang="en-US" sz="3100" dirty="0" smtClean="0">
                <a:latin typeface="Arial" pitchFamily="34" charset="0"/>
                <a:cs typeface="Arial" pitchFamily="34" charset="0"/>
              </a:rPr>
              <a:t>section 304.02 of the Statutes on Faculty Appointment, Promotion and Tenure.</a:t>
            </a:r>
          </a:p>
          <a:p>
            <a:pPr marL="438912" indent="-320040" fontAlgn="auto">
              <a:spcBef>
                <a:spcPts val="0"/>
              </a:spcBef>
              <a:spcAft>
                <a:spcPts val="0"/>
              </a:spcAft>
              <a:buNone/>
              <a:defRPr/>
            </a:pPr>
            <a:endParaRPr lang="en-US" sz="2600" b="1"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fontAlgn="auto">
              <a:spcAft>
                <a:spcPts val="0"/>
              </a:spcAft>
              <a:defRPr/>
            </a:pPr>
            <a:r>
              <a:rPr lang="en-US" dirty="0" smtClean="0">
                <a:solidFill>
                  <a:schemeClr val="accent1">
                    <a:satMod val="150000"/>
                  </a:schemeClr>
                </a:solidFill>
              </a:rPr>
              <a:t>What </a:t>
            </a:r>
            <a:r>
              <a:rPr lang="en-US" dirty="0">
                <a:solidFill>
                  <a:schemeClr val="accent1">
                    <a:satMod val="150000"/>
                  </a:schemeClr>
                </a:solidFill>
              </a:rPr>
              <a:t> </a:t>
            </a:r>
            <a:r>
              <a:rPr lang="en-US" dirty="0" smtClean="0">
                <a:solidFill>
                  <a:schemeClr val="accent1">
                    <a:satMod val="150000"/>
                  </a:schemeClr>
                </a:solidFill>
              </a:rPr>
              <a:t>does tenure mean?</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fontScale="92500"/>
          </a:bodyPr>
          <a:lstStyle/>
          <a:p>
            <a:pPr marL="438912" indent="-320040" fontAlgn="auto">
              <a:spcBef>
                <a:spcPts val="0"/>
              </a:spcBef>
              <a:spcAft>
                <a:spcPts val="0"/>
              </a:spcAft>
              <a:buNone/>
              <a:defRPr/>
            </a:pPr>
            <a:r>
              <a:rPr lang="en-US" sz="3100" dirty="0" smtClean="0">
                <a:latin typeface="Arial" pitchFamily="34" charset="0"/>
                <a:cs typeface="Arial" pitchFamily="34" charset="0"/>
              </a:rPr>
              <a:t>   Effectively, tenure consists solely of the right to receive an offer of appointment to the full-time regular faculty of the University each and every year until tenure is lost or surrendered.  Tenure may be lost by death, disability, resignation, acceptance of other full-time employment, actions inconsistent with tenure resulting in de-tenuring, or voluntary surrender with consideration (payment or other value provided by the University).</a:t>
            </a:r>
          </a:p>
          <a:p>
            <a:pPr marL="438912" indent="-320040" fontAlgn="auto">
              <a:spcBef>
                <a:spcPts val="0"/>
              </a:spcBef>
              <a:spcAft>
                <a:spcPts val="0"/>
              </a:spcAft>
              <a:buNone/>
              <a:defRPr/>
            </a:pPr>
            <a:endParaRPr lang="en-US" sz="2600" b="1"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3560172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fontAlgn="auto">
              <a:spcAft>
                <a:spcPts val="0"/>
              </a:spcAft>
              <a:defRPr/>
            </a:pPr>
            <a:r>
              <a:rPr lang="en-US" dirty="0" smtClean="0">
                <a:solidFill>
                  <a:schemeClr val="accent1">
                    <a:satMod val="150000"/>
                  </a:schemeClr>
                </a:solidFill>
              </a:rPr>
              <a:t>What </a:t>
            </a:r>
            <a:r>
              <a:rPr lang="en-US" dirty="0">
                <a:solidFill>
                  <a:schemeClr val="accent1">
                    <a:satMod val="150000"/>
                  </a:schemeClr>
                </a:solidFill>
              </a:rPr>
              <a:t> </a:t>
            </a:r>
            <a:r>
              <a:rPr lang="en-US" dirty="0" smtClean="0">
                <a:solidFill>
                  <a:schemeClr val="accent1">
                    <a:satMod val="150000"/>
                  </a:schemeClr>
                </a:solidFill>
              </a:rPr>
              <a:t>does tenure mean?</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a:bodyPr>
          <a:lstStyle/>
          <a:p>
            <a:pPr marL="438912" indent="-320040" fontAlgn="auto">
              <a:spcBef>
                <a:spcPts val="0"/>
              </a:spcBef>
              <a:spcAft>
                <a:spcPts val="0"/>
              </a:spcAft>
              <a:buNone/>
              <a:defRPr/>
            </a:pPr>
            <a:r>
              <a:rPr lang="en-US" sz="3100" dirty="0" smtClean="0">
                <a:latin typeface="Arial" pitchFamily="34" charset="0"/>
                <a:cs typeface="Arial" pitchFamily="34" charset="0"/>
              </a:rPr>
              <a:t>   The University has no duty to compensate faculty members for the loss or surrender of tenure.  The circumstances and criteria for doing so are entirely within the discretion of the Provost.  Any programs to compensate faculty members for the loss or surrender of tenure may be changed or withdrawn by the Provost at any time.</a:t>
            </a:r>
          </a:p>
          <a:p>
            <a:pPr marL="438912" indent="-320040" fontAlgn="auto">
              <a:spcBef>
                <a:spcPts val="0"/>
              </a:spcBef>
              <a:spcAft>
                <a:spcPts val="0"/>
              </a:spcAft>
              <a:buNone/>
              <a:defRPr/>
            </a:pPr>
            <a:endParaRPr lang="en-US" sz="2600" b="1"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42404263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What policies govern surrender of tenure?</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a:bodyPr>
          <a:lstStyle/>
          <a:p>
            <a:pPr marL="438912" indent="-320040" fontAlgn="auto">
              <a:spcBef>
                <a:spcPts val="0"/>
              </a:spcBef>
              <a:spcAft>
                <a:spcPts val="0"/>
              </a:spcAft>
              <a:buNone/>
              <a:defRPr/>
            </a:pPr>
            <a:r>
              <a:rPr lang="en-US" sz="3100" dirty="0" smtClean="0">
                <a:latin typeface="Arial" pitchFamily="34" charset="0"/>
                <a:cs typeface="Arial" pitchFamily="34" charset="0"/>
              </a:rPr>
              <a:t>   </a:t>
            </a:r>
          </a:p>
          <a:p>
            <a:pPr marL="438912" indent="-320040" fontAlgn="auto">
              <a:spcBef>
                <a:spcPts val="0"/>
              </a:spcBef>
              <a:spcAft>
                <a:spcPts val="0"/>
              </a:spcAft>
              <a:buNone/>
              <a:defRPr/>
            </a:pPr>
            <a:r>
              <a:rPr lang="en-US" sz="3100" dirty="0" smtClean="0">
                <a:latin typeface="Arial" pitchFamily="34" charset="0"/>
                <a:cs typeface="Arial" pitchFamily="34" charset="0"/>
              </a:rPr>
              <a:t>   The Provost has consolidated all aspects of compensation for faculty members for surrender of tenure into a single “Benefits for Surrender of Tenure” policy on the Provost Web site.  The revised policy was submitted to, and approved by, the Academic Senate.</a:t>
            </a:r>
          </a:p>
          <a:p>
            <a:pPr marL="438912" indent="-320040" fontAlgn="auto">
              <a:spcBef>
                <a:spcPts val="0"/>
              </a:spcBef>
              <a:spcAft>
                <a:spcPts val="0"/>
              </a:spcAft>
              <a:buNone/>
              <a:defRPr/>
            </a:pPr>
            <a:endParaRPr lang="en-US" sz="2600" b="1" dirty="0" smtClean="0">
              <a:latin typeface="Arial" pitchFamily="34" charset="0"/>
              <a:cs typeface="Arial" pitchFamily="34" charset="0"/>
            </a:endParaRPr>
          </a:p>
          <a:p>
            <a:pPr marL="438912" indent="-320040" fontAlgn="auto">
              <a:spcBef>
                <a:spcPts val="0"/>
              </a:spcBef>
              <a:spcAft>
                <a:spcPts val="0"/>
              </a:spcAft>
              <a:buNone/>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3157327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What are the criteria for surrender of tenure with compensation?</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a:bodyPr>
          <a:lstStyle/>
          <a:p>
            <a:pPr marL="438912" indent="-320040" fontAlgn="auto">
              <a:spcBef>
                <a:spcPts val="0"/>
              </a:spcBef>
              <a:spcAft>
                <a:spcPts val="0"/>
              </a:spcAft>
              <a:buNone/>
              <a:defRPr/>
            </a:pPr>
            <a:r>
              <a:rPr lang="en-US" sz="3100" dirty="0" smtClean="0">
                <a:latin typeface="Arial" pitchFamily="34" charset="0"/>
                <a:cs typeface="Arial" pitchFamily="34" charset="0"/>
              </a:rPr>
              <a:t>   </a:t>
            </a:r>
            <a:endParaRPr lang="en-US" sz="2600" b="1" dirty="0" smtClean="0">
              <a:latin typeface="Arial" pitchFamily="34" charset="0"/>
              <a:cs typeface="Arial" pitchFamily="34" charset="0"/>
            </a:endParaRPr>
          </a:p>
          <a:p>
            <a:pPr marL="576072" indent="-457200" fontAlgn="auto">
              <a:spcBef>
                <a:spcPts val="0"/>
              </a:spcBef>
              <a:spcAft>
                <a:spcPts val="0"/>
              </a:spcAft>
              <a:defRPr/>
            </a:pPr>
            <a:r>
              <a:rPr lang="en-US" sz="2600" dirty="0" smtClean="0">
                <a:latin typeface="Arial" pitchFamily="34" charset="0"/>
                <a:cs typeface="Arial" pitchFamily="34" charset="0"/>
              </a:rPr>
              <a:t>Hold tenure and be eligible for retirement under UPP 4-18</a:t>
            </a:r>
          </a:p>
          <a:p>
            <a:pPr marL="576072" indent="-457200" fontAlgn="auto">
              <a:spcBef>
                <a:spcPts val="0"/>
              </a:spcBef>
              <a:spcAft>
                <a:spcPts val="0"/>
              </a:spcAft>
              <a:defRPr/>
            </a:pPr>
            <a:r>
              <a:rPr lang="en-US" sz="2600" dirty="0" smtClean="0">
                <a:latin typeface="Arial" pitchFamily="34" charset="0"/>
                <a:cs typeface="Arial" pitchFamily="34" charset="0"/>
              </a:rPr>
              <a:t>This means the faculty member must be 55 or older </a:t>
            </a:r>
            <a:r>
              <a:rPr lang="en-US" sz="2600" u="sng" dirty="0" smtClean="0">
                <a:latin typeface="Arial" pitchFamily="34" charset="0"/>
                <a:cs typeface="Arial" pitchFamily="34" charset="0"/>
              </a:rPr>
              <a:t>and </a:t>
            </a:r>
            <a:r>
              <a:rPr lang="en-US" sz="2600" dirty="0" smtClean="0">
                <a:latin typeface="Arial" pitchFamily="34" charset="0"/>
                <a:cs typeface="Arial" pitchFamily="34" charset="0"/>
              </a:rPr>
              <a:t>have a combined age and years of service of 70 or more</a:t>
            </a:r>
          </a:p>
          <a:p>
            <a:pPr marL="576072" indent="-457200" fontAlgn="auto">
              <a:spcBef>
                <a:spcPts val="0"/>
              </a:spcBef>
              <a:spcAft>
                <a:spcPts val="0"/>
              </a:spcAft>
              <a:defRPr/>
            </a:pPr>
            <a:r>
              <a:rPr lang="en-US" sz="2600" dirty="0" smtClean="0">
                <a:latin typeface="Arial" pitchFamily="34" charset="0"/>
                <a:cs typeface="Arial" pitchFamily="34" charset="0"/>
              </a:rPr>
              <a:t>For example, faculty members could be 55 years old with 15 years of service at Marquette or 60 years old with 10 years of service at Marquette</a:t>
            </a: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2450077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What are the criteria for surrender of tenure with compensation?</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fontScale="92500"/>
          </a:bodyPr>
          <a:lstStyle/>
          <a:p>
            <a:pPr marL="576072" indent="-457200" fontAlgn="auto">
              <a:spcBef>
                <a:spcPts val="0"/>
              </a:spcBef>
              <a:spcAft>
                <a:spcPts val="0"/>
              </a:spcAft>
              <a:defRPr/>
            </a:pPr>
            <a:r>
              <a:rPr lang="en-US" sz="2600" dirty="0" smtClean="0">
                <a:latin typeface="Arial" pitchFamily="34" charset="0"/>
                <a:cs typeface="Arial" pitchFamily="34" charset="0"/>
              </a:rPr>
              <a:t>Be actively engaged and be capable of continuing as a member of the Regular Faculty through the academic term in which notice of intent to surrender tenure is given and the following fall or spring academic term</a:t>
            </a:r>
          </a:p>
          <a:p>
            <a:pPr marL="576072" indent="-457200" fontAlgn="auto">
              <a:spcBef>
                <a:spcPts val="0"/>
              </a:spcBef>
              <a:spcAft>
                <a:spcPts val="0"/>
              </a:spcAft>
              <a:defRPr/>
            </a:pPr>
            <a:r>
              <a:rPr lang="en-US" sz="2600" dirty="0" smtClean="0">
                <a:latin typeface="Arial" pitchFamily="34" charset="0"/>
                <a:cs typeface="Arial" pitchFamily="34" charset="0"/>
              </a:rPr>
              <a:t>Death, long-term or short-term disability, sabbatical leave, personal leaves of absence, or any other leave from regular teaching and research duties taken or approved prior to approval of surrender of tenure means that the faculty member will no longer be eligible for compensation for the surrender of tenure</a:t>
            </a:r>
          </a:p>
          <a:p>
            <a:pPr marL="576072" indent="-457200" fontAlgn="auto">
              <a:spcBef>
                <a:spcPts val="0"/>
              </a:spcBef>
              <a:spcAft>
                <a:spcPts val="0"/>
              </a:spcAft>
              <a:defRPr/>
            </a:pPr>
            <a:r>
              <a:rPr lang="en-US" sz="2600" dirty="0" smtClean="0">
                <a:latin typeface="Arial" pitchFamily="34" charset="0"/>
                <a:cs typeface="Arial" pitchFamily="34" charset="0"/>
              </a:rPr>
              <a:t>Resignation or death prior to retirement also terminate any duty to pay benefits for surrender of tenure</a:t>
            </a:r>
          </a:p>
          <a:p>
            <a:pPr marL="576072" indent="-457200" fontAlgn="auto">
              <a:spcBef>
                <a:spcPts val="0"/>
              </a:spcBef>
              <a:spcAft>
                <a:spcPts val="0"/>
              </a:spcAft>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1710328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What are the criteria for surrender of tenure with compensation?</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lnSpcReduction="10000"/>
          </a:bodyPr>
          <a:lstStyle/>
          <a:p>
            <a:pPr marL="576072" indent="-457200" fontAlgn="auto">
              <a:spcBef>
                <a:spcPts val="0"/>
              </a:spcBef>
              <a:spcAft>
                <a:spcPts val="0"/>
              </a:spcAft>
              <a:defRPr/>
            </a:pPr>
            <a:r>
              <a:rPr lang="en-US" sz="2600" dirty="0" smtClean="0">
                <a:latin typeface="Arial" pitchFamily="34" charset="0"/>
                <a:cs typeface="Arial" pitchFamily="34" charset="0"/>
              </a:rPr>
              <a:t>Apply not later than 4:30 PM by February 1 for full or partial retirement effective at the end of the fall academic term and by 4:30 PM on December 1 for full or partial retirement at the end of the spring academic term</a:t>
            </a:r>
          </a:p>
          <a:p>
            <a:pPr marL="576072" indent="-457200" fontAlgn="auto">
              <a:spcBef>
                <a:spcPts val="0"/>
              </a:spcBef>
              <a:spcAft>
                <a:spcPts val="0"/>
              </a:spcAft>
              <a:defRPr/>
            </a:pPr>
            <a:r>
              <a:rPr lang="en-US" sz="2600" dirty="0" smtClean="0">
                <a:latin typeface="Arial" pitchFamily="34" charset="0"/>
                <a:cs typeface="Arial" pitchFamily="34" charset="0"/>
              </a:rPr>
              <a:t>Late applications are accepted at the sole discretion of the Provost</a:t>
            </a:r>
          </a:p>
          <a:p>
            <a:pPr marL="576072" indent="-457200" fontAlgn="auto">
              <a:spcBef>
                <a:spcPts val="0"/>
              </a:spcBef>
              <a:spcAft>
                <a:spcPts val="0"/>
              </a:spcAft>
              <a:defRPr/>
            </a:pPr>
            <a:r>
              <a:rPr lang="en-US" sz="2600" dirty="0" smtClean="0">
                <a:latin typeface="Arial" pitchFamily="34" charset="0"/>
                <a:cs typeface="Arial" pitchFamily="34" charset="0"/>
              </a:rPr>
              <a:t>Application must be made using the prescribed forms</a:t>
            </a:r>
          </a:p>
          <a:p>
            <a:pPr marL="576072" indent="-457200" fontAlgn="auto">
              <a:spcBef>
                <a:spcPts val="0"/>
              </a:spcBef>
              <a:spcAft>
                <a:spcPts val="0"/>
              </a:spcAft>
              <a:defRPr/>
            </a:pPr>
            <a:r>
              <a:rPr lang="en-US" sz="2600" dirty="0" smtClean="0">
                <a:latin typeface="Arial" pitchFamily="34" charset="0"/>
                <a:cs typeface="Arial" pitchFamily="34" charset="0"/>
              </a:rPr>
              <a:t>Faculty submitting applications must meet with a representative of the Office of Provost before submission will be considered complete</a:t>
            </a:r>
          </a:p>
          <a:p>
            <a:pPr marL="576072" indent="-457200" fontAlgn="auto">
              <a:spcBef>
                <a:spcPts val="0"/>
              </a:spcBef>
              <a:spcAft>
                <a:spcPts val="0"/>
              </a:spcAft>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884712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rPr>
              <a:t>Why do faculty have to meet with the Office of the Provost?</a:t>
            </a:r>
            <a:endParaRPr lang="en-US" dirty="0">
              <a:solidFill>
                <a:schemeClr val="accent1">
                  <a:satMod val="150000"/>
                </a:schemeClr>
              </a:solidFill>
            </a:endParaRPr>
          </a:p>
        </p:txBody>
      </p:sp>
      <p:sp>
        <p:nvSpPr>
          <p:cNvPr id="11267" name="Rectangle 3"/>
          <p:cNvSpPr>
            <a:spLocks noGrp="1" noChangeArrowheads="1"/>
          </p:cNvSpPr>
          <p:nvPr>
            <p:ph idx="1"/>
          </p:nvPr>
        </p:nvSpPr>
        <p:spPr>
          <a:xfrm>
            <a:off x="381000" y="1752600"/>
            <a:ext cx="8229600" cy="4724400"/>
          </a:xfrm>
        </p:spPr>
        <p:txBody>
          <a:bodyPr rtlCol="0">
            <a:normAutofit lnSpcReduction="10000"/>
          </a:bodyPr>
          <a:lstStyle/>
          <a:p>
            <a:pPr marL="576072" indent="-457200" fontAlgn="auto">
              <a:spcBef>
                <a:spcPts val="0"/>
              </a:spcBef>
              <a:spcAft>
                <a:spcPts val="0"/>
              </a:spcAft>
              <a:defRPr/>
            </a:pPr>
            <a:endParaRPr lang="en-US" sz="2600" dirty="0" smtClean="0">
              <a:latin typeface="Arial" pitchFamily="34" charset="0"/>
              <a:cs typeface="Arial" pitchFamily="34" charset="0"/>
            </a:endParaRPr>
          </a:p>
          <a:p>
            <a:pPr marL="576072" indent="-457200" fontAlgn="auto">
              <a:spcBef>
                <a:spcPts val="0"/>
              </a:spcBef>
              <a:spcAft>
                <a:spcPts val="0"/>
              </a:spcAft>
              <a:defRPr/>
            </a:pPr>
            <a:r>
              <a:rPr lang="en-US" sz="2600" dirty="0" smtClean="0">
                <a:latin typeface="Arial" pitchFamily="34" charset="0"/>
                <a:cs typeface="Arial" pitchFamily="34" charset="0"/>
              </a:rPr>
              <a:t>Once the application is submitted, it </a:t>
            </a:r>
            <a:r>
              <a:rPr lang="en-US" sz="2600" u="sng" dirty="0" smtClean="0">
                <a:latin typeface="Arial" pitchFamily="34" charset="0"/>
                <a:cs typeface="Arial" pitchFamily="34" charset="0"/>
              </a:rPr>
              <a:t>cannot</a:t>
            </a:r>
            <a:r>
              <a:rPr lang="en-US" sz="2600" dirty="0" smtClean="0">
                <a:latin typeface="Arial" pitchFamily="34" charset="0"/>
                <a:cs typeface="Arial" pitchFamily="34" charset="0"/>
              </a:rPr>
              <a:t> be withdrawn by the faculty member</a:t>
            </a:r>
          </a:p>
          <a:p>
            <a:pPr marL="576072" indent="-457200" fontAlgn="auto">
              <a:spcBef>
                <a:spcPts val="0"/>
              </a:spcBef>
              <a:spcAft>
                <a:spcPts val="0"/>
              </a:spcAft>
              <a:defRPr/>
            </a:pPr>
            <a:r>
              <a:rPr lang="en-US" sz="2600" dirty="0" smtClean="0">
                <a:latin typeface="Arial" pitchFamily="34" charset="0"/>
                <a:cs typeface="Arial" pitchFamily="34" charset="0"/>
              </a:rPr>
              <a:t>The Provost has no discretion not to approve the application if the faculty member meets all of the eligibility requirements</a:t>
            </a:r>
          </a:p>
          <a:p>
            <a:pPr marL="576072" indent="-457200" fontAlgn="auto">
              <a:spcBef>
                <a:spcPts val="0"/>
              </a:spcBef>
              <a:spcAft>
                <a:spcPts val="0"/>
              </a:spcAft>
              <a:defRPr/>
            </a:pPr>
            <a:r>
              <a:rPr lang="en-US" sz="2600" dirty="0" smtClean="0">
                <a:latin typeface="Arial" pitchFamily="34" charset="0"/>
                <a:cs typeface="Arial" pitchFamily="34" charset="0"/>
              </a:rPr>
              <a:t>If </a:t>
            </a:r>
            <a:r>
              <a:rPr lang="en-US" sz="2600" dirty="0">
                <a:latin typeface="Arial" pitchFamily="34" charset="0"/>
                <a:cs typeface="Arial" pitchFamily="34" charset="0"/>
              </a:rPr>
              <a:t>the faculty member is not absolutely certain that he or she is prepared to surrender his or her tenure, he or she should </a:t>
            </a:r>
            <a:r>
              <a:rPr lang="en-US" sz="2600" u="sng" dirty="0">
                <a:latin typeface="Arial" pitchFamily="34" charset="0"/>
                <a:cs typeface="Arial" pitchFamily="34" charset="0"/>
              </a:rPr>
              <a:t>not</a:t>
            </a:r>
            <a:r>
              <a:rPr lang="en-US" sz="2600" dirty="0">
                <a:latin typeface="Arial" pitchFamily="34" charset="0"/>
                <a:cs typeface="Arial" pitchFamily="34" charset="0"/>
              </a:rPr>
              <a:t> sign and submit the </a:t>
            </a:r>
            <a:r>
              <a:rPr lang="en-US" sz="2600" dirty="0" smtClean="0">
                <a:latin typeface="Arial" pitchFamily="34" charset="0"/>
                <a:cs typeface="Arial" pitchFamily="34" charset="0"/>
              </a:rPr>
              <a:t>application</a:t>
            </a:r>
          </a:p>
          <a:p>
            <a:pPr marL="576072" indent="-457200" fontAlgn="auto">
              <a:spcBef>
                <a:spcPts val="0"/>
              </a:spcBef>
              <a:spcAft>
                <a:spcPts val="0"/>
              </a:spcAft>
              <a:defRPr/>
            </a:pPr>
            <a:r>
              <a:rPr lang="en-US" sz="2600" dirty="0" smtClean="0">
                <a:latin typeface="Arial" pitchFamily="34" charset="0"/>
                <a:cs typeface="Arial" pitchFamily="34" charset="0"/>
              </a:rPr>
              <a:t>Purpose of meeting is to confirm this understanding</a:t>
            </a:r>
            <a:endParaRPr lang="en-US" sz="2600" dirty="0">
              <a:latin typeface="Arial" pitchFamily="34" charset="0"/>
              <a:cs typeface="Arial" pitchFamily="34" charset="0"/>
            </a:endParaRPr>
          </a:p>
          <a:p>
            <a:pPr marL="118872" indent="0" fontAlgn="auto">
              <a:spcBef>
                <a:spcPts val="0"/>
              </a:spcBef>
              <a:spcAft>
                <a:spcPts val="0"/>
              </a:spcAft>
              <a:buNone/>
              <a:defRPr/>
            </a:pPr>
            <a:endParaRPr lang="en-US" sz="2600" dirty="0">
              <a:latin typeface="Arial" pitchFamily="34" charset="0"/>
              <a:cs typeface="Arial" pitchFamily="34" charset="0"/>
            </a:endParaRPr>
          </a:p>
          <a:p>
            <a:pPr marL="576072" indent="-457200" fontAlgn="auto">
              <a:spcBef>
                <a:spcPts val="0"/>
              </a:spcBef>
              <a:spcAft>
                <a:spcPts val="0"/>
              </a:spcAft>
              <a:defRPr/>
            </a:pPr>
            <a:endParaRPr lang="en-US" sz="2600" dirty="0" smtClean="0">
              <a:latin typeface="Arial" pitchFamily="34" charset="0"/>
              <a:cs typeface="Arial" pitchFamily="34" charset="0"/>
            </a:endParaRPr>
          </a:p>
          <a:p>
            <a:pPr marL="576072" indent="-457200" fontAlgn="auto">
              <a:spcBef>
                <a:spcPts val="0"/>
              </a:spcBef>
              <a:spcAft>
                <a:spcPts val="0"/>
              </a:spcAft>
              <a:defRPr/>
            </a:pPr>
            <a:endParaRPr lang="en-US" sz="2600" dirty="0" smtClean="0">
              <a:latin typeface="Arial" pitchFamily="34" charset="0"/>
              <a:cs typeface="Arial" pitchFamily="34" charset="0"/>
            </a:endParaRPr>
          </a:p>
          <a:p>
            <a:pPr marL="438912" indent="-320040" fontAlgn="auto">
              <a:spcBef>
                <a:spcPts val="0"/>
              </a:spcBef>
              <a:spcAft>
                <a:spcPts val="0"/>
              </a:spcAft>
              <a:buNone/>
              <a:defRPr/>
            </a:pPr>
            <a:endParaRPr lang="en-US" sz="2800" dirty="0"/>
          </a:p>
        </p:txBody>
      </p:sp>
    </p:spTree>
    <p:extLst>
      <p:ext uri="{BB962C8B-B14F-4D97-AF65-F5344CB8AC3E}">
        <p14:creationId xmlns:p14="http://schemas.microsoft.com/office/powerpoint/2010/main" val="3444289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1865</TotalTime>
  <Words>1195</Words>
  <Application>Microsoft Office PowerPoint</Application>
  <PresentationFormat>On-screen Show (4:3)</PresentationFormat>
  <Paragraphs>102</Paragraphs>
  <Slides>17</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Corbel</vt:lpstr>
      <vt:lpstr>Times New Roman</vt:lpstr>
      <vt:lpstr>Wingdings</vt:lpstr>
      <vt:lpstr>Wingdings 2</vt:lpstr>
      <vt:lpstr>Wingdings 3</vt:lpstr>
      <vt:lpstr>Module</vt:lpstr>
      <vt:lpstr>Marquette University Benefits for Surrender of Tenure Policy  </vt:lpstr>
      <vt:lpstr>What is Tenure?</vt:lpstr>
      <vt:lpstr>What  does tenure mean?</vt:lpstr>
      <vt:lpstr>What  does tenure mean?</vt:lpstr>
      <vt:lpstr>What policies govern surrender of tenure?</vt:lpstr>
      <vt:lpstr>What are the criteria for surrender of tenure with compensation?</vt:lpstr>
      <vt:lpstr>What are the criteria for surrender of tenure with compensation?</vt:lpstr>
      <vt:lpstr>What are the criteria for surrender of tenure with compensation?</vt:lpstr>
      <vt:lpstr>Why do faculty have to meet with the Office of the Provost?</vt:lpstr>
      <vt:lpstr>What must faculty do once the application is approved?</vt:lpstr>
      <vt:lpstr>What are the types of benefits available for surrender of tenure?</vt:lpstr>
      <vt:lpstr>How are Full Benefits determined?</vt:lpstr>
      <vt:lpstr>How are Full Benefits paid?</vt:lpstr>
      <vt:lpstr>How are Phased Benefits paid?</vt:lpstr>
      <vt:lpstr>How are part-time duties determined?</vt:lpstr>
      <vt:lpstr>What if agreement on part-time duties can’t be reached?</vt:lpstr>
      <vt:lpstr>Questions?</vt:lpstr>
    </vt:vector>
  </TitlesOfParts>
  <Company>Tempo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 and Privacy in U.S. and EU</dc:title>
  <dc:creator>Tracy K Johnson</dc:creator>
  <cp:lastModifiedBy>Kaser, Dale</cp:lastModifiedBy>
  <cp:revision>172</cp:revision>
  <dcterms:created xsi:type="dcterms:W3CDTF">2009-06-04T16:25:46Z</dcterms:created>
  <dcterms:modified xsi:type="dcterms:W3CDTF">2015-10-06T15:01:41Z</dcterms:modified>
</cp:coreProperties>
</file>