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5" r:id="rId1"/>
  </p:sldMasterIdLst>
  <p:notesMasterIdLst>
    <p:notesMasterId r:id="rId27"/>
  </p:notesMasterIdLst>
  <p:sldIdLst>
    <p:sldId id="256" r:id="rId2"/>
    <p:sldId id="257" r:id="rId3"/>
    <p:sldId id="258" r:id="rId4"/>
    <p:sldId id="284" r:id="rId5"/>
    <p:sldId id="259" r:id="rId6"/>
    <p:sldId id="278" r:id="rId7"/>
    <p:sldId id="261" r:id="rId8"/>
    <p:sldId id="286" r:id="rId9"/>
    <p:sldId id="260" r:id="rId10"/>
    <p:sldId id="263" r:id="rId11"/>
    <p:sldId id="281" r:id="rId12"/>
    <p:sldId id="283" r:id="rId13"/>
    <p:sldId id="266" r:id="rId14"/>
    <p:sldId id="267" r:id="rId15"/>
    <p:sldId id="269" r:id="rId16"/>
    <p:sldId id="270" r:id="rId17"/>
    <p:sldId id="271" r:id="rId18"/>
    <p:sldId id="272" r:id="rId19"/>
    <p:sldId id="273" r:id="rId20"/>
    <p:sldId id="276" r:id="rId21"/>
    <p:sldId id="280" r:id="rId22"/>
    <p:sldId id="285" r:id="rId23"/>
    <p:sldId id="282" r:id="rId24"/>
    <p:sldId id="287" r:id="rId25"/>
    <p:sldId id="27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2D805A-4E01-4E68-9AB3-42E6D3443307}" v="1" dt="2021-05-07T19:13:42.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7" autoAdjust="0"/>
    <p:restoredTop sz="94660"/>
  </p:normalViewPr>
  <p:slideViewPr>
    <p:cSldViewPr snapToGrid="0" snapToObjects="1">
      <p:cViewPr varScale="1">
        <p:scale>
          <a:sx n="47" d="100"/>
          <a:sy n="47" d="100"/>
        </p:scale>
        <p:origin x="667"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DD3F7-0C83-F14E-9F47-6072C8E89DD6}" type="datetimeFigureOut">
              <a:rPr lang="en-US" smtClean="0"/>
              <a:t>5/8/2021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500E60-58FD-7B49-8EDD-2BF17245736D}" type="slidenum">
              <a:rPr lang="en-US" smtClean="0"/>
              <a:t>‹#›</a:t>
            </a:fld>
            <a:endParaRPr lang="en-US"/>
          </a:p>
        </p:txBody>
      </p:sp>
    </p:spTree>
    <p:extLst>
      <p:ext uri="{BB962C8B-B14F-4D97-AF65-F5344CB8AC3E}">
        <p14:creationId xmlns:p14="http://schemas.microsoft.com/office/powerpoint/2010/main" val="2977671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00E60-58FD-7B49-8EDD-2BF17245736D}" type="slidenum">
              <a:rPr lang="en-US" smtClean="0"/>
              <a:t>9</a:t>
            </a:fld>
            <a:endParaRPr lang="en-US"/>
          </a:p>
        </p:txBody>
      </p:sp>
    </p:spTree>
    <p:extLst>
      <p:ext uri="{BB962C8B-B14F-4D97-AF65-F5344CB8AC3E}">
        <p14:creationId xmlns:p14="http://schemas.microsoft.com/office/powerpoint/2010/main" val="129991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00E60-58FD-7B49-8EDD-2BF17245736D}" type="slidenum">
              <a:rPr lang="en-US" smtClean="0"/>
              <a:t>21</a:t>
            </a:fld>
            <a:endParaRPr lang="en-US"/>
          </a:p>
        </p:txBody>
      </p:sp>
    </p:spTree>
    <p:extLst>
      <p:ext uri="{BB962C8B-B14F-4D97-AF65-F5344CB8AC3E}">
        <p14:creationId xmlns:p14="http://schemas.microsoft.com/office/powerpoint/2010/main" val="1601348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E30E2307-1E40-4E12-8716-25BFDA8E7013}" type="datetime1">
              <a:rPr lang="en-US" smtClean="0"/>
              <a:pPr/>
              <a:t>5/8/2021</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D3178BB6-3492-D147-930D-64889DCD2A90}" type="datetimeFigureOut">
              <a:rPr lang="en-US" smtClean="0"/>
              <a:t>5/8/2021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21952E-722B-4A44-8F1A-DBC731811D5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178BB6-3492-D147-930D-64889DCD2A90}" type="datetimeFigureOut">
              <a:rPr lang="en-US" smtClean="0"/>
              <a:t>5/8/2021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21952E-722B-4A44-8F1A-DBC731811D5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D3178BB6-3492-D147-930D-64889DCD2A90}" type="datetimeFigureOut">
              <a:rPr lang="en-US" smtClean="0"/>
              <a:t>5/8/2021</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B321952E-722B-4A44-8F1A-DBC731811D5C}"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D3178BB6-3492-D147-930D-64889DCD2A90}" type="datetimeFigureOut">
              <a:rPr lang="en-US" smtClean="0"/>
              <a:t>5/8/2021</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B321952E-722B-4A44-8F1A-DBC731811D5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D3178BB6-3492-D147-930D-64889DCD2A90}" type="datetimeFigureOut">
              <a:rPr lang="en-US" smtClean="0"/>
              <a:t>5/8/2021</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B321952E-722B-4A44-8F1A-DBC731811D5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3178BB6-3492-D147-930D-64889DCD2A90}" type="datetimeFigureOut">
              <a:rPr lang="en-US" smtClean="0"/>
              <a:t>5/8/2021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1952E-722B-4A44-8F1A-DBC731811D5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3178BB6-3492-D147-930D-64889DCD2A90}" type="datetimeFigureOut">
              <a:rPr lang="en-US" smtClean="0"/>
              <a:t>5/8/2021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1952E-722B-4A44-8F1A-DBC731811D5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3178BB6-3492-D147-930D-64889DCD2A90}" type="datetimeFigureOut">
              <a:rPr lang="en-US" smtClean="0"/>
              <a:t>5/8/2021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1952E-722B-4A44-8F1A-DBC731811D5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5/8/2021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3178BB6-3492-D147-930D-64889DCD2A90}" type="datetimeFigureOut">
              <a:rPr lang="en-US" smtClean="0"/>
              <a:t>5/8/2021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21952E-722B-4A44-8F1A-DBC731811D5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D3178BB6-3492-D147-930D-64889DCD2A90}" type="datetimeFigureOut">
              <a:rPr lang="en-US" smtClean="0"/>
              <a:t>5/8/2021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21952E-722B-4A44-8F1A-DBC731811D5C}"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3178BB6-3492-D147-930D-64889DCD2A90}" type="datetimeFigureOut">
              <a:rPr lang="en-US" smtClean="0"/>
              <a:t>5/8/2021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21952E-722B-4A44-8F1A-DBC731811D5C}"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3178BB6-3492-D147-930D-64889DCD2A90}" type="datetimeFigureOut">
              <a:rPr lang="en-US" smtClean="0"/>
              <a:t>5/8/2021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21952E-722B-4A44-8F1A-DBC731811D5C}"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D3178BB6-3492-D147-930D-64889DCD2A90}" type="datetimeFigureOut">
              <a:rPr lang="en-US" smtClean="0"/>
              <a:t>5/8/2021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21952E-722B-4A44-8F1A-DBC731811D5C}"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D3178BB6-3492-D147-930D-64889DCD2A90}" type="datetimeFigureOut">
              <a:rPr lang="en-US" smtClean="0"/>
              <a:t>5/8/2021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21952E-722B-4A44-8F1A-DBC731811D5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D3178BB6-3492-D147-930D-64889DCD2A90}" type="datetimeFigureOut">
              <a:rPr lang="en-US" smtClean="0"/>
              <a:t>5/8/2021</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B321952E-722B-4A44-8F1A-DBC731811D5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marquette.edu/education/graduate/cecp-supervisor-resources.ph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2705"/>
            <a:ext cx="7772400" cy="1901225"/>
          </a:xfrm>
        </p:spPr>
        <p:txBody>
          <a:bodyPr>
            <a:normAutofit fontScale="90000"/>
          </a:bodyPr>
          <a:lstStyle/>
          <a:p>
            <a:pPr algn="ctr">
              <a:spcBef>
                <a:spcPct val="20000"/>
              </a:spcBef>
            </a:pPr>
            <a:br>
              <a:rPr lang="en-US" dirty="0"/>
            </a:br>
            <a:br>
              <a:rPr lang="en-US" dirty="0"/>
            </a:br>
            <a:br>
              <a:rPr lang="en-US" dirty="0"/>
            </a:br>
            <a:br>
              <a:rPr lang="en-US" dirty="0"/>
            </a:br>
            <a:br>
              <a:rPr lang="en-US" dirty="0"/>
            </a:br>
            <a:br>
              <a:rPr lang="en-US" dirty="0"/>
            </a:br>
            <a:br>
              <a:rPr lang="en-US" dirty="0"/>
            </a:br>
            <a:br>
              <a:rPr lang="en-US" dirty="0"/>
            </a:br>
            <a:br>
              <a:rPr lang="en-US" dirty="0">
                <a:solidFill>
                  <a:schemeClr val="tx1"/>
                </a:solidFill>
              </a:rPr>
            </a:br>
            <a:br>
              <a:rPr lang="en-US" dirty="0"/>
            </a:br>
            <a:r>
              <a:rPr lang="en-US" dirty="0"/>
              <a:t>Marquette University</a:t>
            </a:r>
            <a:br>
              <a:rPr lang="en-US" dirty="0"/>
            </a:br>
            <a:r>
              <a:rPr lang="en-US" dirty="0">
                <a:solidFill>
                  <a:schemeClr val="tx1"/>
                </a:solidFill>
              </a:rPr>
              <a:t>Supervisor Resource </a:t>
            </a:r>
            <a:br>
              <a:rPr lang="en-US" dirty="0">
                <a:solidFill>
                  <a:schemeClr val="tx1"/>
                </a:solidFill>
              </a:rPr>
            </a:br>
            <a:r>
              <a:rPr lang="en-US" dirty="0">
                <a:solidFill>
                  <a:schemeClr val="tx1"/>
                </a:solidFill>
              </a:rPr>
              <a:t>Training Module</a:t>
            </a:r>
            <a:endParaRPr lang="en-US" dirty="0"/>
          </a:p>
        </p:txBody>
      </p:sp>
      <p:sp>
        <p:nvSpPr>
          <p:cNvPr id="3" name="Subtitle 2"/>
          <p:cNvSpPr>
            <a:spLocks noGrp="1"/>
          </p:cNvSpPr>
          <p:nvPr>
            <p:ph type="subTitle" idx="1"/>
          </p:nvPr>
        </p:nvSpPr>
        <p:spPr/>
        <p:txBody>
          <a:bodyPr>
            <a:normAutofit lnSpcReduction="10000"/>
          </a:bodyPr>
          <a:lstStyle/>
          <a:p>
            <a:endParaRPr lang="en-US" dirty="0">
              <a:solidFill>
                <a:schemeClr val="tx1"/>
              </a:solidFill>
            </a:endParaRPr>
          </a:p>
          <a:p>
            <a:endParaRPr lang="en-US" dirty="0">
              <a:solidFill>
                <a:prstClr val="black"/>
              </a:solidFill>
            </a:endParaRPr>
          </a:p>
          <a:p>
            <a:r>
              <a:rPr lang="en-US" dirty="0">
                <a:solidFill>
                  <a:prstClr val="black"/>
                </a:solidFill>
              </a:rPr>
              <a:t>Department of Counselor Education &amp; </a:t>
            </a:r>
          </a:p>
          <a:p>
            <a:r>
              <a:rPr lang="en-US" dirty="0">
                <a:solidFill>
                  <a:prstClr val="black"/>
                </a:solidFill>
              </a:rPr>
              <a:t>Counseling Psychology (CECP) </a:t>
            </a:r>
          </a:p>
          <a:p>
            <a:r>
              <a:rPr lang="en-US" dirty="0">
                <a:solidFill>
                  <a:prstClr val="black"/>
                </a:solidFill>
              </a:rPr>
              <a:t>Clinical Mental Health Counseling &amp; School Counseling Programs</a:t>
            </a:r>
            <a:endParaRPr lang="en-US" dirty="0">
              <a:solidFill>
                <a:schemeClr val="tx1"/>
              </a:solidFill>
            </a:endParaRPr>
          </a:p>
        </p:txBody>
      </p:sp>
      <p:pic>
        <p:nvPicPr>
          <p:cNvPr id="5" name="Picture 4"/>
          <p:cNvPicPr>
            <a:picLocks noChangeAspect="1"/>
          </p:cNvPicPr>
          <p:nvPr/>
        </p:nvPicPr>
        <p:blipFill>
          <a:blip r:embed="rId2"/>
          <a:stretch>
            <a:fillRect/>
          </a:stretch>
        </p:blipFill>
        <p:spPr>
          <a:xfrm>
            <a:off x="4559300" y="3416300"/>
            <a:ext cx="12700" cy="12700"/>
          </a:xfrm>
          <a:prstGeom prst="rect">
            <a:avLst/>
          </a:prstGeom>
        </p:spPr>
      </p:pic>
      <p:pic>
        <p:nvPicPr>
          <p:cNvPr id="6" name="Picture 5"/>
          <p:cNvPicPr>
            <a:picLocks noChangeAspect="1"/>
          </p:cNvPicPr>
          <p:nvPr/>
        </p:nvPicPr>
        <p:blipFill>
          <a:blip r:embed="rId2"/>
          <a:stretch>
            <a:fillRect/>
          </a:stretch>
        </p:blipFill>
        <p:spPr>
          <a:xfrm>
            <a:off x="4559300" y="3416300"/>
            <a:ext cx="12700" cy="12700"/>
          </a:xfrm>
          <a:prstGeom prst="rect">
            <a:avLst/>
          </a:prstGeom>
        </p:spPr>
      </p:pic>
    </p:spTree>
    <p:extLst>
      <p:ext uri="{BB962C8B-B14F-4D97-AF65-F5344CB8AC3E}">
        <p14:creationId xmlns:p14="http://schemas.microsoft.com/office/powerpoint/2010/main" val="2102999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508000"/>
            <a:ext cx="7583487" cy="714188"/>
          </a:xfrm>
        </p:spPr>
        <p:txBody>
          <a:bodyPr/>
          <a:lstStyle/>
          <a:p>
            <a:pPr algn="ctr"/>
            <a:r>
              <a:rPr lang="en-US" sz="3600" dirty="0"/>
              <a:t>Counseling Practicum (COUN 6965)</a:t>
            </a:r>
          </a:p>
        </p:txBody>
      </p:sp>
      <p:sp>
        <p:nvSpPr>
          <p:cNvPr id="3" name="Content Placeholder 2"/>
          <p:cNvSpPr>
            <a:spLocks noGrp="1"/>
          </p:cNvSpPr>
          <p:nvPr>
            <p:ph idx="1"/>
          </p:nvPr>
        </p:nvSpPr>
        <p:spPr>
          <a:xfrm>
            <a:off x="457200" y="1222187"/>
            <a:ext cx="5593668" cy="6363945"/>
          </a:xfrm>
        </p:spPr>
        <p:txBody>
          <a:bodyPr>
            <a:noAutofit/>
          </a:bodyPr>
          <a:lstStyle/>
          <a:p>
            <a:pPr marL="0" indent="0">
              <a:buNone/>
            </a:pPr>
            <a:endParaRPr lang="en-US" sz="1800" dirty="0"/>
          </a:p>
          <a:p>
            <a:r>
              <a:rPr lang="en-US" sz="1800" dirty="0"/>
              <a:t>Practicum is described as a “distinctly defined, supervised clinical experience in which the student develops basic counseling skills and integrates professional knowledge” (CACREP, 2016). </a:t>
            </a:r>
          </a:p>
          <a:p>
            <a:r>
              <a:rPr lang="en-US" sz="1800" dirty="0"/>
              <a:t>The Counseling programs require that students complete a minimum of 100 hours of Counseling Practicum (COUN 6965) over the course of one semester. Generally this practicum experience takes place in the 2</a:t>
            </a:r>
            <a:r>
              <a:rPr lang="en-US" sz="1800" baseline="30000" dirty="0"/>
              <a:t>nd</a:t>
            </a:r>
            <a:r>
              <a:rPr lang="en-US" sz="1800" dirty="0"/>
              <a:t> semester of a student’s first year in the program.</a:t>
            </a:r>
            <a:r>
              <a:rPr lang="en-US" sz="1800" dirty="0">
                <a:effectLst/>
              </a:rPr>
              <a:t> </a:t>
            </a:r>
          </a:p>
        </p:txBody>
      </p:sp>
      <p:pic>
        <p:nvPicPr>
          <p:cNvPr id="4" name="Picture 3"/>
          <p:cNvPicPr>
            <a:picLocks noChangeAspect="1"/>
          </p:cNvPicPr>
          <p:nvPr/>
        </p:nvPicPr>
        <p:blipFill>
          <a:blip r:embed="rId2"/>
          <a:stretch>
            <a:fillRect/>
          </a:stretch>
        </p:blipFill>
        <p:spPr>
          <a:xfrm>
            <a:off x="5933436" y="3170190"/>
            <a:ext cx="2911474" cy="3292849"/>
          </a:xfrm>
          <a:prstGeom prst="rect">
            <a:avLst/>
          </a:prstGeom>
        </p:spPr>
      </p:pic>
    </p:spTree>
    <p:extLst>
      <p:ext uri="{BB962C8B-B14F-4D97-AF65-F5344CB8AC3E}">
        <p14:creationId xmlns:p14="http://schemas.microsoft.com/office/powerpoint/2010/main" val="2063929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Internship in Counseling (COUN 6986)</a:t>
            </a:r>
          </a:p>
        </p:txBody>
      </p:sp>
      <p:sp>
        <p:nvSpPr>
          <p:cNvPr id="3" name="Content Placeholder 2"/>
          <p:cNvSpPr>
            <a:spLocks noGrp="1"/>
          </p:cNvSpPr>
          <p:nvPr>
            <p:ph idx="1"/>
          </p:nvPr>
        </p:nvSpPr>
        <p:spPr/>
        <p:txBody>
          <a:bodyPr>
            <a:normAutofit fontScale="92500" lnSpcReduction="10000"/>
          </a:bodyPr>
          <a:lstStyle/>
          <a:p>
            <a:r>
              <a:rPr lang="en-US" sz="2400" dirty="0"/>
              <a:t>Internship can be described as a “distinctly defined, post-practicum, supervised clinical experience in which the student refines and enhances basic counseling or student development knowledge and skills, and integrates and authenticates professional knowledge and skills related to program objectives” (CACREP, 2016). </a:t>
            </a:r>
          </a:p>
          <a:p>
            <a:r>
              <a:rPr lang="en-US" sz="2400" dirty="0"/>
              <a:t>The Counseling Programs require that students complete at least two semesters of Counseling Internship (COUN 6986). This includes at least 300 clock hours each semester, or approximately 20 hours per week over 15 weeks per semester, for a total of 600 hours. </a:t>
            </a:r>
          </a:p>
          <a:p>
            <a:endParaRPr lang="en-US" dirty="0"/>
          </a:p>
        </p:txBody>
      </p:sp>
    </p:spTree>
    <p:extLst>
      <p:ext uri="{BB962C8B-B14F-4D97-AF65-F5344CB8AC3E}">
        <p14:creationId xmlns:p14="http://schemas.microsoft.com/office/powerpoint/2010/main" val="559642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Site Supervisor Qualifications</a:t>
            </a:r>
          </a:p>
        </p:txBody>
      </p:sp>
      <p:sp>
        <p:nvSpPr>
          <p:cNvPr id="3" name="Content Placeholder 2"/>
          <p:cNvSpPr>
            <a:spLocks noGrp="1"/>
          </p:cNvSpPr>
          <p:nvPr>
            <p:ph idx="1"/>
          </p:nvPr>
        </p:nvSpPr>
        <p:spPr/>
        <p:txBody>
          <a:bodyPr>
            <a:normAutofit fontScale="92500" lnSpcReduction="10000"/>
          </a:bodyPr>
          <a:lstStyle/>
          <a:p>
            <a:r>
              <a:rPr lang="en-US" dirty="0"/>
              <a:t>Site supervisors must have the following qualifications:</a:t>
            </a:r>
          </a:p>
          <a:p>
            <a:pPr marL="0" indent="0">
              <a:buNone/>
            </a:pPr>
            <a:r>
              <a:rPr lang="en-US" dirty="0"/>
              <a:t>1. A minimum of a master’s degree in counseling or a related profession with equivalent qualifications, including relevant certifications and/or licenses.</a:t>
            </a:r>
          </a:p>
          <a:p>
            <a:pPr marL="0" indent="0">
              <a:buNone/>
            </a:pPr>
            <a:r>
              <a:rPr lang="en-US" dirty="0"/>
              <a:t>2. A minimum of two years of pertinent professional experience in the specialty area in which the student is enrolled.</a:t>
            </a:r>
          </a:p>
          <a:p>
            <a:pPr marL="0" indent="0">
              <a:buNone/>
            </a:pPr>
            <a:r>
              <a:rPr lang="en-US" dirty="0"/>
              <a:t>3. Knowledge of the program’s expectations, requirements, and evaluation procedures for students.</a:t>
            </a:r>
          </a:p>
          <a:p>
            <a:pPr marL="0" indent="0">
              <a:buNone/>
            </a:pPr>
            <a:r>
              <a:rPr lang="en-US" dirty="0"/>
              <a:t>4. Relevant training in counseling supervision.</a:t>
            </a:r>
          </a:p>
          <a:p>
            <a:pPr marL="0" indent="0">
              <a:buNone/>
            </a:pPr>
            <a:r>
              <a:rPr lang="en-US" dirty="0"/>
              <a:t>(CACREP, 2016, Section III).</a:t>
            </a:r>
          </a:p>
          <a:p>
            <a:endParaRPr lang="en-US" dirty="0"/>
          </a:p>
          <a:p>
            <a:endParaRPr lang="en-US" dirty="0"/>
          </a:p>
        </p:txBody>
      </p:sp>
    </p:spTree>
    <p:extLst>
      <p:ext uri="{BB962C8B-B14F-4D97-AF65-F5344CB8AC3E}">
        <p14:creationId xmlns:p14="http://schemas.microsoft.com/office/powerpoint/2010/main" val="1060807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What is supervision?</a:t>
            </a:r>
            <a:br>
              <a:rPr lang="en-US" dirty="0"/>
            </a:br>
            <a:endParaRPr lang="en-US" dirty="0"/>
          </a:p>
        </p:txBody>
      </p:sp>
      <p:sp>
        <p:nvSpPr>
          <p:cNvPr id="3" name="Content Placeholder 2"/>
          <p:cNvSpPr>
            <a:spLocks noGrp="1"/>
          </p:cNvSpPr>
          <p:nvPr>
            <p:ph idx="1"/>
          </p:nvPr>
        </p:nvSpPr>
        <p:spPr>
          <a:xfrm>
            <a:off x="660929" y="1117600"/>
            <a:ext cx="7583487" cy="4208930"/>
          </a:xfrm>
        </p:spPr>
        <p:txBody>
          <a:bodyPr>
            <a:noAutofit/>
          </a:bodyPr>
          <a:lstStyle/>
          <a:p>
            <a:pPr marL="0" indent="0">
              <a:buNone/>
            </a:pPr>
            <a:r>
              <a:rPr lang="en-US" sz="2000" dirty="0"/>
              <a:t>An intervention provided by a more senior member of a profession to a more junior member or members of that same profession.  </a:t>
            </a:r>
          </a:p>
          <a:p>
            <a:pPr marL="0" indent="0">
              <a:buNone/>
            </a:pPr>
            <a:r>
              <a:rPr lang="en-US" sz="2000" dirty="0"/>
              <a:t>This relationship is:</a:t>
            </a:r>
          </a:p>
          <a:p>
            <a:r>
              <a:rPr lang="en-US" sz="2000" dirty="0"/>
              <a:t>Evaluative</a:t>
            </a:r>
          </a:p>
          <a:p>
            <a:r>
              <a:rPr lang="en-US" sz="2000" dirty="0"/>
              <a:t>Extends over time</a:t>
            </a:r>
          </a:p>
          <a:p>
            <a:r>
              <a:rPr lang="en-US" sz="2000" dirty="0"/>
              <a:t>Enhances professional competency</a:t>
            </a:r>
          </a:p>
          <a:p>
            <a:pPr marL="0" indent="0">
              <a:buNone/>
            </a:pPr>
            <a:r>
              <a:rPr lang="en-US" sz="2000" dirty="0"/>
              <a:t>Supervisors:</a:t>
            </a:r>
          </a:p>
          <a:p>
            <a:r>
              <a:rPr lang="en-US" sz="2000" dirty="0"/>
              <a:t>Monitors quality of professional services offered</a:t>
            </a:r>
          </a:p>
          <a:p>
            <a:r>
              <a:rPr lang="en-US" sz="2000" dirty="0"/>
              <a:t>Serve as a gate-keeper for those who enter the profession                    </a:t>
            </a:r>
          </a:p>
          <a:p>
            <a:pPr marL="0" indent="0">
              <a:buNone/>
            </a:pPr>
            <a:r>
              <a:rPr lang="en-US" sz="2000" i="1" dirty="0"/>
              <a:t>(Bernard &amp; Goodyear, 2019)</a:t>
            </a:r>
          </a:p>
        </p:txBody>
      </p:sp>
    </p:spTree>
    <p:extLst>
      <p:ext uri="{BB962C8B-B14F-4D97-AF65-F5344CB8AC3E}">
        <p14:creationId xmlns:p14="http://schemas.microsoft.com/office/powerpoint/2010/main" val="3413924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Definition of supervision, continued</a:t>
            </a:r>
          </a:p>
        </p:txBody>
      </p:sp>
      <p:sp>
        <p:nvSpPr>
          <p:cNvPr id="3" name="Content Placeholder 2"/>
          <p:cNvSpPr>
            <a:spLocks noGrp="1"/>
          </p:cNvSpPr>
          <p:nvPr>
            <p:ph idx="1"/>
          </p:nvPr>
        </p:nvSpPr>
        <p:spPr>
          <a:xfrm>
            <a:off x="750970" y="1828800"/>
            <a:ext cx="7583487" cy="4208930"/>
          </a:xfrm>
        </p:spPr>
        <p:txBody>
          <a:bodyPr>
            <a:noAutofit/>
          </a:bodyPr>
          <a:lstStyle/>
          <a:p>
            <a:pPr marL="0" indent="0">
              <a:buNone/>
            </a:pPr>
            <a:r>
              <a:rPr lang="en-US" dirty="0"/>
              <a:t>Supervision is a collaborative process where someone more experienced engages those less experienced to find their voice as a person and a professional by:</a:t>
            </a:r>
          </a:p>
          <a:p>
            <a:r>
              <a:rPr lang="en-US" dirty="0"/>
              <a:t>Empowering</a:t>
            </a:r>
          </a:p>
          <a:p>
            <a:r>
              <a:rPr lang="en-US" dirty="0"/>
              <a:t>Teaching</a:t>
            </a:r>
          </a:p>
          <a:p>
            <a:r>
              <a:rPr lang="en-US" dirty="0"/>
              <a:t>Modeling</a:t>
            </a:r>
          </a:p>
          <a:p>
            <a:r>
              <a:rPr lang="en-US" dirty="0"/>
              <a:t>Challenging</a:t>
            </a:r>
          </a:p>
          <a:p>
            <a:r>
              <a:rPr lang="en-US" dirty="0"/>
              <a:t>Evaluating</a:t>
            </a:r>
          </a:p>
          <a:p>
            <a:pPr marL="0" indent="0">
              <a:buNone/>
            </a:pPr>
            <a:r>
              <a:rPr lang="en-US" sz="2000" i="1" dirty="0"/>
              <a:t>(Georgia Southern University Site Supervisor Workshop, 2013 )</a:t>
            </a:r>
          </a:p>
          <a:p>
            <a:pPr marL="0" indent="0">
              <a:buNone/>
            </a:pPr>
            <a:endParaRPr lang="en-US" dirty="0"/>
          </a:p>
        </p:txBody>
      </p:sp>
      <p:pic>
        <p:nvPicPr>
          <p:cNvPr id="4" name="Picture 3"/>
          <p:cNvPicPr>
            <a:picLocks noChangeAspect="1"/>
          </p:cNvPicPr>
          <p:nvPr/>
        </p:nvPicPr>
        <p:blipFill>
          <a:blip r:embed="rId2"/>
          <a:stretch>
            <a:fillRect/>
          </a:stretch>
        </p:blipFill>
        <p:spPr>
          <a:xfrm>
            <a:off x="4851400" y="3318933"/>
            <a:ext cx="2302933" cy="2302933"/>
          </a:xfrm>
          <a:prstGeom prst="rect">
            <a:avLst/>
          </a:prstGeom>
        </p:spPr>
      </p:pic>
    </p:spTree>
    <p:extLst>
      <p:ext uri="{BB962C8B-B14F-4D97-AF65-F5344CB8AC3E}">
        <p14:creationId xmlns:p14="http://schemas.microsoft.com/office/powerpoint/2010/main" val="4135832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1447800"/>
          </a:xfrm>
        </p:spPr>
        <p:txBody>
          <a:bodyPr>
            <a:normAutofit fontScale="90000"/>
          </a:bodyPr>
          <a:lstStyle/>
          <a:p>
            <a:pPr algn="ctr"/>
            <a:br>
              <a:rPr lang="en-US" sz="4400" dirty="0"/>
            </a:br>
            <a:br>
              <a:rPr lang="en-US" sz="4400" dirty="0"/>
            </a:br>
            <a:br>
              <a:rPr lang="en-US" sz="4400" dirty="0"/>
            </a:br>
            <a:r>
              <a:rPr lang="en-US" sz="4400" dirty="0"/>
              <a:t>Empowering</a:t>
            </a:r>
            <a:r>
              <a:rPr lang="en-US" sz="4000" dirty="0"/>
              <a:t> </a:t>
            </a:r>
            <a:br>
              <a:rPr lang="en-US" sz="4000" dirty="0"/>
            </a:b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2800" dirty="0"/>
              <a:t>Examples: </a:t>
            </a:r>
          </a:p>
          <a:p>
            <a:pPr>
              <a:buFont typeface="Wingdings" charset="2"/>
              <a:buChar char="§"/>
            </a:pPr>
            <a:r>
              <a:rPr lang="en-US" dirty="0"/>
              <a:t>Building the supervisor relationship</a:t>
            </a:r>
          </a:p>
          <a:p>
            <a:pPr>
              <a:buFont typeface="Wingdings" charset="2"/>
              <a:buChar char="§"/>
            </a:pPr>
            <a:r>
              <a:rPr lang="en-US" dirty="0"/>
              <a:t>Focusing on positives and strengths</a:t>
            </a:r>
          </a:p>
          <a:p>
            <a:pPr>
              <a:buFont typeface="Wingdings" charset="2"/>
              <a:buChar char="§"/>
            </a:pPr>
            <a:r>
              <a:rPr lang="en-US" dirty="0"/>
              <a:t>Encouraging, affirming, and advocating for the supervisee</a:t>
            </a:r>
          </a:p>
          <a:p>
            <a:pPr>
              <a:buFont typeface="Wingdings" charset="2"/>
              <a:buChar char="§"/>
            </a:pPr>
            <a:r>
              <a:rPr lang="en-US" dirty="0"/>
              <a:t>Supporting supervisees in their learning goals</a:t>
            </a:r>
          </a:p>
          <a:p>
            <a:pPr>
              <a:buFont typeface="Wingdings" charset="2"/>
              <a:buChar char="§"/>
            </a:pPr>
            <a:r>
              <a:rPr lang="en-US" dirty="0"/>
              <a:t>Allowing supervisees to explore various types of cases</a:t>
            </a:r>
          </a:p>
          <a:p>
            <a:pPr>
              <a:buFont typeface="Wingdings" charset="2"/>
              <a:buChar char="§"/>
            </a:pPr>
            <a:endParaRPr lang="en-US" dirty="0"/>
          </a:p>
          <a:p>
            <a:pPr marL="0" indent="0">
              <a:buNone/>
            </a:pPr>
            <a:r>
              <a:rPr lang="en-US" sz="1900" i="1" dirty="0"/>
              <a:t>(Georgia Southern University Site Supervisor Workshop, 2013)</a:t>
            </a:r>
          </a:p>
          <a:p>
            <a:pPr marL="0" indent="0">
              <a:buNone/>
            </a:pPr>
            <a:endParaRPr lang="en-US" dirty="0"/>
          </a:p>
        </p:txBody>
      </p:sp>
    </p:spTree>
    <p:extLst>
      <p:ext uri="{BB962C8B-B14F-4D97-AF65-F5344CB8AC3E}">
        <p14:creationId xmlns:p14="http://schemas.microsoft.com/office/powerpoint/2010/main" val="2201651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528" y="381000"/>
            <a:ext cx="7583487" cy="1471808"/>
          </a:xfrm>
        </p:spPr>
        <p:txBody>
          <a:bodyPr>
            <a:normAutofit fontScale="90000"/>
          </a:bodyPr>
          <a:lstStyle/>
          <a:p>
            <a:br>
              <a:rPr lang="en-US" dirty="0"/>
            </a:br>
            <a:r>
              <a:rPr lang="en-US" sz="4400" dirty="0"/>
              <a:t>Teaching</a:t>
            </a:r>
            <a:br>
              <a:rPr lang="en-US" dirty="0"/>
            </a:br>
            <a:endParaRPr lang="en-US" dirty="0"/>
          </a:p>
        </p:txBody>
      </p:sp>
      <p:sp>
        <p:nvSpPr>
          <p:cNvPr id="3" name="Content Placeholder 2"/>
          <p:cNvSpPr>
            <a:spLocks noGrp="1"/>
          </p:cNvSpPr>
          <p:nvPr>
            <p:ph idx="1"/>
          </p:nvPr>
        </p:nvSpPr>
        <p:spPr>
          <a:xfrm>
            <a:off x="718528" y="2335305"/>
            <a:ext cx="7583487" cy="3913095"/>
          </a:xfrm>
        </p:spPr>
        <p:txBody>
          <a:bodyPr>
            <a:normAutofit/>
          </a:bodyPr>
          <a:lstStyle/>
          <a:p>
            <a:pPr marL="0" indent="0">
              <a:buNone/>
            </a:pPr>
            <a:r>
              <a:rPr lang="en-US" dirty="0"/>
              <a:t>Examples: </a:t>
            </a:r>
          </a:p>
          <a:p>
            <a:r>
              <a:rPr lang="en-US" dirty="0"/>
              <a:t>Imparting knowledge about the counseling profession</a:t>
            </a:r>
          </a:p>
          <a:p>
            <a:r>
              <a:rPr lang="en-US" dirty="0"/>
              <a:t>Sharing with students the art and craft of the profession</a:t>
            </a:r>
          </a:p>
          <a:p>
            <a:r>
              <a:rPr lang="en-US" dirty="0"/>
              <a:t>Relying on ethical standards</a:t>
            </a:r>
          </a:p>
          <a:p>
            <a:r>
              <a:rPr lang="en-US" dirty="0"/>
              <a:t>Employing different theoretical approaches</a:t>
            </a:r>
          </a:p>
          <a:p>
            <a:r>
              <a:rPr lang="en-US" dirty="0"/>
              <a:t>Teaching practical and case conceptualization skills</a:t>
            </a:r>
          </a:p>
        </p:txBody>
      </p:sp>
      <p:pic>
        <p:nvPicPr>
          <p:cNvPr id="4" name="Picture 3"/>
          <p:cNvPicPr>
            <a:picLocks noChangeAspect="1"/>
          </p:cNvPicPr>
          <p:nvPr/>
        </p:nvPicPr>
        <p:blipFill>
          <a:blip r:embed="rId2"/>
          <a:stretch>
            <a:fillRect/>
          </a:stretch>
        </p:blipFill>
        <p:spPr>
          <a:xfrm>
            <a:off x="5084683" y="228600"/>
            <a:ext cx="3572932" cy="2333065"/>
          </a:xfrm>
          <a:prstGeom prst="rect">
            <a:avLst/>
          </a:prstGeom>
        </p:spPr>
      </p:pic>
      <p:sp>
        <p:nvSpPr>
          <p:cNvPr id="6" name="TextBox 5"/>
          <p:cNvSpPr txBox="1"/>
          <p:nvPr/>
        </p:nvSpPr>
        <p:spPr>
          <a:xfrm>
            <a:off x="1054100" y="6179234"/>
            <a:ext cx="6751377" cy="646331"/>
          </a:xfrm>
          <a:prstGeom prst="rect">
            <a:avLst/>
          </a:prstGeom>
          <a:noFill/>
        </p:spPr>
        <p:txBody>
          <a:bodyPr wrap="none" rtlCol="0">
            <a:spAutoFit/>
          </a:bodyPr>
          <a:lstStyle/>
          <a:p>
            <a:r>
              <a:rPr lang="en-US" i="1" dirty="0">
                <a:solidFill>
                  <a:schemeClr val="bg1"/>
                </a:solidFill>
              </a:rPr>
              <a:t>(Georgia Southern University Site Supervisor Workshop, 2013 )</a:t>
            </a:r>
          </a:p>
          <a:p>
            <a:endParaRPr lang="en-US" dirty="0"/>
          </a:p>
        </p:txBody>
      </p:sp>
    </p:spTree>
    <p:extLst>
      <p:ext uri="{BB962C8B-B14F-4D97-AF65-F5344CB8AC3E}">
        <p14:creationId xmlns:p14="http://schemas.microsoft.com/office/powerpoint/2010/main" val="3250067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1341329"/>
          </a:xfrm>
        </p:spPr>
        <p:txBody>
          <a:bodyPr>
            <a:normAutofit fontScale="90000"/>
          </a:bodyPr>
          <a:lstStyle/>
          <a:p>
            <a:br>
              <a:rPr lang="en-US" dirty="0"/>
            </a:br>
            <a:r>
              <a:rPr lang="en-US" sz="4400" dirty="0"/>
              <a:t>Modeling</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a:t>Examples: </a:t>
            </a:r>
          </a:p>
          <a:p>
            <a:r>
              <a:rPr lang="en-US" dirty="0"/>
              <a:t>Professional and ethical behavior</a:t>
            </a:r>
          </a:p>
          <a:p>
            <a:r>
              <a:rPr lang="en-US" dirty="0"/>
              <a:t>Counseling skills &amp; techniques</a:t>
            </a:r>
          </a:p>
          <a:p>
            <a:r>
              <a:rPr lang="en-US" dirty="0"/>
              <a:t>A commitment to the profession – professional integrity</a:t>
            </a:r>
          </a:p>
          <a:p>
            <a:r>
              <a:rPr lang="en-US" dirty="0"/>
              <a:t>Sincere caring and concern for the clients</a:t>
            </a:r>
          </a:p>
          <a:p>
            <a:r>
              <a:rPr lang="en-US" dirty="0"/>
              <a:t>Ways to provide feedback</a:t>
            </a:r>
          </a:p>
        </p:txBody>
      </p:sp>
      <p:sp>
        <p:nvSpPr>
          <p:cNvPr id="4" name="TextBox 3"/>
          <p:cNvSpPr txBox="1"/>
          <p:nvPr/>
        </p:nvSpPr>
        <p:spPr>
          <a:xfrm>
            <a:off x="1066800" y="5976034"/>
            <a:ext cx="6751377" cy="646331"/>
          </a:xfrm>
          <a:prstGeom prst="rect">
            <a:avLst/>
          </a:prstGeom>
          <a:noFill/>
        </p:spPr>
        <p:txBody>
          <a:bodyPr wrap="none" rtlCol="0">
            <a:spAutoFit/>
          </a:bodyPr>
          <a:lstStyle/>
          <a:p>
            <a:r>
              <a:rPr lang="en-US" i="1" dirty="0">
                <a:solidFill>
                  <a:schemeClr val="bg1"/>
                </a:solidFill>
              </a:rPr>
              <a:t>(Georgia Southern University Site Supervisor Workshop, 2013 )</a:t>
            </a:r>
          </a:p>
          <a:p>
            <a:endParaRPr lang="en-US" dirty="0"/>
          </a:p>
        </p:txBody>
      </p:sp>
    </p:spTree>
    <p:extLst>
      <p:ext uri="{BB962C8B-B14F-4D97-AF65-F5344CB8AC3E}">
        <p14:creationId xmlns:p14="http://schemas.microsoft.com/office/powerpoint/2010/main" val="70687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1354377"/>
          </a:xfrm>
        </p:spPr>
        <p:txBody>
          <a:bodyPr>
            <a:normAutofit fontScale="90000"/>
          </a:bodyPr>
          <a:lstStyle/>
          <a:p>
            <a:br>
              <a:rPr lang="en-US" dirty="0"/>
            </a:br>
            <a:r>
              <a:rPr lang="en-US" sz="4400" dirty="0"/>
              <a:t>Challenging</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Examples:</a:t>
            </a:r>
          </a:p>
          <a:p>
            <a:r>
              <a:rPr lang="en-US" dirty="0"/>
              <a:t>Confronting with the true spirit of caring in mind</a:t>
            </a:r>
          </a:p>
          <a:p>
            <a:r>
              <a:rPr lang="en-US" dirty="0"/>
              <a:t>Creating healthy tension in the learning process</a:t>
            </a:r>
          </a:p>
          <a:p>
            <a:r>
              <a:rPr lang="en-US" dirty="0"/>
              <a:t> Sensitivity to the right learning moments</a:t>
            </a:r>
          </a:p>
          <a:p>
            <a:r>
              <a:rPr lang="en-US" dirty="0"/>
              <a:t> Setting high expectations</a:t>
            </a:r>
          </a:p>
          <a:p>
            <a:r>
              <a:rPr lang="en-US" dirty="0"/>
              <a:t> Acknowledging your supervisee’s capabilities</a:t>
            </a:r>
          </a:p>
          <a:p>
            <a:r>
              <a:rPr lang="en-US" dirty="0"/>
              <a:t> Challenging them to take risks</a:t>
            </a:r>
          </a:p>
          <a:p>
            <a:r>
              <a:rPr lang="en-US" dirty="0"/>
              <a:t>Encouraging supervisees to use self-reflection</a:t>
            </a:r>
          </a:p>
        </p:txBody>
      </p:sp>
      <p:sp>
        <p:nvSpPr>
          <p:cNvPr id="4" name="TextBox 3"/>
          <p:cNvSpPr txBox="1"/>
          <p:nvPr/>
        </p:nvSpPr>
        <p:spPr>
          <a:xfrm>
            <a:off x="1079500" y="6042960"/>
            <a:ext cx="6751377" cy="646331"/>
          </a:xfrm>
          <a:prstGeom prst="rect">
            <a:avLst/>
          </a:prstGeom>
          <a:noFill/>
        </p:spPr>
        <p:txBody>
          <a:bodyPr wrap="none" rtlCol="0">
            <a:spAutoFit/>
          </a:bodyPr>
          <a:lstStyle/>
          <a:p>
            <a:r>
              <a:rPr lang="en-US" i="1" dirty="0">
                <a:solidFill>
                  <a:schemeClr val="bg1"/>
                </a:solidFill>
              </a:rPr>
              <a:t>(Georgia Southern University Site Supervisor Workshop, 2013 )</a:t>
            </a:r>
          </a:p>
          <a:p>
            <a:endParaRPr lang="en-US" dirty="0"/>
          </a:p>
        </p:txBody>
      </p:sp>
    </p:spTree>
    <p:extLst>
      <p:ext uri="{BB962C8B-B14F-4D97-AF65-F5344CB8AC3E}">
        <p14:creationId xmlns:p14="http://schemas.microsoft.com/office/powerpoint/2010/main" val="1308005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1447799"/>
          </a:xfrm>
        </p:spPr>
        <p:txBody>
          <a:bodyPr>
            <a:normAutofit fontScale="90000"/>
          </a:bodyPr>
          <a:lstStyle/>
          <a:p>
            <a:br>
              <a:rPr lang="en-US" dirty="0"/>
            </a:br>
            <a:r>
              <a:rPr lang="en-US" sz="4400" dirty="0"/>
              <a:t>Evaluation</a:t>
            </a:r>
            <a:br>
              <a:rPr lang="en-US" dirty="0"/>
            </a:br>
            <a:endParaRPr lang="en-US" dirty="0"/>
          </a:p>
        </p:txBody>
      </p:sp>
      <p:sp>
        <p:nvSpPr>
          <p:cNvPr id="3" name="Content Placeholder 2"/>
          <p:cNvSpPr>
            <a:spLocks noGrp="1"/>
          </p:cNvSpPr>
          <p:nvPr>
            <p:ph idx="1"/>
          </p:nvPr>
        </p:nvSpPr>
        <p:spPr>
          <a:xfrm>
            <a:off x="779463" y="1828799"/>
            <a:ext cx="7583487" cy="4877845"/>
          </a:xfrm>
        </p:spPr>
        <p:txBody>
          <a:bodyPr>
            <a:normAutofit fontScale="77500" lnSpcReduction="20000"/>
          </a:bodyPr>
          <a:lstStyle/>
          <a:p>
            <a:pPr marL="0" indent="0">
              <a:buNone/>
            </a:pPr>
            <a:endParaRPr lang="en-US" dirty="0"/>
          </a:p>
          <a:p>
            <a:pPr marL="0" indent="0">
              <a:buNone/>
            </a:pPr>
            <a:r>
              <a:rPr lang="en-US" sz="2900" dirty="0"/>
              <a:t>CECP Evaluation Methods: </a:t>
            </a:r>
            <a:endParaRPr lang="en-US" dirty="0"/>
          </a:p>
          <a:p>
            <a:r>
              <a:rPr lang="en-US" sz="2900" dirty="0"/>
              <a:t>Classroom Performance (case </a:t>
            </a:r>
          </a:p>
          <a:p>
            <a:pPr marL="0" indent="0">
              <a:buNone/>
            </a:pPr>
            <a:r>
              <a:rPr lang="en-US" sz="2900" dirty="0"/>
              <a:t>    presentations, etc.)</a:t>
            </a:r>
          </a:p>
          <a:p>
            <a:r>
              <a:rPr lang="en-US" sz="2900" dirty="0"/>
              <a:t>Video/Audio Taping and/or Live </a:t>
            </a:r>
          </a:p>
          <a:p>
            <a:pPr marL="0" indent="0">
              <a:buNone/>
            </a:pPr>
            <a:r>
              <a:rPr lang="en-US" sz="2900" dirty="0"/>
              <a:t>    Supervision</a:t>
            </a:r>
          </a:p>
          <a:p>
            <a:r>
              <a:rPr lang="en-US" sz="2900" dirty="0"/>
              <a:t>Completion of hours and documentation</a:t>
            </a:r>
          </a:p>
          <a:p>
            <a:r>
              <a:rPr lang="en-US" sz="2900" dirty="0"/>
              <a:t>Supervisor Evaluation of Student Form</a:t>
            </a:r>
          </a:p>
          <a:p>
            <a:endParaRPr lang="en-US" dirty="0"/>
          </a:p>
          <a:p>
            <a:pPr marL="0" indent="0">
              <a:buNone/>
            </a:pPr>
            <a:r>
              <a:rPr lang="en-US" dirty="0"/>
              <a:t>    </a:t>
            </a:r>
          </a:p>
        </p:txBody>
      </p:sp>
      <p:pic>
        <p:nvPicPr>
          <p:cNvPr id="4" name="Picture 3"/>
          <p:cNvPicPr>
            <a:picLocks noChangeAspect="1"/>
          </p:cNvPicPr>
          <p:nvPr/>
        </p:nvPicPr>
        <p:blipFill>
          <a:blip r:embed="rId2"/>
          <a:stretch>
            <a:fillRect/>
          </a:stretch>
        </p:blipFill>
        <p:spPr>
          <a:xfrm>
            <a:off x="5410200" y="2070100"/>
            <a:ext cx="2794000" cy="2717800"/>
          </a:xfrm>
          <a:prstGeom prst="rect">
            <a:avLst/>
          </a:prstGeom>
        </p:spPr>
      </p:pic>
    </p:spTree>
    <p:extLst>
      <p:ext uri="{BB962C8B-B14F-4D97-AF65-F5344CB8AC3E}">
        <p14:creationId xmlns:p14="http://schemas.microsoft.com/office/powerpoint/2010/main" val="2063765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rapy Cartoo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300" y="977900"/>
            <a:ext cx="4838700" cy="4889500"/>
          </a:xfrm>
          <a:prstGeom prst="rect">
            <a:avLst/>
          </a:prstGeom>
        </p:spPr>
      </p:pic>
    </p:spTree>
    <p:extLst>
      <p:ext uri="{BB962C8B-B14F-4D97-AF65-F5344CB8AC3E}">
        <p14:creationId xmlns:p14="http://schemas.microsoft.com/office/powerpoint/2010/main" val="3207679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488404"/>
            <a:ext cx="7583487" cy="944245"/>
          </a:xfrm>
        </p:spPr>
        <p:txBody>
          <a:bodyPr/>
          <a:lstStyle/>
          <a:p>
            <a:r>
              <a:rPr lang="en-US" sz="2800" dirty="0"/>
              <a:t>CECP </a:t>
            </a:r>
            <a:r>
              <a:rPr lang="en-US" sz="2800" dirty="0">
                <a:ea typeface="Times New Roman"/>
              </a:rPr>
              <a:t>Supervisor Evaluation of Student Form: </a:t>
            </a:r>
            <a:br>
              <a:rPr lang="en-US" sz="2800" dirty="0">
                <a:ea typeface="Times New Roman"/>
              </a:rPr>
            </a:br>
            <a:r>
              <a:rPr lang="en-US" sz="2800" dirty="0">
                <a:ea typeface="Times New Roman"/>
              </a:rPr>
              <a:t>Areas of Evaluation</a:t>
            </a:r>
            <a:endParaRPr lang="en-US" sz="2800" dirty="0"/>
          </a:p>
        </p:txBody>
      </p:sp>
      <p:sp>
        <p:nvSpPr>
          <p:cNvPr id="3" name="Content Placeholder 2"/>
          <p:cNvSpPr>
            <a:spLocks noGrp="1"/>
          </p:cNvSpPr>
          <p:nvPr>
            <p:ph idx="1"/>
          </p:nvPr>
        </p:nvSpPr>
        <p:spPr/>
        <p:txBody>
          <a:bodyPr>
            <a:normAutofit/>
          </a:bodyPr>
          <a:lstStyle/>
          <a:p>
            <a:pPr marL="0" indent="0">
              <a:buNone/>
            </a:pPr>
            <a:r>
              <a:rPr lang="en-US" b="1" dirty="0"/>
              <a:t>I. Basic Professional Work Requirements</a:t>
            </a:r>
          </a:p>
          <a:p>
            <a:pPr marL="0" indent="0">
              <a:buNone/>
            </a:pPr>
            <a:r>
              <a:rPr lang="en-US" b="1" dirty="0"/>
              <a:t>II. Professional Ethics and Behaviors</a:t>
            </a:r>
            <a:endParaRPr lang="en-US" dirty="0"/>
          </a:p>
          <a:p>
            <a:pPr marL="0" indent="0">
              <a:buNone/>
            </a:pPr>
            <a:r>
              <a:rPr lang="en-US" b="1" dirty="0"/>
              <a:t>III. Counseling Knowledge and Skills</a:t>
            </a:r>
            <a:endParaRPr lang="en-US" sz="1900" dirty="0"/>
          </a:p>
          <a:p>
            <a:pPr marL="457200" indent="-457200">
              <a:lnSpc>
                <a:spcPct val="50000"/>
              </a:lnSpc>
              <a:buAutoNum type="alphaLcPeriod"/>
            </a:pPr>
            <a:r>
              <a:rPr lang="en-US" sz="1900" dirty="0"/>
              <a:t>Knowledge and Application of Treatment Approaches</a:t>
            </a:r>
          </a:p>
          <a:p>
            <a:pPr marL="457200" indent="-457200">
              <a:lnSpc>
                <a:spcPct val="50000"/>
              </a:lnSpc>
              <a:buAutoNum type="alphaLcPeriod"/>
            </a:pPr>
            <a:r>
              <a:rPr lang="en-US" sz="1900" dirty="0"/>
              <a:t>Self-Development &amp; Self-Care</a:t>
            </a:r>
          </a:p>
          <a:p>
            <a:pPr marL="457200" indent="-457200">
              <a:lnSpc>
                <a:spcPct val="50000"/>
              </a:lnSpc>
              <a:buAutoNum type="alphaLcPeriod"/>
            </a:pPr>
            <a:r>
              <a:rPr lang="en-US" sz="1900" dirty="0"/>
              <a:t>Response to Supervision</a:t>
            </a:r>
          </a:p>
          <a:p>
            <a:pPr marL="0" indent="0">
              <a:buNone/>
            </a:pPr>
            <a:r>
              <a:rPr lang="en-US" b="1" dirty="0"/>
              <a:t>V.</a:t>
            </a:r>
            <a:r>
              <a:rPr lang="en-US" dirty="0"/>
              <a:t> </a:t>
            </a:r>
            <a:r>
              <a:rPr lang="en-US" b="1" dirty="0"/>
              <a:t>Interactions with Clients and Coworkers</a:t>
            </a:r>
          </a:p>
          <a:p>
            <a:pPr marL="0" indent="0">
              <a:buNone/>
            </a:pPr>
            <a:r>
              <a:rPr lang="en-US" b="1" dirty="0"/>
              <a:t>VII. Counseling Records, Forms, and Reports</a:t>
            </a: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69752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Effective Supervisors</a:t>
            </a:r>
          </a:p>
        </p:txBody>
      </p:sp>
      <p:sp>
        <p:nvSpPr>
          <p:cNvPr id="3" name="Content Placeholder 2"/>
          <p:cNvSpPr>
            <a:spLocks noGrp="1"/>
          </p:cNvSpPr>
          <p:nvPr>
            <p:ph idx="1"/>
          </p:nvPr>
        </p:nvSpPr>
        <p:spPr>
          <a:xfrm>
            <a:off x="330200" y="1425388"/>
            <a:ext cx="8483600" cy="5115112"/>
          </a:xfrm>
        </p:spPr>
        <p:txBody>
          <a:bodyPr>
            <a:normAutofit fontScale="55000" lnSpcReduction="20000"/>
          </a:bodyPr>
          <a:lstStyle/>
          <a:p>
            <a:pPr>
              <a:spcBef>
                <a:spcPts val="0"/>
              </a:spcBef>
            </a:pPr>
            <a:r>
              <a:rPr lang="en-US" sz="2800" dirty="0"/>
              <a:t>Clarifies expectations and style of supervision</a:t>
            </a:r>
          </a:p>
          <a:p>
            <a:pPr>
              <a:spcBef>
                <a:spcPts val="0"/>
              </a:spcBef>
            </a:pPr>
            <a:r>
              <a:rPr lang="en-US" sz="2800" dirty="0"/>
              <a:t>Maintains consistent and appropriate boundaries</a:t>
            </a:r>
          </a:p>
          <a:p>
            <a:pPr>
              <a:spcBef>
                <a:spcPts val="0"/>
              </a:spcBef>
            </a:pPr>
            <a:r>
              <a:rPr lang="en-US" sz="2800" dirty="0"/>
              <a:t>Has knowledge of theory and current research</a:t>
            </a:r>
          </a:p>
          <a:p>
            <a:pPr>
              <a:spcBef>
                <a:spcPts val="0"/>
              </a:spcBef>
            </a:pPr>
            <a:r>
              <a:rPr lang="en-US" sz="2800" dirty="0"/>
              <a:t>Teaches practical skills</a:t>
            </a:r>
          </a:p>
          <a:p>
            <a:pPr>
              <a:spcBef>
                <a:spcPts val="0"/>
              </a:spcBef>
            </a:pPr>
            <a:r>
              <a:rPr lang="en-US" sz="2800" dirty="0"/>
              <a:t>Teaches case conceptualization</a:t>
            </a:r>
          </a:p>
          <a:p>
            <a:pPr>
              <a:spcBef>
                <a:spcPts val="0"/>
              </a:spcBef>
            </a:pPr>
            <a:r>
              <a:rPr lang="en-US" sz="2800" dirty="0"/>
              <a:t>Provides frequently scheduled supervision</a:t>
            </a:r>
          </a:p>
          <a:p>
            <a:pPr>
              <a:spcBef>
                <a:spcPts val="0"/>
              </a:spcBef>
            </a:pPr>
            <a:r>
              <a:rPr lang="en-US" sz="2800" dirty="0"/>
              <a:t>Is accessible and available</a:t>
            </a:r>
          </a:p>
          <a:p>
            <a:pPr>
              <a:spcBef>
                <a:spcPts val="0"/>
              </a:spcBef>
            </a:pPr>
            <a:r>
              <a:rPr lang="en-US" sz="2800" dirty="0"/>
              <a:t>Encourages the exploration of new ideas and techniques</a:t>
            </a:r>
          </a:p>
          <a:p>
            <a:pPr>
              <a:spcBef>
                <a:spcPts val="0"/>
              </a:spcBef>
            </a:pPr>
            <a:r>
              <a:rPr lang="en-US" sz="2800" dirty="0"/>
              <a:t>Fosters autonomy</a:t>
            </a:r>
          </a:p>
          <a:p>
            <a:pPr>
              <a:spcBef>
                <a:spcPts val="0"/>
              </a:spcBef>
            </a:pPr>
            <a:r>
              <a:rPr lang="en-US" sz="2800" dirty="0"/>
              <a:t>Models appropriate ethical behavior</a:t>
            </a:r>
          </a:p>
          <a:p>
            <a:pPr>
              <a:spcBef>
                <a:spcPts val="0"/>
              </a:spcBef>
            </a:pPr>
            <a:r>
              <a:rPr lang="en-US" sz="2800" dirty="0"/>
              <a:t>Has a personalized therapeutic style</a:t>
            </a:r>
          </a:p>
          <a:p>
            <a:pPr>
              <a:spcBef>
                <a:spcPts val="0"/>
              </a:spcBef>
            </a:pPr>
            <a:r>
              <a:rPr lang="en-US" sz="2800" dirty="0"/>
              <a:t>Is personally and professional mature</a:t>
            </a:r>
          </a:p>
          <a:p>
            <a:pPr>
              <a:spcBef>
                <a:spcPts val="0"/>
              </a:spcBef>
            </a:pPr>
            <a:r>
              <a:rPr lang="en-US" sz="2800" dirty="0"/>
              <a:t>Is willing to serve as a model</a:t>
            </a:r>
          </a:p>
          <a:p>
            <a:pPr>
              <a:spcBef>
                <a:spcPts val="0"/>
              </a:spcBef>
            </a:pPr>
            <a:r>
              <a:rPr lang="en-US" sz="2800" dirty="0"/>
              <a:t>Perceives growth as an ongoing process</a:t>
            </a:r>
          </a:p>
          <a:p>
            <a:pPr>
              <a:spcBef>
                <a:spcPts val="0"/>
              </a:spcBef>
            </a:pPr>
            <a:r>
              <a:rPr lang="en-US" sz="2800" dirty="0"/>
              <a:t>Is able to assess learning needs of the supervisee</a:t>
            </a:r>
          </a:p>
          <a:p>
            <a:pPr>
              <a:spcBef>
                <a:spcPts val="0"/>
              </a:spcBef>
            </a:pPr>
            <a:r>
              <a:rPr lang="en-US" sz="2800" dirty="0"/>
              <a:t>Provides constructive feedback and positive reinforcement</a:t>
            </a:r>
          </a:p>
          <a:p>
            <a:pPr>
              <a:spcBef>
                <a:spcPts val="0"/>
              </a:spcBef>
            </a:pPr>
            <a:r>
              <a:rPr lang="en-US" sz="2800" dirty="0"/>
              <a:t>Is invested in the supervisees development</a:t>
            </a:r>
          </a:p>
          <a:p>
            <a:pPr>
              <a:spcBef>
                <a:spcPts val="0"/>
              </a:spcBef>
            </a:pPr>
            <a:r>
              <a:rPr lang="en-US" sz="2800" dirty="0"/>
              <a:t>Has awareness of personal power</a:t>
            </a:r>
          </a:p>
          <a:p>
            <a:pPr>
              <a:spcBef>
                <a:spcPts val="0"/>
              </a:spcBef>
            </a:pPr>
            <a:r>
              <a:rPr lang="en-US" sz="2800" dirty="0"/>
              <a:t>Has the courage to expose vulnerabilities, make mistakes, and take risks</a:t>
            </a:r>
          </a:p>
          <a:p>
            <a:pPr>
              <a:spcBef>
                <a:spcPts val="0"/>
              </a:spcBef>
            </a:pPr>
            <a:r>
              <a:rPr lang="en-US" sz="2800" dirty="0"/>
              <a:t>Is </a:t>
            </a:r>
            <a:r>
              <a:rPr lang="en-US" sz="2800" dirty="0" err="1"/>
              <a:t>nonauthoritarian</a:t>
            </a:r>
            <a:r>
              <a:rPr lang="en-US" sz="2800" dirty="0"/>
              <a:t> and nonthreatening</a:t>
            </a:r>
          </a:p>
          <a:p>
            <a:pPr>
              <a:spcBef>
                <a:spcPts val="0"/>
              </a:spcBef>
            </a:pPr>
            <a:r>
              <a:rPr lang="en-US" sz="2800" dirty="0"/>
              <a:t>Accepts and celebrates diversity</a:t>
            </a:r>
          </a:p>
          <a:p>
            <a:pPr>
              <a:spcBef>
                <a:spcPts val="0"/>
              </a:spcBef>
            </a:pPr>
            <a:r>
              <a:rPr lang="en-US" sz="2800" dirty="0"/>
              <a:t>Has the ability to communicate effectively</a:t>
            </a:r>
          </a:p>
          <a:p>
            <a:pPr>
              <a:spcBef>
                <a:spcPts val="0"/>
              </a:spcBef>
            </a:pPr>
            <a:r>
              <a:rPr lang="en-US" sz="2800" dirty="0"/>
              <a:t>Is willing to use their imagination</a:t>
            </a:r>
          </a:p>
          <a:p>
            <a:pPr>
              <a:spcBef>
                <a:spcPts val="0"/>
              </a:spcBef>
            </a:pPr>
            <a:r>
              <a:rPr lang="en-US" sz="2800" dirty="0"/>
              <a:t>Is aware and accepts on limitations and strengths</a:t>
            </a:r>
          </a:p>
          <a:p>
            <a:pPr>
              <a:spcBef>
                <a:spcPts val="0"/>
              </a:spcBef>
            </a:pPr>
            <a:r>
              <a:rPr lang="en-US" sz="2800" dirty="0"/>
              <a:t>Works collaboratively</a:t>
            </a:r>
          </a:p>
        </p:txBody>
      </p:sp>
      <p:pic>
        <p:nvPicPr>
          <p:cNvPr id="4" name="Picture 3"/>
          <p:cNvPicPr>
            <a:picLocks noChangeAspect="1"/>
          </p:cNvPicPr>
          <p:nvPr/>
        </p:nvPicPr>
        <p:blipFill>
          <a:blip r:embed="rId3"/>
          <a:stretch>
            <a:fillRect/>
          </a:stretch>
        </p:blipFill>
        <p:spPr>
          <a:xfrm>
            <a:off x="6872830" y="226546"/>
            <a:ext cx="2054880" cy="1739900"/>
          </a:xfrm>
          <a:prstGeom prst="rect">
            <a:avLst/>
          </a:prstGeom>
        </p:spPr>
      </p:pic>
    </p:spTree>
    <p:extLst>
      <p:ext uri="{BB962C8B-B14F-4D97-AF65-F5344CB8AC3E}">
        <p14:creationId xmlns:p14="http://schemas.microsoft.com/office/powerpoint/2010/main" val="197460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Frequently Asked Questions for Supervising CECP Students</a:t>
            </a:r>
          </a:p>
        </p:txBody>
      </p:sp>
      <p:sp>
        <p:nvSpPr>
          <p:cNvPr id="3" name="Content Placeholder 2"/>
          <p:cNvSpPr>
            <a:spLocks noGrp="1"/>
          </p:cNvSpPr>
          <p:nvPr>
            <p:ph idx="1"/>
          </p:nvPr>
        </p:nvSpPr>
        <p:spPr>
          <a:xfrm>
            <a:off x="779463" y="1828799"/>
            <a:ext cx="7583487" cy="4622223"/>
          </a:xfrm>
        </p:spPr>
        <p:txBody>
          <a:bodyPr>
            <a:normAutofit/>
          </a:bodyPr>
          <a:lstStyle/>
          <a:p>
            <a:r>
              <a:rPr lang="en-US" sz="1800" b="1" i="1" dirty="0"/>
              <a:t>I have questions about my role as a supervisor and the supervision requirements.  Where do I get this information?</a:t>
            </a:r>
          </a:p>
          <a:p>
            <a:pPr lvl="1"/>
            <a:r>
              <a:rPr lang="en-US" sz="1800" dirty="0"/>
              <a:t>This information can be found in the Practicum and Internship Handbook (see the Supervisor Resources webpage). You can also contact the course instructor at any time to ask questions. </a:t>
            </a:r>
          </a:p>
          <a:p>
            <a:r>
              <a:rPr lang="en-US" sz="1800" b="1" i="1" dirty="0"/>
              <a:t>Will Marquette faculty visit my supervisee on site during the semester?</a:t>
            </a:r>
          </a:p>
          <a:p>
            <a:pPr lvl="1"/>
            <a:r>
              <a:rPr lang="en-US" sz="1800" dirty="0"/>
              <a:t>Yes. The course instructor will conduct several site visits with you and the student. </a:t>
            </a:r>
          </a:p>
          <a:p>
            <a:pPr lvl="2"/>
            <a:r>
              <a:rPr lang="en-US" sz="1600" dirty="0"/>
              <a:t>During practicum, you can expect an initial and final site visit during the semester, in addition to biweekly (in person or phone) consultation. </a:t>
            </a:r>
          </a:p>
          <a:p>
            <a:pPr lvl="2"/>
            <a:r>
              <a:rPr lang="en-US" sz="1600" dirty="0"/>
              <a:t>For internship, you can expect one site visit at the beginning, middle and end of the internship experience (usually one year). </a:t>
            </a:r>
          </a:p>
          <a:p>
            <a:endParaRPr lang="en-US" dirty="0"/>
          </a:p>
        </p:txBody>
      </p:sp>
    </p:spTree>
    <p:extLst>
      <p:ext uri="{BB962C8B-B14F-4D97-AF65-F5344CB8AC3E}">
        <p14:creationId xmlns:p14="http://schemas.microsoft.com/office/powerpoint/2010/main" val="627766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Frequently Asked Questions for Supervising CECP Students</a:t>
            </a:r>
          </a:p>
        </p:txBody>
      </p:sp>
      <p:sp>
        <p:nvSpPr>
          <p:cNvPr id="3" name="Content Placeholder 2"/>
          <p:cNvSpPr>
            <a:spLocks noGrp="1"/>
          </p:cNvSpPr>
          <p:nvPr>
            <p:ph idx="1"/>
          </p:nvPr>
        </p:nvSpPr>
        <p:spPr>
          <a:xfrm>
            <a:off x="330200" y="1828800"/>
            <a:ext cx="8559799" cy="4572000"/>
          </a:xfrm>
        </p:spPr>
        <p:txBody>
          <a:bodyPr>
            <a:noAutofit/>
          </a:bodyPr>
          <a:lstStyle/>
          <a:p>
            <a:r>
              <a:rPr lang="en-US" sz="1800" b="1" i="1" dirty="0"/>
              <a:t>If I have a concern about a supervisee and would like to communicate that to the program, who should I contact?</a:t>
            </a:r>
          </a:p>
          <a:p>
            <a:pPr lvl="1"/>
            <a:r>
              <a:rPr lang="en-US" sz="1800" dirty="0"/>
              <a:t>The first person to contact would be the course instructor. You can always contact the director of the master’s programs as well.</a:t>
            </a:r>
          </a:p>
          <a:p>
            <a:endParaRPr lang="en-US" sz="1800" dirty="0"/>
          </a:p>
          <a:p>
            <a:r>
              <a:rPr lang="en-US" sz="1800" b="1" i="1" dirty="0"/>
              <a:t>I have feedback to share with the department about areas of training that can be strengthened. Who should I contact? </a:t>
            </a:r>
          </a:p>
          <a:p>
            <a:pPr lvl="1"/>
            <a:r>
              <a:rPr lang="en-US" sz="1800" dirty="0"/>
              <a:t>Feel free to share this information with the course instructor, the practicum and internship coordinator, or the director of counselor education. Their contact information can be found on the Supervisor Resources webpage. </a:t>
            </a:r>
          </a:p>
          <a:p>
            <a:endParaRPr lang="en-US" sz="1200" dirty="0"/>
          </a:p>
        </p:txBody>
      </p:sp>
    </p:spTree>
    <p:extLst>
      <p:ext uri="{BB962C8B-B14F-4D97-AF65-F5344CB8AC3E}">
        <p14:creationId xmlns:p14="http://schemas.microsoft.com/office/powerpoint/2010/main" val="351793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D5D71-8F72-45D4-B3DD-B400F782ED84}"/>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009E3869-6906-40A5-81C7-EB771AAC0044}"/>
              </a:ext>
            </a:extLst>
          </p:cNvPr>
          <p:cNvSpPr>
            <a:spLocks noGrp="1"/>
          </p:cNvSpPr>
          <p:nvPr>
            <p:ph idx="1"/>
          </p:nvPr>
        </p:nvSpPr>
        <p:spPr/>
        <p:txBody>
          <a:bodyPr/>
          <a:lstStyle/>
          <a:p>
            <a:r>
              <a:rPr lang="en-US" dirty="0"/>
              <a:t>Please see our additional resources on the </a:t>
            </a:r>
            <a:r>
              <a:rPr lang="en-US"/>
              <a:t>Supervisor Resources Page: </a:t>
            </a:r>
            <a:r>
              <a:rPr lang="en-US">
                <a:hlinkClick r:id="rId2"/>
              </a:rPr>
              <a:t>https://www.marquette.edu/education/graduate/cecp-supervisor-resources.php</a:t>
            </a:r>
            <a:r>
              <a:rPr lang="en-US"/>
              <a:t> </a:t>
            </a:r>
          </a:p>
        </p:txBody>
      </p:sp>
    </p:spTree>
    <p:extLst>
      <p:ext uri="{BB962C8B-B14F-4D97-AF65-F5344CB8AC3E}">
        <p14:creationId xmlns:p14="http://schemas.microsoft.com/office/powerpoint/2010/main" val="342263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Thank You!</a:t>
            </a:r>
          </a:p>
        </p:txBody>
      </p:sp>
      <p:pic>
        <p:nvPicPr>
          <p:cNvPr id="4" name="Content Placeholder 3"/>
          <p:cNvPicPr>
            <a:picLocks noGrp="1" noChangeAspect="1"/>
          </p:cNvPicPr>
          <p:nvPr>
            <p:ph idx="1"/>
          </p:nvPr>
        </p:nvPicPr>
        <p:blipFill>
          <a:blip r:embed="rId2"/>
          <a:srcRect t="19256" b="19256"/>
          <a:stretch>
            <a:fillRect/>
          </a:stretch>
        </p:blipFill>
        <p:spPr>
          <a:xfrm>
            <a:off x="1591733" y="1574799"/>
            <a:ext cx="6551084" cy="3635933"/>
          </a:xfrm>
        </p:spPr>
      </p:pic>
      <p:sp>
        <p:nvSpPr>
          <p:cNvPr id="5" name="Title 1"/>
          <p:cNvSpPr txBox="1">
            <a:spLocks/>
          </p:cNvSpPr>
          <p:nvPr/>
        </p:nvSpPr>
        <p:spPr>
          <a:xfrm>
            <a:off x="931863" y="5236132"/>
            <a:ext cx="7583487" cy="104438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pPr algn="ctr"/>
            <a:endParaRPr lang="en-US" dirty="0"/>
          </a:p>
        </p:txBody>
      </p:sp>
    </p:spTree>
    <p:extLst>
      <p:ext uri="{BB962C8B-B14F-4D97-AF65-F5344CB8AC3E}">
        <p14:creationId xmlns:p14="http://schemas.microsoft.com/office/powerpoint/2010/main" val="897991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973667"/>
          </a:xfrm>
        </p:spPr>
        <p:txBody>
          <a:bodyPr>
            <a:normAutofit/>
          </a:bodyPr>
          <a:lstStyle/>
          <a:p>
            <a:r>
              <a:rPr lang="en-US" sz="3600" dirty="0"/>
              <a:t>Components of the Training Module</a:t>
            </a:r>
          </a:p>
        </p:txBody>
      </p:sp>
      <p:sp>
        <p:nvSpPr>
          <p:cNvPr id="3" name="Content Placeholder 2"/>
          <p:cNvSpPr>
            <a:spLocks noGrp="1"/>
          </p:cNvSpPr>
          <p:nvPr>
            <p:ph idx="1"/>
          </p:nvPr>
        </p:nvSpPr>
        <p:spPr/>
        <p:txBody>
          <a:bodyPr>
            <a:normAutofit fontScale="92500"/>
          </a:bodyPr>
          <a:lstStyle/>
          <a:p>
            <a:r>
              <a:rPr lang="en-US" sz="2800" dirty="0"/>
              <a:t>CECP Master’s program information</a:t>
            </a:r>
          </a:p>
          <a:p>
            <a:r>
              <a:rPr lang="en-US" sz="2800" dirty="0"/>
              <a:t>CECP Program philosophy regarding practicum/internship and supervision</a:t>
            </a:r>
          </a:p>
          <a:p>
            <a:r>
              <a:rPr lang="en-US" sz="2800" dirty="0"/>
              <a:t>Specific requirements of our practicum/intern students and of our site supervisors</a:t>
            </a:r>
          </a:p>
          <a:p>
            <a:r>
              <a:rPr lang="en-US" sz="2800" dirty="0"/>
              <a:t>Issues that require attention in creating an effective supervisory relationship                  and experience</a:t>
            </a:r>
          </a:p>
          <a:p>
            <a:endParaRPr lang="en-US" sz="2800" dirty="0"/>
          </a:p>
        </p:txBody>
      </p:sp>
      <p:pic>
        <p:nvPicPr>
          <p:cNvPr id="4" name="Picture 3"/>
          <p:cNvPicPr>
            <a:picLocks noChangeAspect="1"/>
          </p:cNvPicPr>
          <p:nvPr/>
        </p:nvPicPr>
        <p:blipFill>
          <a:blip r:embed="rId2"/>
          <a:stretch>
            <a:fillRect/>
          </a:stretch>
        </p:blipFill>
        <p:spPr>
          <a:xfrm>
            <a:off x="6331000" y="4995625"/>
            <a:ext cx="2406599" cy="1566041"/>
          </a:xfrm>
          <a:prstGeom prst="rect">
            <a:avLst/>
          </a:prstGeom>
        </p:spPr>
      </p:pic>
    </p:spTree>
    <p:extLst>
      <p:ext uri="{BB962C8B-B14F-4D97-AF65-F5344CB8AC3E}">
        <p14:creationId xmlns:p14="http://schemas.microsoft.com/office/powerpoint/2010/main" val="2086516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First…a thank you!</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2400" dirty="0"/>
              <a:t>We could not offer such unique training opportunities and strong supervision without supervisors like you, and we truly value your contributions.</a:t>
            </a:r>
          </a:p>
          <a:p>
            <a:pPr marL="0" indent="0">
              <a:buNone/>
            </a:pPr>
            <a:endParaRPr lang="en-US" sz="2400" i="1" dirty="0"/>
          </a:p>
          <a:p>
            <a:pPr marL="0" indent="0">
              <a:buNone/>
            </a:pPr>
            <a:r>
              <a:rPr lang="en-US" sz="2400" i="1" dirty="0"/>
              <a:t>Thank you for all of the time and expertise you give the Counselor Education students here at Marquette.</a:t>
            </a:r>
          </a:p>
        </p:txBody>
      </p:sp>
    </p:spTree>
    <p:extLst>
      <p:ext uri="{BB962C8B-B14F-4D97-AF65-F5344CB8AC3E}">
        <p14:creationId xmlns:p14="http://schemas.microsoft.com/office/powerpoint/2010/main" val="366175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Master’s Programs in Counseling</a:t>
            </a:r>
          </a:p>
        </p:txBody>
      </p:sp>
      <p:sp>
        <p:nvSpPr>
          <p:cNvPr id="4" name="Rectangle 3"/>
          <p:cNvSpPr/>
          <p:nvPr/>
        </p:nvSpPr>
        <p:spPr>
          <a:xfrm>
            <a:off x="556918" y="1961591"/>
            <a:ext cx="7619661" cy="4154983"/>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bg1"/>
                </a:solidFill>
              </a:rPr>
              <a:t>Our master’s programs in counseling includes a variety of courses and clinical training experiences that offer comprehensive preparation for professional practice as a counselor in various clinical and school settings. </a:t>
            </a:r>
          </a:p>
          <a:p>
            <a:endParaRPr lang="en-US" sz="2400" dirty="0">
              <a:solidFill>
                <a:schemeClr val="bg1"/>
              </a:solidFill>
            </a:endParaRPr>
          </a:p>
          <a:p>
            <a:pPr marL="342900" indent="-342900">
              <a:buFont typeface="Arial" panose="020B0604020202020204" pitchFamily="34" charset="0"/>
              <a:buChar char="•"/>
            </a:pPr>
            <a:r>
              <a:rPr lang="en-US" sz="2400" dirty="0">
                <a:solidFill>
                  <a:srgbClr val="FFFFFF"/>
                </a:solidFill>
              </a:rPr>
              <a:t>Training in counseling skills and a practicum experience begins in the first year, and an internship usually begins in the second year.</a:t>
            </a:r>
          </a:p>
          <a:p>
            <a:pPr marL="342900" indent="-342900">
              <a:buFont typeface="Arial" panose="020B0604020202020204" pitchFamily="34" charset="0"/>
              <a:buChar char="•"/>
            </a:pPr>
            <a:endParaRPr lang="en-US"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1850045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Master’s Programs in Counseling</a:t>
            </a:r>
          </a:p>
        </p:txBody>
      </p:sp>
      <p:sp>
        <p:nvSpPr>
          <p:cNvPr id="3" name="Content Placeholder 2"/>
          <p:cNvSpPr>
            <a:spLocks noGrp="1"/>
          </p:cNvSpPr>
          <p:nvPr>
            <p:ph idx="1"/>
          </p:nvPr>
        </p:nvSpPr>
        <p:spPr/>
        <p:txBody>
          <a:bodyPr>
            <a:noAutofit/>
          </a:bodyPr>
          <a:lstStyle/>
          <a:p>
            <a:pPr marL="0" indent="0">
              <a:buNone/>
            </a:pPr>
            <a:r>
              <a:rPr lang="en-US" sz="2000" dirty="0"/>
              <a:t>Our programs are based on CACREP 8 core curricular areas (2009, 2016): </a:t>
            </a:r>
          </a:p>
          <a:p>
            <a:pPr marL="457200" indent="-457200">
              <a:spcBef>
                <a:spcPts val="1200"/>
              </a:spcBef>
              <a:buAutoNum type="arabicPeriod"/>
            </a:pPr>
            <a:r>
              <a:rPr lang="en-US" sz="1800" dirty="0"/>
              <a:t>Professional Orientation And Ethical Practice</a:t>
            </a:r>
          </a:p>
          <a:p>
            <a:pPr marL="457200" indent="-457200">
              <a:spcBef>
                <a:spcPts val="1200"/>
              </a:spcBef>
              <a:buAutoNum type="arabicPeriod"/>
            </a:pPr>
            <a:r>
              <a:rPr lang="en-US" sz="1800" dirty="0"/>
              <a:t>Social And Cultural Diversity</a:t>
            </a:r>
          </a:p>
          <a:p>
            <a:pPr marL="457200" indent="-457200">
              <a:spcBef>
                <a:spcPts val="1200"/>
              </a:spcBef>
              <a:buAutoNum type="arabicPeriod"/>
            </a:pPr>
            <a:r>
              <a:rPr lang="en-US" sz="1800" dirty="0"/>
              <a:t>Human Growth And Development</a:t>
            </a:r>
          </a:p>
          <a:p>
            <a:pPr marL="457200" indent="-457200">
              <a:spcBef>
                <a:spcPts val="1200"/>
              </a:spcBef>
              <a:buAutoNum type="arabicPeriod"/>
            </a:pPr>
            <a:r>
              <a:rPr lang="en-US" sz="1800" dirty="0"/>
              <a:t>Career Development</a:t>
            </a:r>
          </a:p>
          <a:p>
            <a:pPr marL="457200" indent="-457200">
              <a:spcBef>
                <a:spcPts val="1200"/>
              </a:spcBef>
              <a:buAutoNum type="arabicPeriod"/>
            </a:pPr>
            <a:r>
              <a:rPr lang="en-US" sz="1800" dirty="0"/>
              <a:t>Helping Relationships</a:t>
            </a:r>
          </a:p>
          <a:p>
            <a:pPr marL="457200" indent="-457200">
              <a:spcBef>
                <a:spcPts val="1200"/>
              </a:spcBef>
              <a:buAutoNum type="arabicPeriod"/>
            </a:pPr>
            <a:r>
              <a:rPr lang="en-US" sz="1800" dirty="0"/>
              <a:t>Group Work</a:t>
            </a:r>
          </a:p>
          <a:p>
            <a:pPr marL="457200" indent="-457200">
              <a:spcBef>
                <a:spcPts val="1200"/>
              </a:spcBef>
              <a:buAutoNum type="arabicPeriod"/>
            </a:pPr>
            <a:r>
              <a:rPr lang="en-US" sz="1800" dirty="0"/>
              <a:t>Assessment</a:t>
            </a:r>
          </a:p>
          <a:p>
            <a:pPr marL="457200" indent="-457200">
              <a:spcBef>
                <a:spcPts val="1200"/>
              </a:spcBef>
              <a:buAutoNum type="arabicPeriod"/>
            </a:pPr>
            <a:r>
              <a:rPr lang="en-US" sz="1800" dirty="0"/>
              <a:t>Research And Program Evaluation</a:t>
            </a:r>
          </a:p>
          <a:p>
            <a:pPr marL="0" indent="0">
              <a:spcBef>
                <a:spcPts val="1200"/>
              </a:spcBef>
              <a:buNone/>
            </a:pPr>
            <a:r>
              <a:rPr lang="en-US" sz="1800" dirty="0"/>
              <a:t>		</a:t>
            </a:r>
            <a:endParaRPr lang="en-US" sz="1600" dirty="0"/>
          </a:p>
        </p:txBody>
      </p:sp>
      <p:pic>
        <p:nvPicPr>
          <p:cNvPr id="4" name="Picture 3"/>
          <p:cNvPicPr>
            <a:picLocks noChangeAspect="1"/>
          </p:cNvPicPr>
          <p:nvPr/>
        </p:nvPicPr>
        <p:blipFill>
          <a:blip r:embed="rId2"/>
          <a:stretch>
            <a:fillRect/>
          </a:stretch>
        </p:blipFill>
        <p:spPr>
          <a:xfrm>
            <a:off x="6088219" y="3452808"/>
            <a:ext cx="1801331" cy="2026497"/>
          </a:xfrm>
          <a:prstGeom prst="rect">
            <a:avLst/>
          </a:prstGeom>
        </p:spPr>
      </p:pic>
    </p:spTree>
    <p:extLst>
      <p:ext uri="{BB962C8B-B14F-4D97-AF65-F5344CB8AC3E}">
        <p14:creationId xmlns:p14="http://schemas.microsoft.com/office/powerpoint/2010/main" val="1693539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CECP Master’s Programs </a:t>
            </a:r>
            <a:br>
              <a:rPr lang="en-US" dirty="0"/>
            </a:br>
            <a:r>
              <a:rPr lang="en-US" dirty="0"/>
              <a:t>Student  Learning Outcomes </a:t>
            </a:r>
          </a:p>
        </p:txBody>
      </p:sp>
      <p:sp>
        <p:nvSpPr>
          <p:cNvPr id="3" name="Content Placeholder 2"/>
          <p:cNvSpPr>
            <a:spLocks noGrp="1"/>
          </p:cNvSpPr>
          <p:nvPr>
            <p:ph idx="1"/>
          </p:nvPr>
        </p:nvSpPr>
        <p:spPr>
          <a:xfrm>
            <a:off x="779463" y="1828799"/>
            <a:ext cx="7583487" cy="4695173"/>
          </a:xfrm>
        </p:spPr>
        <p:txBody>
          <a:bodyPr>
            <a:normAutofit fontScale="77500" lnSpcReduction="20000"/>
          </a:bodyPr>
          <a:lstStyle/>
          <a:p>
            <a:pPr marL="457200" indent="-457200">
              <a:buAutoNum type="arabicPeriod"/>
            </a:pPr>
            <a:r>
              <a:rPr lang="en-US" sz="2300" dirty="0"/>
              <a:t>Apply knowledge of bio-psycho-social-cultural foundations of behavior and evidence-based counseling approaches to diverse individuals and groups.</a:t>
            </a:r>
          </a:p>
          <a:p>
            <a:pPr marL="457200" indent="-457200">
              <a:buFont typeface="Arial"/>
              <a:buAutoNum type="arabicPeriod"/>
            </a:pPr>
            <a:r>
              <a:rPr lang="en-US" sz="2300" dirty="0"/>
              <a:t>Apply professional, ethical, and legal standards in their counseling practices.</a:t>
            </a:r>
          </a:p>
          <a:p>
            <a:pPr marL="457200" indent="-457200">
              <a:buFont typeface="Arial"/>
              <a:buAutoNum type="arabicPeriod"/>
            </a:pPr>
            <a:r>
              <a:rPr lang="en-US" sz="2300" dirty="0"/>
              <a:t>Assume advocacy roles for the mental health care of underserved individuals and groups in urban settings.</a:t>
            </a:r>
          </a:p>
          <a:p>
            <a:pPr marL="457200" indent="-457200">
              <a:buFont typeface="Arial"/>
              <a:buAutoNum type="arabicPeriod"/>
            </a:pPr>
            <a:r>
              <a:rPr lang="en-US" sz="2300" dirty="0"/>
              <a:t>Integrate self-awareness, counseling roles and reflective practices into a professional counseling identity.</a:t>
            </a:r>
          </a:p>
          <a:p>
            <a:pPr marL="0" indent="0">
              <a:buNone/>
            </a:pPr>
            <a:r>
              <a:rPr lang="en-US" sz="2300" dirty="0"/>
              <a:t>5.      A. Lead the development and implementation of critical 	interventions of a </a:t>
            </a:r>
            <a:r>
              <a:rPr lang="en-US" sz="2300" i="1" dirty="0"/>
              <a:t>Comprehensive School Counseling Program* 	</a:t>
            </a:r>
            <a:r>
              <a:rPr lang="en-US" sz="2300" dirty="0"/>
              <a:t>in culturally diverse, urban PK-12 schools. (SC Program)</a:t>
            </a:r>
          </a:p>
          <a:p>
            <a:pPr marL="0" indent="0">
              <a:buNone/>
            </a:pPr>
            <a:r>
              <a:rPr lang="en-US" sz="2300" dirty="0"/>
              <a:t>        B. 	Provide clinical mental health counseling prevention and 	treatment services for diverse individuals and groups in 	community settings. (CMHC Program)</a:t>
            </a:r>
          </a:p>
          <a:p>
            <a:pPr marL="457200" indent="-457200">
              <a:buFont typeface="Arial"/>
              <a:buAutoNum type="arabicPeriod"/>
            </a:pPr>
            <a:endParaRPr lang="en-US" sz="2000" dirty="0"/>
          </a:p>
        </p:txBody>
      </p:sp>
    </p:spTree>
    <p:extLst>
      <p:ext uri="{BB962C8B-B14F-4D97-AF65-F5344CB8AC3E}">
        <p14:creationId xmlns:p14="http://schemas.microsoft.com/office/powerpoint/2010/main" val="1415296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7AB84-0119-4A70-A014-1F05C4615EB8}"/>
              </a:ext>
            </a:extLst>
          </p:cNvPr>
          <p:cNvSpPr>
            <a:spLocks noGrp="1"/>
          </p:cNvSpPr>
          <p:nvPr>
            <p:ph type="title"/>
          </p:nvPr>
        </p:nvSpPr>
        <p:spPr/>
        <p:txBody>
          <a:bodyPr/>
          <a:lstStyle/>
          <a:p>
            <a:r>
              <a:rPr lang="en-US" dirty="0"/>
              <a:t>CECP Commitment to Racial and Social Justice</a:t>
            </a:r>
          </a:p>
        </p:txBody>
      </p:sp>
      <p:sp>
        <p:nvSpPr>
          <p:cNvPr id="3" name="Content Placeholder 2">
            <a:extLst>
              <a:ext uri="{FF2B5EF4-FFF2-40B4-BE49-F238E27FC236}">
                <a16:creationId xmlns:a16="http://schemas.microsoft.com/office/drawing/2014/main" id="{ACF18E0F-EDD8-4363-80EC-257D4ACE7673}"/>
              </a:ext>
            </a:extLst>
          </p:cNvPr>
          <p:cNvSpPr>
            <a:spLocks noGrp="1"/>
          </p:cNvSpPr>
          <p:nvPr>
            <p:ph idx="1"/>
          </p:nvPr>
        </p:nvSpPr>
        <p:spPr/>
        <p:txBody>
          <a:bodyPr/>
          <a:lstStyle/>
          <a:p>
            <a:pPr marL="0" indent="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Our program faculty, staff and students believe it is our responsibility to actively engage in creating a more equitable, diverse, and inclusive world.  We value and embrace diversity across all forms of identity.  We acknowledge the complexity of diversity as it relates to privilege and the disparities of racial and social power impacting our society.  It is our duty to dismantle discriminatory systems, and we are committed to doing so through our research, practice, and service.  As members of an academic community, we believe that diversity enriches our educational and professional growth, as well as our communities.  We dedicate ourselves to increasing self-awareness, growth, collaboration, relationship-building, and ongoing education.  In our quest for racial and social justice, we advocate with, and for, those in our communities whose voices deserve to be heard.  We are committed to taking personal and group responsibility for racial and social justice, and to hold one another accountable.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292496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991643"/>
            <a:ext cx="7583487" cy="601649"/>
          </a:xfrm>
        </p:spPr>
        <p:txBody>
          <a:bodyPr>
            <a:normAutofit fontScale="90000"/>
          </a:bodyPr>
          <a:lstStyle/>
          <a:p>
            <a:br>
              <a:rPr lang="en-US" dirty="0"/>
            </a:br>
            <a:r>
              <a:rPr lang="en-US" dirty="0"/>
              <a:t>CECP Master’s Programs Descriptions</a:t>
            </a:r>
            <a:br>
              <a:rPr lang="en-US" dirty="0"/>
            </a:br>
            <a:endParaRPr lang="en-US" dirty="0"/>
          </a:p>
        </p:txBody>
      </p:sp>
      <p:sp>
        <p:nvSpPr>
          <p:cNvPr id="4" name="Rectangle 3"/>
          <p:cNvSpPr/>
          <p:nvPr/>
        </p:nvSpPr>
        <p:spPr>
          <a:xfrm>
            <a:off x="779463" y="1593293"/>
            <a:ext cx="7326597" cy="4647426"/>
          </a:xfrm>
          <a:prstGeom prst="rect">
            <a:avLst/>
          </a:prstGeom>
        </p:spPr>
        <p:txBody>
          <a:bodyPr wrap="square">
            <a:spAutoFit/>
          </a:bodyPr>
          <a:lstStyle/>
          <a:p>
            <a:r>
              <a:rPr lang="en-US" sz="2000" b="1" dirty="0">
                <a:solidFill>
                  <a:srgbClr val="FFFFFF"/>
                </a:solidFill>
              </a:rPr>
              <a:t>School Counseling</a:t>
            </a:r>
          </a:p>
          <a:p>
            <a:r>
              <a:rPr lang="en-US" sz="1600" dirty="0">
                <a:solidFill>
                  <a:schemeClr val="bg1"/>
                </a:solidFill>
              </a:rPr>
              <a:t>Our Master of Arts in School Counseling offers comprehensive preparation for professional practice as a school counselor. Students are trained in the ASCA National Model (2012) and the Wisconsin Comprehensive School Counseling Model (WCSC; 2007). </a:t>
            </a:r>
          </a:p>
          <a:p>
            <a:r>
              <a:rPr lang="en-US" sz="1600" dirty="0">
                <a:solidFill>
                  <a:schemeClr val="bg1"/>
                </a:solidFill>
              </a:rPr>
              <a:t>	-This program requires 48 credits for completion</a:t>
            </a:r>
          </a:p>
          <a:p>
            <a:endParaRPr lang="en-US" sz="1600" dirty="0">
              <a:solidFill>
                <a:srgbClr val="FFFFFF"/>
              </a:solidFill>
            </a:endParaRPr>
          </a:p>
          <a:p>
            <a:endParaRPr lang="en-US" sz="1600" b="1" dirty="0">
              <a:solidFill>
                <a:srgbClr val="FFFFFF"/>
              </a:solidFill>
            </a:endParaRPr>
          </a:p>
          <a:p>
            <a:r>
              <a:rPr lang="en-US" sz="2000" b="1" dirty="0">
                <a:solidFill>
                  <a:srgbClr val="FFFFFF"/>
                </a:solidFill>
              </a:rPr>
              <a:t>Clinical Mental Health Counseling</a:t>
            </a:r>
          </a:p>
          <a:p>
            <a:r>
              <a:rPr lang="en-US" sz="1600" dirty="0">
                <a:solidFill>
                  <a:srgbClr val="FFFFFF"/>
                </a:solidFill>
              </a:rPr>
              <a:t>Our Master of Science in Clinical Mental Health Counseling is dedicated to training professional counselors in evidence-based and emerging best practices and prepares students to practice as a professional clinical mental health counselor. </a:t>
            </a:r>
          </a:p>
          <a:p>
            <a:r>
              <a:rPr lang="en-US" sz="1600" dirty="0">
                <a:solidFill>
                  <a:srgbClr val="FFFFFF"/>
                </a:solidFill>
              </a:rPr>
              <a:t>	-This program requires 60 credits for completion</a:t>
            </a:r>
          </a:p>
          <a:p>
            <a:r>
              <a:rPr lang="en-US" sz="1600" dirty="0">
                <a:solidFill>
                  <a:srgbClr val="FFFFFF"/>
                </a:solidFill>
              </a:rPr>
              <a:t>	-This program has 3 optional specializations: </a:t>
            </a:r>
          </a:p>
          <a:p>
            <a:r>
              <a:rPr lang="en-US" sz="1600" dirty="0">
                <a:solidFill>
                  <a:srgbClr val="FFFFFF"/>
                </a:solidFill>
              </a:rPr>
              <a:t>		*Child/Adolescent Counseling</a:t>
            </a:r>
          </a:p>
          <a:p>
            <a:r>
              <a:rPr lang="en-US" sz="1600" dirty="0">
                <a:solidFill>
                  <a:srgbClr val="FFFFFF"/>
                </a:solidFill>
              </a:rPr>
              <a:t>		*Addictions Counseling</a:t>
            </a:r>
          </a:p>
          <a:p>
            <a:r>
              <a:rPr lang="en-US" sz="1600" dirty="0">
                <a:solidFill>
                  <a:srgbClr val="FFFFFF"/>
                </a:solidFill>
              </a:rPr>
              <a:t>		*Clinical Rehabilitation Counseling </a:t>
            </a:r>
          </a:p>
        </p:txBody>
      </p:sp>
    </p:spTree>
    <p:extLst>
      <p:ext uri="{BB962C8B-B14F-4D97-AF65-F5344CB8AC3E}">
        <p14:creationId xmlns:p14="http://schemas.microsoft.com/office/powerpoint/2010/main" val="1072713334"/>
      </p:ext>
    </p:extLst>
  </p:cSld>
  <p:clrMapOvr>
    <a:masterClrMapping/>
  </p:clrMapOvr>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1670</TotalTime>
  <Words>1775</Words>
  <Application>Microsoft Office PowerPoint</Application>
  <PresentationFormat>On-screen Show (4:3)</PresentationFormat>
  <Paragraphs>185</Paragraphs>
  <Slides>25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Times New Roman</vt:lpstr>
      <vt:lpstr>Trebuchet MS</vt:lpstr>
      <vt:lpstr>Wingdings</vt:lpstr>
      <vt:lpstr>Wingdings 2</vt:lpstr>
      <vt:lpstr>Revolution</vt:lpstr>
      <vt:lpstr>          Marquette University Supervisor Resource  Training Module</vt:lpstr>
      <vt:lpstr>PowerPoint Presentation</vt:lpstr>
      <vt:lpstr>Components of the Training Module</vt:lpstr>
      <vt:lpstr>First…a thank you!</vt:lpstr>
      <vt:lpstr>Master’s Programs in Counseling</vt:lpstr>
      <vt:lpstr>Master’s Programs in Counseling</vt:lpstr>
      <vt:lpstr>CECP Master’s Programs  Student  Learning Outcomes </vt:lpstr>
      <vt:lpstr>CECP Commitment to Racial and Social Justice</vt:lpstr>
      <vt:lpstr> CECP Master’s Programs Descriptions </vt:lpstr>
      <vt:lpstr>Counseling Practicum (COUN 6965)</vt:lpstr>
      <vt:lpstr>Internship in Counseling (COUN 6986)</vt:lpstr>
      <vt:lpstr>Site Supervisor Qualifications</vt:lpstr>
      <vt:lpstr> What is supervision? </vt:lpstr>
      <vt:lpstr>Definition of supervision, continued</vt:lpstr>
      <vt:lpstr>   Empowering  </vt:lpstr>
      <vt:lpstr> Teaching </vt:lpstr>
      <vt:lpstr> Modeling </vt:lpstr>
      <vt:lpstr> Challenging </vt:lpstr>
      <vt:lpstr> Evaluation </vt:lpstr>
      <vt:lpstr>CECP Supervisor Evaluation of Student Form:  Areas of Evaluation</vt:lpstr>
      <vt:lpstr>Characteristics of Effective Supervisors</vt:lpstr>
      <vt:lpstr>Frequently Asked Questions for Supervising CECP Students</vt:lpstr>
      <vt:lpstr>Frequently Asked Questions for Supervising CECP Students</vt:lpstr>
      <vt:lpstr>Resources</vt:lpstr>
      <vt:lpstr>Thank You!</vt:lpstr>
    </vt:vector>
  </TitlesOfParts>
  <Company>Marquette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Marquette University Department of Counselor Education and Counseling Psychology  (CECP)</dc:title>
  <dc:creator>Jessica McClintock</dc:creator>
  <cp:lastModifiedBy>Bukowski, Coreen</cp:lastModifiedBy>
  <cp:revision>40</cp:revision>
  <dcterms:created xsi:type="dcterms:W3CDTF">2012-10-24T21:09:14Z</dcterms:created>
  <dcterms:modified xsi:type="dcterms:W3CDTF">2021-05-09T04:20:05Z</dcterms:modified>
</cp:coreProperties>
</file>