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4" r:id="rId4"/>
    <p:sldId id="258" r:id="rId5"/>
    <p:sldId id="259"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08" autoAdjust="0"/>
    <p:restoredTop sz="94660"/>
  </p:normalViewPr>
  <p:slideViewPr>
    <p:cSldViewPr>
      <p:cViewPr varScale="1">
        <p:scale>
          <a:sx n="120" d="100"/>
          <a:sy n="120" d="100"/>
        </p:scale>
        <p:origin x="11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ob\AppData\Local\Temp\names2018.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Number</a:t>
            </a:r>
            <a:r>
              <a:rPr lang="en-US" baseline="0"/>
              <a:t> of </a:t>
            </a:r>
            <a:r>
              <a:rPr lang="en-US"/>
              <a:t>Complaints by Automaker, January 2013</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dLbls>
          <c:showLegendKey val="0"/>
          <c:showVal val="0"/>
          <c:showCatName val="0"/>
          <c:showSerName val="0"/>
          <c:showPercent val="0"/>
          <c:showBubbleSize val="0"/>
        </c:dLbls>
        <c:gapWidth val="219"/>
        <c:overlap val="-27"/>
        <c:axId val="472580592"/>
        <c:axId val="472580920"/>
      </c:barChart>
      <c:catAx>
        <c:axId val="47258059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Automaker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2580920"/>
        <c:crosses val="autoZero"/>
        <c:auto val="1"/>
        <c:lblAlgn val="ctr"/>
        <c:lblOffset val="100"/>
        <c:noMultiLvlLbl val="0"/>
      </c:catAx>
      <c:valAx>
        <c:axId val="47258092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Number</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25805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Bar Chart of Six Most Popular Last Names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Data!$D$1</c:f>
              <c:strCache>
                <c:ptCount val="1"/>
                <c:pt idx="0">
                  <c:v>Frequency</c:v>
                </c:pt>
              </c:strCache>
            </c:strRef>
          </c:tx>
          <c:spPr>
            <a:solidFill>
              <a:schemeClr val="accent1"/>
            </a:solidFill>
            <a:ln>
              <a:noFill/>
            </a:ln>
            <a:effectLst/>
          </c:spPr>
          <c:invertIfNegative val="0"/>
          <c:cat>
            <c:strRef>
              <c:f>Data!$C$2:$C$7</c:f>
              <c:strCache>
                <c:ptCount val="6"/>
                <c:pt idx="0">
                  <c:v>Brown</c:v>
                </c:pt>
                <c:pt idx="1">
                  <c:v>Garcia</c:v>
                </c:pt>
                <c:pt idx="2">
                  <c:v>Johnson</c:v>
                </c:pt>
                <c:pt idx="3">
                  <c:v>Jones</c:v>
                </c:pt>
                <c:pt idx="4">
                  <c:v>Smith</c:v>
                </c:pt>
                <c:pt idx="5">
                  <c:v>Williams</c:v>
                </c:pt>
              </c:strCache>
            </c:strRef>
          </c:cat>
          <c:val>
            <c:numRef>
              <c:f>Data!$D$2:$D$7</c:f>
              <c:numCache>
                <c:formatCode>General</c:formatCode>
                <c:ptCount val="6"/>
                <c:pt idx="0">
                  <c:v>7</c:v>
                </c:pt>
                <c:pt idx="1">
                  <c:v>6</c:v>
                </c:pt>
                <c:pt idx="2">
                  <c:v>10</c:v>
                </c:pt>
                <c:pt idx="3">
                  <c:v>7</c:v>
                </c:pt>
                <c:pt idx="4">
                  <c:v>12</c:v>
                </c:pt>
                <c:pt idx="5">
                  <c:v>8</c:v>
                </c:pt>
              </c:numCache>
            </c:numRef>
          </c:val>
          <c:extLst>
            <c:ext xmlns:c16="http://schemas.microsoft.com/office/drawing/2014/chart" uri="{C3380CC4-5D6E-409C-BE32-E72D297353CC}">
              <c16:uniqueId val="{00000000-C24F-4617-B285-375561052667}"/>
            </c:ext>
          </c:extLst>
        </c:ser>
        <c:dLbls>
          <c:showLegendKey val="0"/>
          <c:showVal val="0"/>
          <c:showCatName val="0"/>
          <c:showSerName val="0"/>
          <c:showPercent val="0"/>
          <c:showBubbleSize val="0"/>
        </c:dLbls>
        <c:gapWidth val="219"/>
        <c:overlap val="-27"/>
        <c:axId val="294466824"/>
        <c:axId val="294462232"/>
      </c:barChart>
      <c:catAx>
        <c:axId val="29446682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Last</a:t>
                </a:r>
                <a:r>
                  <a:rPr lang="en-US" baseline="0"/>
                  <a:t> Name</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4462232"/>
        <c:crosses val="autoZero"/>
        <c:auto val="1"/>
        <c:lblAlgn val="ctr"/>
        <c:lblOffset val="100"/>
        <c:noMultiLvlLbl val="0"/>
      </c:catAx>
      <c:valAx>
        <c:axId val="294462232"/>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Frequency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4466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C5CA5-B827-4346-B152-30500A5BBBAC}" type="datetimeFigureOut">
              <a:rPr lang="en-US" smtClean="0"/>
              <a:t>6/30/2021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45974-CCA8-439E-BCAA-13C9B9894231}" type="slidenum">
              <a:rPr lang="en-US" smtClean="0"/>
              <a:t>‹#›</a:t>
            </a:fld>
            <a:endParaRPr lang="en-US"/>
          </a:p>
        </p:txBody>
      </p:sp>
    </p:spTree>
    <p:extLst>
      <p:ext uri="{BB962C8B-B14F-4D97-AF65-F5344CB8AC3E}">
        <p14:creationId xmlns:p14="http://schemas.microsoft.com/office/powerpoint/2010/main" val="696368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C6045974-CCA8-439E-BCAA-13C9B9894231}" type="slidenum">
              <a:rPr lang="en-US" smtClean="0"/>
              <a:t>3</a:t>
            </a:fld>
            <a:endParaRPr lang="en-US"/>
          </a:p>
        </p:txBody>
      </p:sp>
    </p:spTree>
    <p:extLst>
      <p:ext uri="{BB962C8B-B14F-4D97-AF65-F5344CB8AC3E}">
        <p14:creationId xmlns:p14="http://schemas.microsoft.com/office/powerpoint/2010/main" val="340926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C6045974-CCA8-439E-BCAA-13C9B9894231}" type="slidenum">
              <a:rPr lang="en-US" smtClean="0"/>
              <a:t>4</a:t>
            </a:fld>
            <a:endParaRPr lang="en-US"/>
          </a:p>
        </p:txBody>
      </p:sp>
    </p:spTree>
    <p:extLst>
      <p:ext uri="{BB962C8B-B14F-4D97-AF65-F5344CB8AC3E}">
        <p14:creationId xmlns:p14="http://schemas.microsoft.com/office/powerpoint/2010/main" val="3151820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7E81BDA-5C8C-4A8C-ADCA-76C4B6B37696}" type="datetimeFigureOut">
              <a:rPr lang="en-US"/>
              <a:pPr>
                <a:defRPr/>
              </a:pPr>
              <a:t>6/30/2021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9FE106-3D35-41F1-A210-2E5A76C2440A}" type="slidenum">
              <a:rPr lang="en-US"/>
              <a:pPr>
                <a:defRPr/>
              </a:pPr>
              <a:t>‹#›</a:t>
            </a:fld>
            <a:endParaRPr lang="en-US"/>
          </a:p>
        </p:txBody>
      </p:sp>
    </p:spTree>
    <p:extLst>
      <p:ext uri="{BB962C8B-B14F-4D97-AF65-F5344CB8AC3E}">
        <p14:creationId xmlns:p14="http://schemas.microsoft.com/office/powerpoint/2010/main" val="421683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44A826-23D6-49B9-948C-75D00441D36C}" type="datetimeFigureOut">
              <a:rPr lang="en-US"/>
              <a:pPr>
                <a:defRPr/>
              </a:pPr>
              <a:t>6/30/2021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BED6CA-30A8-4F03-A153-5ED9C9452F20}" type="slidenum">
              <a:rPr lang="en-US"/>
              <a:pPr>
                <a:defRPr/>
              </a:pPr>
              <a:t>‹#›</a:t>
            </a:fld>
            <a:endParaRPr lang="en-US"/>
          </a:p>
        </p:txBody>
      </p:sp>
    </p:spTree>
    <p:extLst>
      <p:ext uri="{BB962C8B-B14F-4D97-AF65-F5344CB8AC3E}">
        <p14:creationId xmlns:p14="http://schemas.microsoft.com/office/powerpoint/2010/main" val="7138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CD7B4E7-85B7-4C41-B4D3-44CB3598B66F}" type="datetimeFigureOut">
              <a:rPr lang="en-US"/>
              <a:pPr>
                <a:defRPr/>
              </a:pPr>
              <a:t>6/30/2021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A81F939-CF47-428F-9956-7E961765761E}" type="slidenum">
              <a:rPr lang="en-US"/>
              <a:pPr>
                <a:defRPr/>
              </a:pPr>
              <a:t>‹#›</a:t>
            </a:fld>
            <a:endParaRPr lang="en-US"/>
          </a:p>
        </p:txBody>
      </p:sp>
    </p:spTree>
    <p:extLst>
      <p:ext uri="{BB962C8B-B14F-4D97-AF65-F5344CB8AC3E}">
        <p14:creationId xmlns:p14="http://schemas.microsoft.com/office/powerpoint/2010/main" val="263254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0857896-B346-4286-80DA-6B4E60E66916}" type="datetimeFigureOut">
              <a:rPr lang="en-US"/>
              <a:pPr>
                <a:defRPr/>
              </a:pPr>
              <a:t>6/30/2021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9E6148-E625-4592-A248-2EBAA6ECDEAA}" type="slidenum">
              <a:rPr lang="en-US"/>
              <a:pPr>
                <a:defRPr/>
              </a:pPr>
              <a:t>‹#›</a:t>
            </a:fld>
            <a:endParaRPr lang="en-US"/>
          </a:p>
        </p:txBody>
      </p:sp>
    </p:spTree>
    <p:extLst>
      <p:ext uri="{BB962C8B-B14F-4D97-AF65-F5344CB8AC3E}">
        <p14:creationId xmlns:p14="http://schemas.microsoft.com/office/powerpoint/2010/main" val="4096501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C47FE87-506F-4D17-A2AE-396630150885}" type="datetimeFigureOut">
              <a:rPr lang="en-US"/>
              <a:pPr>
                <a:defRPr/>
              </a:pPr>
              <a:t>6/30/2021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35B9D8-9D54-47C1-89D5-D288BD6FCB31}" type="slidenum">
              <a:rPr lang="en-US"/>
              <a:pPr>
                <a:defRPr/>
              </a:pPr>
              <a:t>‹#›</a:t>
            </a:fld>
            <a:endParaRPr lang="en-US"/>
          </a:p>
        </p:txBody>
      </p:sp>
    </p:spTree>
    <p:extLst>
      <p:ext uri="{BB962C8B-B14F-4D97-AF65-F5344CB8AC3E}">
        <p14:creationId xmlns:p14="http://schemas.microsoft.com/office/powerpoint/2010/main" val="1580054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A94ACCF-12B7-433E-B8C7-5F8985D3708F}" type="datetimeFigureOut">
              <a:rPr lang="en-US"/>
              <a:pPr>
                <a:defRPr/>
              </a:pPr>
              <a:t>6/30/2021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E004A9-ACFC-4A67-AA4E-0BE0189EB4E3}" type="slidenum">
              <a:rPr lang="en-US"/>
              <a:pPr>
                <a:defRPr/>
              </a:pPr>
              <a:t>‹#›</a:t>
            </a:fld>
            <a:endParaRPr lang="en-US"/>
          </a:p>
        </p:txBody>
      </p:sp>
    </p:spTree>
    <p:extLst>
      <p:ext uri="{BB962C8B-B14F-4D97-AF65-F5344CB8AC3E}">
        <p14:creationId xmlns:p14="http://schemas.microsoft.com/office/powerpoint/2010/main" val="3032684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7740389-B5DE-4A93-A6E4-9332EDB8DC92}" type="datetimeFigureOut">
              <a:rPr lang="en-US"/>
              <a:pPr>
                <a:defRPr/>
              </a:pPr>
              <a:t>6/30/2021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4F0CAB6-9D1B-47BC-A86C-26245CE1CE7B}" type="slidenum">
              <a:rPr lang="en-US"/>
              <a:pPr>
                <a:defRPr/>
              </a:pPr>
              <a:t>‹#›</a:t>
            </a:fld>
            <a:endParaRPr lang="en-US"/>
          </a:p>
        </p:txBody>
      </p:sp>
    </p:spTree>
    <p:extLst>
      <p:ext uri="{BB962C8B-B14F-4D97-AF65-F5344CB8AC3E}">
        <p14:creationId xmlns:p14="http://schemas.microsoft.com/office/powerpoint/2010/main" val="1675572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80ED480-2778-4344-BCB7-A5F89CEB9400}" type="datetimeFigureOut">
              <a:rPr lang="en-US"/>
              <a:pPr>
                <a:defRPr/>
              </a:pPr>
              <a:t>6/30/2021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9BCA827-57CE-44B4-8850-6EE744F04A3E}" type="slidenum">
              <a:rPr lang="en-US"/>
              <a:pPr>
                <a:defRPr/>
              </a:pPr>
              <a:t>‹#›</a:t>
            </a:fld>
            <a:endParaRPr lang="en-US"/>
          </a:p>
        </p:txBody>
      </p:sp>
    </p:spTree>
    <p:extLst>
      <p:ext uri="{BB962C8B-B14F-4D97-AF65-F5344CB8AC3E}">
        <p14:creationId xmlns:p14="http://schemas.microsoft.com/office/powerpoint/2010/main" val="187067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C03BDF6-FFAE-4F74-AB99-1B746BED691B}" type="datetimeFigureOut">
              <a:rPr lang="en-US"/>
              <a:pPr>
                <a:defRPr/>
              </a:pPr>
              <a:t>6/30/2021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F1BF29-3192-4626-BB00-0061593B094B}" type="slidenum">
              <a:rPr lang="en-US"/>
              <a:pPr>
                <a:defRPr/>
              </a:pPr>
              <a:t>‹#›</a:t>
            </a:fld>
            <a:endParaRPr lang="en-US"/>
          </a:p>
        </p:txBody>
      </p:sp>
    </p:spTree>
    <p:extLst>
      <p:ext uri="{BB962C8B-B14F-4D97-AF65-F5344CB8AC3E}">
        <p14:creationId xmlns:p14="http://schemas.microsoft.com/office/powerpoint/2010/main" val="3660326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549C044-AE37-4806-AF93-FE3749B08B5B}" type="datetimeFigureOut">
              <a:rPr lang="en-US"/>
              <a:pPr>
                <a:defRPr/>
              </a:pPr>
              <a:t>6/30/2021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3565CB-92F0-4B87-B878-BA87AAD18B80}" type="slidenum">
              <a:rPr lang="en-US"/>
              <a:pPr>
                <a:defRPr/>
              </a:pPr>
              <a:t>‹#›</a:t>
            </a:fld>
            <a:endParaRPr lang="en-US"/>
          </a:p>
        </p:txBody>
      </p:sp>
    </p:spTree>
    <p:extLst>
      <p:ext uri="{BB962C8B-B14F-4D97-AF65-F5344CB8AC3E}">
        <p14:creationId xmlns:p14="http://schemas.microsoft.com/office/powerpoint/2010/main" val="1498488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3C1AA0B-9E7A-4521-A560-5E7D7561AA8F}" type="datetimeFigureOut">
              <a:rPr lang="en-US"/>
              <a:pPr>
                <a:defRPr/>
              </a:pPr>
              <a:t>6/30/2021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932C8B-C8B3-4098-9E44-E7604015A321}" type="slidenum">
              <a:rPr lang="en-US"/>
              <a:pPr>
                <a:defRPr/>
              </a:pPr>
              <a:t>‹#›</a:t>
            </a:fld>
            <a:endParaRPr lang="en-US"/>
          </a:p>
        </p:txBody>
      </p:sp>
    </p:spTree>
    <p:extLst>
      <p:ext uri="{BB962C8B-B14F-4D97-AF65-F5344CB8AC3E}">
        <p14:creationId xmlns:p14="http://schemas.microsoft.com/office/powerpoint/2010/main" val="404921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6D2F669-0DCA-45CA-9BEB-82AE2E342330}" type="datetimeFigureOut">
              <a:rPr lang="en-US"/>
              <a:pPr>
                <a:defRPr/>
              </a:pPr>
              <a:t>6/30/2021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5EB739E-0529-4B46-9C86-55EDADB84E37}"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09600"/>
          </a:xfrm>
        </p:spPr>
        <p:txBody>
          <a:bodyPr rtlCol="0">
            <a:normAutofit fontScale="90000"/>
          </a:bodyPr>
          <a:lstStyle/>
          <a:p>
            <a:pPr eaLnBrk="1" fontAlgn="auto" hangingPunct="1">
              <a:spcAft>
                <a:spcPts val="0"/>
              </a:spcAft>
              <a:defRPr/>
            </a:pPr>
            <a:r>
              <a:rPr lang="en-US" dirty="0"/>
              <a:t>Bar Chart</a:t>
            </a:r>
          </a:p>
        </p:txBody>
      </p:sp>
      <p:sp>
        <p:nvSpPr>
          <p:cNvPr id="3" name="Subtitle 2"/>
          <p:cNvSpPr>
            <a:spLocks noGrp="1"/>
          </p:cNvSpPr>
          <p:nvPr>
            <p:ph type="subTitle" idx="1"/>
          </p:nvPr>
        </p:nvSpPr>
        <p:spPr>
          <a:xfrm>
            <a:off x="1371600" y="1295400"/>
            <a:ext cx="6400800" cy="1752600"/>
          </a:xfrm>
        </p:spPr>
        <p:txBody>
          <a:bodyPr rtlCol="0">
            <a:normAutofit fontScale="85000" lnSpcReduction="20000"/>
          </a:bodyPr>
          <a:lstStyle/>
          <a:p>
            <a:pPr algn="l" eaLnBrk="1" fontAlgn="auto" hangingPunct="1">
              <a:spcAft>
                <a:spcPts val="0"/>
              </a:spcAft>
              <a:defRPr/>
            </a:pPr>
            <a:r>
              <a:rPr lang="en-US" dirty="0"/>
              <a:t>The data (here using the text’s file Names2018 as in chapter 2, exercise 5) must be in Frequency Distribution form. If it is not, please see the Frequency Distribution (Categorical Data) presentation.</a:t>
            </a:r>
          </a:p>
        </p:txBody>
      </p:sp>
      <p:pic>
        <p:nvPicPr>
          <p:cNvPr id="6" name="Picture 5">
            <a:extLst>
              <a:ext uri="{FF2B5EF4-FFF2-40B4-BE49-F238E27FC236}">
                <a16:creationId xmlns:a16="http://schemas.microsoft.com/office/drawing/2014/main" id="{498E1007-F827-43DF-9BCF-03EE8A339034}"/>
              </a:ext>
            </a:extLst>
          </p:cNvPr>
          <p:cNvPicPr>
            <a:picLocks noChangeAspect="1"/>
          </p:cNvPicPr>
          <p:nvPr/>
        </p:nvPicPr>
        <p:blipFill>
          <a:blip r:embed="rId2"/>
          <a:stretch>
            <a:fillRect/>
          </a:stretch>
        </p:blipFill>
        <p:spPr>
          <a:xfrm>
            <a:off x="2617300" y="3429000"/>
            <a:ext cx="3909399" cy="278154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083A753-B82D-4891-B6F3-D4053981BC77}"/>
              </a:ext>
            </a:extLst>
          </p:cNvPr>
          <p:cNvPicPr>
            <a:picLocks noChangeAspect="1"/>
          </p:cNvPicPr>
          <p:nvPr/>
        </p:nvPicPr>
        <p:blipFill>
          <a:blip r:embed="rId2"/>
          <a:stretch>
            <a:fillRect/>
          </a:stretch>
        </p:blipFill>
        <p:spPr>
          <a:xfrm>
            <a:off x="609600" y="3429000"/>
            <a:ext cx="8380674" cy="2012062"/>
          </a:xfrm>
          <a:prstGeom prst="rect">
            <a:avLst/>
          </a:prstGeom>
        </p:spPr>
      </p:pic>
      <p:sp>
        <p:nvSpPr>
          <p:cNvPr id="2" name="Title 1"/>
          <p:cNvSpPr>
            <a:spLocks noGrp="1"/>
          </p:cNvSpPr>
          <p:nvPr>
            <p:ph type="ctrTitle"/>
          </p:nvPr>
        </p:nvSpPr>
        <p:spPr>
          <a:xfrm>
            <a:off x="685800" y="304800"/>
            <a:ext cx="7772400" cy="609600"/>
          </a:xfrm>
        </p:spPr>
        <p:txBody>
          <a:bodyPr rtlCol="0">
            <a:normAutofit fontScale="90000"/>
          </a:bodyPr>
          <a:lstStyle/>
          <a:p>
            <a:pPr eaLnBrk="1" fontAlgn="auto" hangingPunct="1">
              <a:spcAft>
                <a:spcPts val="0"/>
              </a:spcAft>
              <a:defRPr/>
            </a:pPr>
            <a:r>
              <a:rPr lang="en-US" dirty="0"/>
              <a:t>Bar Chart</a:t>
            </a:r>
          </a:p>
        </p:txBody>
      </p:sp>
      <p:sp>
        <p:nvSpPr>
          <p:cNvPr id="3" name="Subtitle 2"/>
          <p:cNvSpPr>
            <a:spLocks noGrp="1"/>
          </p:cNvSpPr>
          <p:nvPr>
            <p:ph type="subTitle" idx="1"/>
          </p:nvPr>
        </p:nvSpPr>
        <p:spPr>
          <a:xfrm>
            <a:off x="1385888" y="1295400"/>
            <a:ext cx="6400800" cy="1752600"/>
          </a:xfrm>
        </p:spPr>
        <p:txBody>
          <a:bodyPr rtlCol="0">
            <a:normAutofit fontScale="70000" lnSpcReduction="20000"/>
          </a:bodyPr>
          <a:lstStyle/>
          <a:p>
            <a:pPr algn="l" eaLnBrk="1" fontAlgn="auto" hangingPunct="1">
              <a:spcAft>
                <a:spcPts val="0"/>
              </a:spcAft>
              <a:buFont typeface="Arial" pitchFamily="34" charset="0"/>
              <a:buChar char="•"/>
              <a:defRPr/>
            </a:pPr>
            <a:r>
              <a:rPr lang="en-US" dirty="0"/>
              <a:t>Click on the Insert tab</a:t>
            </a:r>
          </a:p>
          <a:p>
            <a:pPr algn="l" eaLnBrk="1" fontAlgn="auto" hangingPunct="1">
              <a:spcAft>
                <a:spcPts val="0"/>
              </a:spcAft>
              <a:buFont typeface="Arial" pitchFamily="34" charset="0"/>
              <a:buChar char="•"/>
              <a:defRPr/>
            </a:pPr>
            <a:r>
              <a:rPr lang="en-US" dirty="0"/>
              <a:t>Select cells C1:D7 (your Frequency Distribution)</a:t>
            </a:r>
          </a:p>
          <a:p>
            <a:pPr algn="l" eaLnBrk="1" fontAlgn="auto" hangingPunct="1">
              <a:spcAft>
                <a:spcPts val="0"/>
              </a:spcAft>
              <a:buFont typeface="Arial" pitchFamily="34" charset="0"/>
              <a:buChar char="•"/>
              <a:defRPr/>
            </a:pPr>
            <a:r>
              <a:rPr lang="en-US" dirty="0"/>
              <a:t>Choose Recommended Charts or Insert Column or </a:t>
            </a:r>
          </a:p>
          <a:p>
            <a:pPr algn="l" eaLnBrk="1" fontAlgn="auto" hangingPunct="1">
              <a:spcAft>
                <a:spcPts val="0"/>
              </a:spcAft>
              <a:defRPr/>
            </a:pPr>
            <a:r>
              <a:rPr lang="en-US" dirty="0"/>
              <a:t>	Bar Chart</a:t>
            </a:r>
          </a:p>
        </p:txBody>
      </p:sp>
      <p:sp>
        <p:nvSpPr>
          <p:cNvPr id="7" name="Up Arrow 6"/>
          <p:cNvSpPr/>
          <p:nvPr/>
        </p:nvSpPr>
        <p:spPr>
          <a:xfrm>
            <a:off x="3962400" y="4103876"/>
            <a:ext cx="484188" cy="977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Arrow 5"/>
          <p:cNvSpPr/>
          <p:nvPr/>
        </p:nvSpPr>
        <p:spPr>
          <a:xfrm>
            <a:off x="723900" y="3325813"/>
            <a:ext cx="533400" cy="484187"/>
          </a:xfrm>
          <a:prstGeom prst="rightArrow">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dirty="0">
              <a:solidFill>
                <a:srgbClr val="FF0000"/>
              </a:solidFill>
            </a:endParaRPr>
          </a:p>
        </p:txBody>
      </p:sp>
      <p:sp>
        <p:nvSpPr>
          <p:cNvPr id="8" name="Up Arrow 6">
            <a:extLst>
              <a:ext uri="{FF2B5EF4-FFF2-40B4-BE49-F238E27FC236}">
                <a16:creationId xmlns:a16="http://schemas.microsoft.com/office/drawing/2014/main" id="{EFECF874-3BDA-40EE-BE34-BF19EBD9C82A}"/>
              </a:ext>
            </a:extLst>
          </p:cNvPr>
          <p:cNvSpPr/>
          <p:nvPr/>
        </p:nvSpPr>
        <p:spPr>
          <a:xfrm>
            <a:off x="4282618" y="3766438"/>
            <a:ext cx="484188" cy="977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09600"/>
          </a:xfrm>
        </p:spPr>
        <p:txBody>
          <a:bodyPr rtlCol="0">
            <a:normAutofit fontScale="90000"/>
          </a:bodyPr>
          <a:lstStyle/>
          <a:p>
            <a:pPr eaLnBrk="1" fontAlgn="auto" hangingPunct="1">
              <a:spcAft>
                <a:spcPts val="0"/>
              </a:spcAft>
              <a:defRPr/>
            </a:pPr>
            <a:r>
              <a:rPr lang="en-US" dirty="0"/>
              <a:t>Bar Chart</a:t>
            </a:r>
          </a:p>
        </p:txBody>
      </p:sp>
      <p:sp>
        <p:nvSpPr>
          <p:cNvPr id="3" name="Subtitle 2"/>
          <p:cNvSpPr>
            <a:spLocks noGrp="1"/>
          </p:cNvSpPr>
          <p:nvPr>
            <p:ph type="subTitle" idx="1"/>
          </p:nvPr>
        </p:nvSpPr>
        <p:spPr>
          <a:xfrm>
            <a:off x="1371600" y="1295400"/>
            <a:ext cx="6400800" cy="1752600"/>
          </a:xfrm>
        </p:spPr>
        <p:txBody>
          <a:bodyPr rtlCol="0">
            <a:normAutofit/>
          </a:bodyPr>
          <a:lstStyle/>
          <a:p>
            <a:pPr algn="l" eaLnBrk="1" fontAlgn="auto" hangingPunct="1">
              <a:spcAft>
                <a:spcPts val="0"/>
              </a:spcAft>
              <a:defRPr/>
            </a:pPr>
            <a:r>
              <a:rPr lang="en-US" dirty="0"/>
              <a:t>Select the basic Clustered Column graph (but note the other possibilities for future reference)</a:t>
            </a:r>
          </a:p>
        </p:txBody>
      </p:sp>
      <p:pic>
        <p:nvPicPr>
          <p:cNvPr id="6" name="Picture 5">
            <a:extLst>
              <a:ext uri="{FF2B5EF4-FFF2-40B4-BE49-F238E27FC236}">
                <a16:creationId xmlns:a16="http://schemas.microsoft.com/office/drawing/2014/main" id="{AE1B6E7E-9CC5-435E-8733-73E5B82CB956}"/>
              </a:ext>
            </a:extLst>
          </p:cNvPr>
          <p:cNvPicPr>
            <a:picLocks noChangeAspect="1"/>
          </p:cNvPicPr>
          <p:nvPr/>
        </p:nvPicPr>
        <p:blipFill>
          <a:blip r:embed="rId3"/>
          <a:stretch>
            <a:fillRect/>
          </a:stretch>
        </p:blipFill>
        <p:spPr>
          <a:xfrm>
            <a:off x="2667000" y="3048000"/>
            <a:ext cx="3581664" cy="3362287"/>
          </a:xfrm>
          <a:prstGeom prst="rect">
            <a:avLst/>
          </a:prstGeom>
        </p:spPr>
      </p:pic>
    </p:spTree>
    <p:extLst>
      <p:ext uri="{BB962C8B-B14F-4D97-AF65-F5344CB8AC3E}">
        <p14:creationId xmlns:p14="http://schemas.microsoft.com/office/powerpoint/2010/main" val="456956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4E6DDA2-713F-4AF5-BDBF-277B90DC2ECF}"/>
              </a:ext>
            </a:extLst>
          </p:cNvPr>
          <p:cNvPicPr>
            <a:picLocks noChangeAspect="1"/>
          </p:cNvPicPr>
          <p:nvPr/>
        </p:nvPicPr>
        <p:blipFill>
          <a:blip r:embed="rId3"/>
          <a:stretch>
            <a:fillRect/>
          </a:stretch>
        </p:blipFill>
        <p:spPr>
          <a:xfrm>
            <a:off x="4114800" y="2957877"/>
            <a:ext cx="4267523" cy="3583848"/>
          </a:xfrm>
          <a:prstGeom prst="rect">
            <a:avLst/>
          </a:prstGeom>
        </p:spPr>
      </p:pic>
      <p:sp>
        <p:nvSpPr>
          <p:cNvPr id="2" name="Title 1"/>
          <p:cNvSpPr>
            <a:spLocks noGrp="1"/>
          </p:cNvSpPr>
          <p:nvPr>
            <p:ph type="ctrTitle"/>
          </p:nvPr>
        </p:nvSpPr>
        <p:spPr>
          <a:xfrm>
            <a:off x="685800" y="304800"/>
            <a:ext cx="7772400" cy="609600"/>
          </a:xfrm>
        </p:spPr>
        <p:txBody>
          <a:bodyPr rtlCol="0">
            <a:normAutofit fontScale="90000"/>
          </a:bodyPr>
          <a:lstStyle/>
          <a:p>
            <a:pPr eaLnBrk="1" fontAlgn="auto" hangingPunct="1">
              <a:spcAft>
                <a:spcPts val="0"/>
              </a:spcAft>
              <a:defRPr/>
            </a:pPr>
            <a:r>
              <a:rPr lang="en-US" dirty="0"/>
              <a:t>Bar Chart</a:t>
            </a:r>
          </a:p>
        </p:txBody>
      </p:sp>
      <p:sp>
        <p:nvSpPr>
          <p:cNvPr id="3" name="Subtitle 2"/>
          <p:cNvSpPr>
            <a:spLocks noGrp="1"/>
          </p:cNvSpPr>
          <p:nvPr>
            <p:ph type="subTitle" idx="1"/>
          </p:nvPr>
        </p:nvSpPr>
        <p:spPr>
          <a:xfrm>
            <a:off x="1371600" y="1295400"/>
            <a:ext cx="6400800" cy="1752600"/>
          </a:xfrm>
        </p:spPr>
        <p:txBody>
          <a:bodyPr rtlCol="0">
            <a:normAutofit fontScale="92500" lnSpcReduction="20000"/>
          </a:bodyPr>
          <a:lstStyle/>
          <a:p>
            <a:pPr algn="l" eaLnBrk="1" fontAlgn="auto" hangingPunct="1">
              <a:spcAft>
                <a:spcPts val="0"/>
              </a:spcAft>
              <a:buFont typeface="Arial" pitchFamily="34" charset="0"/>
              <a:buChar char="•"/>
              <a:defRPr/>
            </a:pPr>
            <a:r>
              <a:rPr lang="en-US" dirty="0"/>
              <a:t>You will get a pretty basic bar graph. </a:t>
            </a:r>
          </a:p>
          <a:p>
            <a:pPr algn="l" eaLnBrk="1" fontAlgn="auto" hangingPunct="1">
              <a:spcAft>
                <a:spcPts val="0"/>
              </a:spcAft>
              <a:buFont typeface="Arial" pitchFamily="34" charset="0"/>
              <a:buChar char="•"/>
              <a:defRPr/>
            </a:pPr>
            <a:r>
              <a:rPr lang="en-US" dirty="0"/>
              <a:t>Use Chart Design and Chart Tools to make your graph prettier and give it the appropriate labels.</a:t>
            </a:r>
          </a:p>
        </p:txBody>
      </p:sp>
      <p:sp>
        <p:nvSpPr>
          <p:cNvPr id="6" name="Right Arrow 5"/>
          <p:cNvSpPr/>
          <p:nvPr/>
        </p:nvSpPr>
        <p:spPr>
          <a:xfrm rot="486712">
            <a:off x="6494288" y="4553294"/>
            <a:ext cx="977900" cy="314364"/>
          </a:xfrm>
          <a:prstGeom prst="rightArrow">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dirty="0">
              <a:solidFill>
                <a:srgbClr val="FF0000"/>
              </a:solidFill>
            </a:endParaRPr>
          </a:p>
        </p:txBody>
      </p:sp>
      <p:sp>
        <p:nvSpPr>
          <p:cNvPr id="5" name="Oval 4"/>
          <p:cNvSpPr/>
          <p:nvPr/>
        </p:nvSpPr>
        <p:spPr>
          <a:xfrm>
            <a:off x="4876800" y="2819400"/>
            <a:ext cx="990600" cy="60960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09600"/>
          </a:xfrm>
        </p:spPr>
        <p:txBody>
          <a:bodyPr rtlCol="0">
            <a:normAutofit fontScale="90000"/>
          </a:bodyPr>
          <a:lstStyle/>
          <a:p>
            <a:pPr eaLnBrk="1" fontAlgn="auto" hangingPunct="1">
              <a:spcAft>
                <a:spcPts val="0"/>
              </a:spcAft>
              <a:defRPr/>
            </a:pPr>
            <a:r>
              <a:rPr lang="en-US" dirty="0"/>
              <a:t>Bar Chart</a:t>
            </a:r>
          </a:p>
        </p:txBody>
      </p:sp>
      <p:graphicFrame>
        <p:nvGraphicFramePr>
          <p:cNvPr id="5" name="Chart 4">
            <a:extLst>
              <a:ext uri="{FF2B5EF4-FFF2-40B4-BE49-F238E27FC236}">
                <a16:creationId xmlns:a16="http://schemas.microsoft.com/office/drawing/2014/main" id="{C8578B3A-F8DC-404F-A40D-C29316D67614}"/>
              </a:ext>
            </a:extLst>
          </p:cNvPr>
          <p:cNvGraphicFramePr>
            <a:graphicFrameLocks/>
          </p:cNvGraphicFramePr>
          <p:nvPr>
            <p:extLst>
              <p:ext uri="{D42A27DB-BD31-4B8C-83A1-F6EECF244321}">
                <p14:modId xmlns:p14="http://schemas.microsoft.com/office/powerpoint/2010/main" val="1202635105"/>
              </p:ext>
            </p:extLst>
          </p:nvPr>
        </p:nvGraphicFramePr>
        <p:xfrm>
          <a:off x="1295400" y="2057400"/>
          <a:ext cx="6553200" cy="381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294AE0F4-4727-444F-A73C-BB0F45106635}"/>
              </a:ext>
            </a:extLst>
          </p:cNvPr>
          <p:cNvGraphicFramePr>
            <a:graphicFrameLocks/>
          </p:cNvGraphicFramePr>
          <p:nvPr/>
        </p:nvGraphicFramePr>
        <p:xfrm>
          <a:off x="2286000" y="205740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141</Words>
  <Application>Microsoft Office PowerPoint</Application>
  <PresentationFormat>On-screen Show (4:3)</PresentationFormat>
  <Paragraphs>21</Paragraphs>
  <Slides>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Bar Chart</vt:lpstr>
      <vt:lpstr>Bar Chart</vt:lpstr>
      <vt:lpstr>Bar Chart</vt:lpstr>
      <vt:lpstr>Bar Chart</vt:lpstr>
      <vt:lpstr>Bar Chart</vt:lpstr>
    </vt:vector>
  </TitlesOfParts>
  <Company>Marquette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dc:title>
  <dc:creator>Robert Collins</dc:creator>
  <cp:lastModifiedBy>Collins, Bob</cp:lastModifiedBy>
  <cp:revision>33</cp:revision>
  <dcterms:created xsi:type="dcterms:W3CDTF">2007-06-19T23:50:16Z</dcterms:created>
  <dcterms:modified xsi:type="dcterms:W3CDTF">2021-06-30T19:55:31Z</dcterms:modified>
</cp:coreProperties>
</file>