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9" r:id="rId4"/>
    <p:sldId id="260" r:id="rId5"/>
    <p:sldId id="275" r:id="rId6"/>
    <p:sldId id="264" r:id="rId7"/>
    <p:sldId id="261" r:id="rId8"/>
    <p:sldId id="263" r:id="rId9"/>
    <p:sldId id="265" r:id="rId10"/>
    <p:sldId id="266" r:id="rId11"/>
    <p:sldId id="274" r:id="rId12"/>
    <p:sldId id="267" r:id="rId13"/>
    <p:sldId id="268" r:id="rId14"/>
    <p:sldId id="269" r:id="rId15"/>
    <p:sldId id="270" r:id="rId16"/>
    <p:sldId id="271" r:id="rId17"/>
    <p:sldId id="272"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0009223-0F39-42E0-8B34-15BDDA8C8FD4}" type="datetimeFigureOut">
              <a:rPr lang="en-US" smtClean="0"/>
              <a:t>4/14/2023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18695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09223-0F39-42E0-8B34-15BDDA8C8FD4}"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316748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009223-0F39-42E0-8B34-15BDDA8C8FD4}" type="datetimeFigureOut">
              <a:rPr lang="en-US" smtClean="0"/>
              <a:t>4/14/2023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6229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009223-0F39-42E0-8B34-15BDDA8C8FD4}" type="datetimeFigureOut">
              <a:rPr lang="en-US" smtClean="0"/>
              <a:t>4/14/2023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273D6F-827B-4908-9BD6-D266966361B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1092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0009223-0F39-42E0-8B34-15BDDA8C8FD4}" type="datetimeFigureOut">
              <a:rPr lang="en-US" smtClean="0"/>
              <a:t>4/14/2023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180157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009223-0F39-42E0-8B34-15BDDA8C8FD4}"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297496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009223-0F39-42E0-8B34-15BDDA8C8FD4}"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1479969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09223-0F39-42E0-8B34-15BDDA8C8FD4}"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3653023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0009223-0F39-42E0-8B34-15BDDA8C8FD4}" type="datetimeFigureOut">
              <a:rPr lang="en-US" smtClean="0"/>
              <a:t>4/14/2023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109097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09223-0F39-42E0-8B34-15BDDA8C8FD4}"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49676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0009223-0F39-42E0-8B34-15BDDA8C8FD4}" type="datetimeFigureOut">
              <a:rPr lang="en-US" smtClean="0"/>
              <a:t>4/14/2023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161028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009223-0F39-42E0-8B34-15BDDA8C8FD4}"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332459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009223-0F39-42E0-8B34-15BDDA8C8FD4}"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161121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009223-0F39-42E0-8B34-15BDDA8C8FD4}"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61299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09223-0F39-42E0-8B34-15BDDA8C8FD4}"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64520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09223-0F39-42E0-8B34-15BDDA8C8FD4}"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190084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009223-0F39-42E0-8B34-15BDDA8C8FD4}"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73D6F-827B-4908-9BD6-D266966361BB}" type="slidenum">
              <a:rPr lang="en-US" smtClean="0"/>
              <a:t>‹#›</a:t>
            </a:fld>
            <a:endParaRPr lang="en-US"/>
          </a:p>
        </p:txBody>
      </p:sp>
    </p:spTree>
    <p:extLst>
      <p:ext uri="{BB962C8B-B14F-4D97-AF65-F5344CB8AC3E}">
        <p14:creationId xmlns:p14="http://schemas.microsoft.com/office/powerpoint/2010/main" val="216993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009223-0F39-42E0-8B34-15BDDA8C8FD4}" type="datetimeFigureOut">
              <a:rPr lang="en-US" smtClean="0"/>
              <a:t>4/14/2023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273D6F-827B-4908-9BD6-D266966361BB}" type="slidenum">
              <a:rPr lang="en-US" smtClean="0"/>
              <a:t>‹#›</a:t>
            </a:fld>
            <a:endParaRPr lang="en-US"/>
          </a:p>
        </p:txBody>
      </p:sp>
    </p:spTree>
    <p:extLst>
      <p:ext uri="{BB962C8B-B14F-4D97-AF65-F5344CB8AC3E}">
        <p14:creationId xmlns:p14="http://schemas.microsoft.com/office/powerpoint/2010/main" val="4109575685"/>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acha.ca/blog/resiliency-quote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9148-1AC2-0831-ACDB-0EC6C525C048}"/>
              </a:ext>
            </a:extLst>
          </p:cNvPr>
          <p:cNvSpPr>
            <a:spLocks noGrp="1"/>
          </p:cNvSpPr>
          <p:nvPr>
            <p:ph type="ctrTitle"/>
          </p:nvPr>
        </p:nvSpPr>
        <p:spPr>
          <a:xfrm>
            <a:off x="1638299" y="1472315"/>
            <a:ext cx="8915399" cy="1790163"/>
          </a:xfrm>
        </p:spPr>
        <p:txBody>
          <a:bodyPr>
            <a:normAutofit fontScale="90000"/>
          </a:bodyPr>
          <a:lstStyle/>
          <a:p>
            <a:pPr algn="ctr"/>
            <a:r>
              <a:rPr lang="en-US" dirty="0"/>
              <a:t>Glitter and Grit: Resilience among LGBTQ+ Individuals</a:t>
            </a:r>
          </a:p>
        </p:txBody>
      </p:sp>
      <p:sp>
        <p:nvSpPr>
          <p:cNvPr id="3" name="Subtitle 2">
            <a:extLst>
              <a:ext uri="{FF2B5EF4-FFF2-40B4-BE49-F238E27FC236}">
                <a16:creationId xmlns:a16="http://schemas.microsoft.com/office/drawing/2014/main" id="{CEB73CAB-A050-AEA0-96A3-3909AE20C143}"/>
              </a:ext>
            </a:extLst>
          </p:cNvPr>
          <p:cNvSpPr>
            <a:spLocks noGrp="1"/>
          </p:cNvSpPr>
          <p:nvPr>
            <p:ph type="subTitle" idx="1"/>
          </p:nvPr>
        </p:nvSpPr>
        <p:spPr>
          <a:xfrm>
            <a:off x="3250688" y="3344682"/>
            <a:ext cx="5690620" cy="2041003"/>
          </a:xfrm>
        </p:spPr>
        <p:txBody>
          <a:bodyPr>
            <a:normAutofit/>
          </a:bodyPr>
          <a:lstStyle/>
          <a:p>
            <a:pPr algn="ctr"/>
            <a:r>
              <a:rPr lang="en-US" dirty="0"/>
              <a:t>Zane Ballard, M.S. </a:t>
            </a:r>
          </a:p>
          <a:p>
            <a:pPr algn="ctr"/>
            <a:r>
              <a:rPr lang="en-US" dirty="0"/>
              <a:t>Marquette University Department of Psychology, MU LGBTQ+ Resource Center</a:t>
            </a:r>
          </a:p>
          <a:p>
            <a:pPr algn="ctr"/>
            <a:r>
              <a:rPr lang="en-US" dirty="0"/>
              <a:t>Emma </a:t>
            </a:r>
            <a:r>
              <a:rPr lang="en-US" dirty="0" err="1"/>
              <a:t>Wuetrich</a:t>
            </a:r>
            <a:r>
              <a:rPr lang="en-US" dirty="0"/>
              <a:t>, M.S.</a:t>
            </a:r>
          </a:p>
          <a:p>
            <a:pPr algn="ctr"/>
            <a:r>
              <a:rPr lang="en-US" dirty="0"/>
              <a:t>MU LGBTQ+ Resource Center</a:t>
            </a:r>
          </a:p>
        </p:txBody>
      </p:sp>
      <p:pic>
        <p:nvPicPr>
          <p:cNvPr id="6" name="Picture 5" descr="A picture containing arch, projectile, camera lens&#10;&#10;Description automatically generated">
            <a:extLst>
              <a:ext uri="{FF2B5EF4-FFF2-40B4-BE49-F238E27FC236}">
                <a16:creationId xmlns:a16="http://schemas.microsoft.com/office/drawing/2014/main" id="{4B22CDCB-A68D-0FEB-3F0D-785B7DD08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308" y="4967786"/>
            <a:ext cx="3082240" cy="1890214"/>
          </a:xfrm>
          <a:prstGeom prst="rect">
            <a:avLst/>
          </a:prstGeom>
        </p:spPr>
      </p:pic>
    </p:spTree>
    <p:extLst>
      <p:ext uri="{BB962C8B-B14F-4D97-AF65-F5344CB8AC3E}">
        <p14:creationId xmlns:p14="http://schemas.microsoft.com/office/powerpoint/2010/main" val="3026173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A753-08FC-DFC6-E28A-ABA8D7C45D88}"/>
              </a:ext>
            </a:extLst>
          </p:cNvPr>
          <p:cNvSpPr>
            <a:spLocks noGrp="1"/>
          </p:cNvSpPr>
          <p:nvPr>
            <p:ph type="title"/>
          </p:nvPr>
        </p:nvSpPr>
        <p:spPr/>
        <p:txBody>
          <a:bodyPr/>
          <a:lstStyle/>
          <a:p>
            <a:r>
              <a:rPr lang="en-US" dirty="0"/>
              <a:t>Significance for LGBTQ+ folks</a:t>
            </a:r>
          </a:p>
        </p:txBody>
      </p:sp>
      <p:sp>
        <p:nvSpPr>
          <p:cNvPr id="3" name="Content Placeholder 2">
            <a:extLst>
              <a:ext uri="{FF2B5EF4-FFF2-40B4-BE49-F238E27FC236}">
                <a16:creationId xmlns:a16="http://schemas.microsoft.com/office/drawing/2014/main" id="{BD91E776-00C7-2110-AB19-6B4C127F6439}"/>
              </a:ext>
            </a:extLst>
          </p:cNvPr>
          <p:cNvSpPr>
            <a:spLocks noGrp="1"/>
          </p:cNvSpPr>
          <p:nvPr>
            <p:ph sz="half" idx="1"/>
          </p:nvPr>
        </p:nvSpPr>
        <p:spPr>
          <a:xfrm>
            <a:off x="1128901" y="1951630"/>
            <a:ext cx="4313864" cy="4473329"/>
          </a:xfrm>
        </p:spPr>
        <p:txBody>
          <a:bodyPr>
            <a:normAutofit/>
          </a:bodyPr>
          <a:lstStyle/>
          <a:p>
            <a:r>
              <a:rPr lang="en-US" sz="2000" dirty="0"/>
              <a:t>Sexual, romantic, and gender identity are not subject to voluntary change, not always visible, must seek community</a:t>
            </a:r>
          </a:p>
          <a:p>
            <a:r>
              <a:rPr lang="en-US" sz="2000" dirty="0"/>
              <a:t>Resilience needed in the absence of full societal acceptance</a:t>
            </a:r>
          </a:p>
          <a:p>
            <a:r>
              <a:rPr lang="en-US" sz="2000" dirty="0"/>
              <a:t>Focus on resilience also shifts the conversation away from “what’s wrong with all those El-</a:t>
            </a:r>
            <a:r>
              <a:rPr lang="en-US" sz="2000" dirty="0" err="1"/>
              <a:t>jee</a:t>
            </a:r>
            <a:r>
              <a:rPr lang="en-US" sz="2000" dirty="0"/>
              <a:t>-bee-tees?” to “how are people subjected to lifelong exclusion and mistreatment still able to survive and thrive?”</a:t>
            </a:r>
          </a:p>
        </p:txBody>
      </p:sp>
      <p:pic>
        <p:nvPicPr>
          <p:cNvPr id="6" name="Content Placeholder 5" descr="A group of children holding flags&#10;&#10;Description automatically generated with low confidence">
            <a:extLst>
              <a:ext uri="{FF2B5EF4-FFF2-40B4-BE49-F238E27FC236}">
                <a16:creationId xmlns:a16="http://schemas.microsoft.com/office/drawing/2014/main" id="{F4112770-F237-2703-64C7-61ED1F12A1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009632"/>
            <a:ext cx="5204346" cy="3715903"/>
          </a:xfrm>
        </p:spPr>
      </p:pic>
    </p:spTree>
    <p:extLst>
      <p:ext uri="{BB962C8B-B14F-4D97-AF65-F5344CB8AC3E}">
        <p14:creationId xmlns:p14="http://schemas.microsoft.com/office/powerpoint/2010/main" val="407104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D80B-BFCD-DF45-640F-7050A9CD9CB3}"/>
              </a:ext>
            </a:extLst>
          </p:cNvPr>
          <p:cNvSpPr>
            <a:spLocks noGrp="1"/>
          </p:cNvSpPr>
          <p:nvPr>
            <p:ph type="title"/>
          </p:nvPr>
        </p:nvSpPr>
        <p:spPr>
          <a:xfrm>
            <a:off x="2895600" y="1105567"/>
            <a:ext cx="8610600" cy="1293028"/>
          </a:xfrm>
        </p:spPr>
        <p:txBody>
          <a:bodyPr>
            <a:normAutofit/>
          </a:bodyPr>
          <a:lstStyle/>
          <a:p>
            <a:r>
              <a:rPr lang="en-US" sz="4000" dirty="0"/>
              <a:t>What does resilience look like for LGBTQ+ folks?</a:t>
            </a:r>
          </a:p>
        </p:txBody>
      </p:sp>
      <p:sp>
        <p:nvSpPr>
          <p:cNvPr id="3" name="Content Placeholder 2">
            <a:extLst>
              <a:ext uri="{FF2B5EF4-FFF2-40B4-BE49-F238E27FC236}">
                <a16:creationId xmlns:a16="http://schemas.microsoft.com/office/drawing/2014/main" id="{4BBD2ABB-466B-2121-E3A2-A53BFC588760}"/>
              </a:ext>
            </a:extLst>
          </p:cNvPr>
          <p:cNvSpPr>
            <a:spLocks noGrp="1"/>
          </p:cNvSpPr>
          <p:nvPr>
            <p:ph idx="1"/>
          </p:nvPr>
        </p:nvSpPr>
        <p:spPr>
          <a:xfrm>
            <a:off x="1947767" y="2556681"/>
            <a:ext cx="8656543" cy="3777622"/>
          </a:xfrm>
        </p:spPr>
        <p:txBody>
          <a:bodyPr/>
          <a:lstStyle/>
          <a:p>
            <a:r>
              <a:rPr lang="en-US" sz="2000" dirty="0"/>
              <a:t>Despite pervasive stress and inequality, the majority of LGBTQ+ individuals achieve high levels of functioning.</a:t>
            </a:r>
          </a:p>
          <a:p>
            <a:r>
              <a:rPr lang="en-US" sz="2000" dirty="0"/>
              <a:t>Combination of general and identity-specific factors</a:t>
            </a:r>
          </a:p>
          <a:p>
            <a:pPr lvl="1"/>
            <a:r>
              <a:rPr lang="en-US" sz="1800" dirty="0"/>
              <a:t>Ex. Self-esteem AND regard for specific marginalized identities</a:t>
            </a:r>
          </a:p>
          <a:p>
            <a:pPr lvl="1"/>
            <a:r>
              <a:rPr lang="en-US" sz="1800" dirty="0"/>
              <a:t>Identity is intersectional, so resilience is also (</a:t>
            </a:r>
            <a:r>
              <a:rPr lang="en-US" sz="1800" dirty="0" err="1"/>
              <a:t>Follins</a:t>
            </a:r>
            <a:r>
              <a:rPr lang="en-US" sz="1800" dirty="0"/>
              <a:t> et al., 2014)</a:t>
            </a:r>
          </a:p>
          <a:p>
            <a:pPr lvl="2"/>
            <a:r>
              <a:rPr lang="en-US" sz="1600" dirty="0"/>
              <a:t>Entangled with gender norms, which are culturally-inflected </a:t>
            </a:r>
          </a:p>
          <a:p>
            <a:r>
              <a:rPr lang="en-US" sz="2000" dirty="0"/>
              <a:t>Different forms: protective, promotive, harm-reduction (Hill &amp; Gunderson, 2015</a:t>
            </a:r>
          </a:p>
          <a:p>
            <a:r>
              <a:rPr lang="en-US" sz="2000" dirty="0"/>
              <a:t>Resilience is “ecological”—the product of many interacting spheres of life</a:t>
            </a:r>
          </a:p>
          <a:p>
            <a:endParaRPr lang="en-US" dirty="0"/>
          </a:p>
        </p:txBody>
      </p:sp>
    </p:spTree>
    <p:extLst>
      <p:ext uri="{BB962C8B-B14F-4D97-AF65-F5344CB8AC3E}">
        <p14:creationId xmlns:p14="http://schemas.microsoft.com/office/powerpoint/2010/main" val="4096817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7A7E-BA2C-AF67-C74B-9293616DDC95}"/>
              </a:ext>
            </a:extLst>
          </p:cNvPr>
          <p:cNvSpPr>
            <a:spLocks noGrp="1"/>
          </p:cNvSpPr>
          <p:nvPr>
            <p:ph type="title"/>
          </p:nvPr>
        </p:nvSpPr>
        <p:spPr/>
        <p:txBody>
          <a:bodyPr/>
          <a:lstStyle/>
          <a:p>
            <a:r>
              <a:rPr lang="en-US" dirty="0"/>
              <a:t>Self Resources</a:t>
            </a:r>
          </a:p>
        </p:txBody>
      </p:sp>
      <p:sp>
        <p:nvSpPr>
          <p:cNvPr id="3" name="Content Placeholder 2">
            <a:extLst>
              <a:ext uri="{FF2B5EF4-FFF2-40B4-BE49-F238E27FC236}">
                <a16:creationId xmlns:a16="http://schemas.microsoft.com/office/drawing/2014/main" id="{8B6A1DBD-3DC5-2AFC-EA5A-B0EB8C95DF25}"/>
              </a:ext>
            </a:extLst>
          </p:cNvPr>
          <p:cNvSpPr>
            <a:spLocks noGrp="1"/>
          </p:cNvSpPr>
          <p:nvPr>
            <p:ph idx="1"/>
          </p:nvPr>
        </p:nvSpPr>
        <p:spPr>
          <a:xfrm>
            <a:off x="2743201" y="1607261"/>
            <a:ext cx="8202304" cy="4875426"/>
          </a:xfrm>
        </p:spPr>
        <p:txBody>
          <a:bodyPr>
            <a:normAutofit/>
          </a:bodyPr>
          <a:lstStyle/>
          <a:p>
            <a:r>
              <a:rPr lang="en-US" sz="2000" dirty="0"/>
              <a:t>Social motivation</a:t>
            </a:r>
          </a:p>
          <a:p>
            <a:pPr lvl="1"/>
            <a:r>
              <a:rPr lang="en-US" sz="1800" dirty="0"/>
              <a:t>Desire to seek out social connection and support, positive expectations of support</a:t>
            </a:r>
          </a:p>
          <a:p>
            <a:r>
              <a:rPr lang="en-US" sz="2000" dirty="0"/>
              <a:t>Emotional openness</a:t>
            </a:r>
          </a:p>
          <a:p>
            <a:pPr lvl="1"/>
            <a:r>
              <a:rPr lang="en-US" sz="1800" dirty="0"/>
              <a:t>Awareness and exploration of identity-related emotions</a:t>
            </a:r>
          </a:p>
          <a:p>
            <a:r>
              <a:rPr lang="en-US" sz="2000" dirty="0"/>
              <a:t>Hope and optimism</a:t>
            </a:r>
          </a:p>
          <a:p>
            <a:pPr lvl="1"/>
            <a:r>
              <a:rPr lang="en-US" sz="1800" dirty="0"/>
              <a:t>Motivates active coping, more positive expectations of future and coping efficacy</a:t>
            </a:r>
          </a:p>
          <a:p>
            <a:r>
              <a:rPr lang="en-US" sz="2000" dirty="0"/>
              <a:t>Positive LGBTQ+ identity</a:t>
            </a:r>
          </a:p>
          <a:p>
            <a:pPr lvl="1"/>
            <a:r>
              <a:rPr lang="en-US" sz="1800" dirty="0"/>
              <a:t>Awareness, understanding, and positive feelings regarding LGBTQ+ identity</a:t>
            </a:r>
          </a:p>
          <a:p>
            <a:pPr lvl="1"/>
            <a:r>
              <a:rPr lang="en-US" sz="1800" dirty="0"/>
              <a:t>Confronting stereotypes</a:t>
            </a:r>
          </a:p>
          <a:p>
            <a:pPr lvl="1"/>
            <a:r>
              <a:rPr lang="en-US" sz="1800" dirty="0"/>
              <a:t>Reduces likelihood of attributing mistreatment to self</a:t>
            </a:r>
          </a:p>
        </p:txBody>
      </p:sp>
    </p:spTree>
    <p:extLst>
      <p:ext uri="{BB962C8B-B14F-4D97-AF65-F5344CB8AC3E}">
        <p14:creationId xmlns:p14="http://schemas.microsoft.com/office/powerpoint/2010/main" val="66618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6EEB-1E18-6B19-4CE8-88FD8AE854F5}"/>
              </a:ext>
            </a:extLst>
          </p:cNvPr>
          <p:cNvSpPr>
            <a:spLocks noGrp="1"/>
          </p:cNvSpPr>
          <p:nvPr>
            <p:ph type="title"/>
          </p:nvPr>
        </p:nvSpPr>
        <p:spPr/>
        <p:txBody>
          <a:bodyPr/>
          <a:lstStyle/>
          <a:p>
            <a:r>
              <a:rPr lang="en-US" dirty="0"/>
              <a:t>Coping Behavior</a:t>
            </a:r>
          </a:p>
        </p:txBody>
      </p:sp>
      <p:sp>
        <p:nvSpPr>
          <p:cNvPr id="3" name="Content Placeholder 2">
            <a:extLst>
              <a:ext uri="{FF2B5EF4-FFF2-40B4-BE49-F238E27FC236}">
                <a16:creationId xmlns:a16="http://schemas.microsoft.com/office/drawing/2014/main" id="{69398E94-5C8D-2A16-CE1A-286ED77882C9}"/>
              </a:ext>
            </a:extLst>
          </p:cNvPr>
          <p:cNvSpPr>
            <a:spLocks noGrp="1"/>
          </p:cNvSpPr>
          <p:nvPr>
            <p:ph idx="1"/>
          </p:nvPr>
        </p:nvSpPr>
        <p:spPr>
          <a:xfrm>
            <a:off x="2589212" y="2133600"/>
            <a:ext cx="8410884" cy="3777622"/>
          </a:xfrm>
        </p:spPr>
        <p:txBody>
          <a:bodyPr/>
          <a:lstStyle/>
          <a:p>
            <a:r>
              <a:rPr lang="en-US" sz="2400" dirty="0"/>
              <a:t>Active, problem-focused coping</a:t>
            </a:r>
          </a:p>
          <a:p>
            <a:r>
              <a:rPr lang="en-US" sz="2400" dirty="0"/>
              <a:t>Emotion-focused coping</a:t>
            </a:r>
          </a:p>
          <a:p>
            <a:pPr lvl="1"/>
            <a:r>
              <a:rPr lang="en-US" sz="2000" dirty="0"/>
              <a:t>Different from rumination, worry</a:t>
            </a:r>
          </a:p>
          <a:p>
            <a:pPr lvl="1"/>
            <a:r>
              <a:rPr lang="en-US" sz="2000" dirty="0"/>
              <a:t>Reappraisal</a:t>
            </a:r>
          </a:p>
          <a:p>
            <a:r>
              <a:rPr lang="en-US" sz="2200" dirty="0"/>
              <a:t>Compartmentalizing</a:t>
            </a:r>
          </a:p>
          <a:p>
            <a:r>
              <a:rPr lang="en-US" sz="2400" dirty="0"/>
              <a:t>Meaning making</a:t>
            </a:r>
          </a:p>
          <a:p>
            <a:pPr lvl="1"/>
            <a:r>
              <a:rPr lang="en-US" sz="2000" dirty="0"/>
              <a:t>Affirming interpretations of experiences and perceived climate, challenges as things to overcome</a:t>
            </a:r>
          </a:p>
          <a:p>
            <a:pPr lvl="1"/>
            <a:endParaRPr lang="en-US" dirty="0"/>
          </a:p>
          <a:p>
            <a:endParaRPr lang="en-US" dirty="0"/>
          </a:p>
        </p:txBody>
      </p:sp>
    </p:spTree>
    <p:extLst>
      <p:ext uri="{BB962C8B-B14F-4D97-AF65-F5344CB8AC3E}">
        <p14:creationId xmlns:p14="http://schemas.microsoft.com/office/powerpoint/2010/main" val="403807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BD85-B9AF-7605-EA7D-FD3C216194F7}"/>
              </a:ext>
            </a:extLst>
          </p:cNvPr>
          <p:cNvSpPr>
            <a:spLocks noGrp="1"/>
          </p:cNvSpPr>
          <p:nvPr>
            <p:ph type="title"/>
          </p:nvPr>
        </p:nvSpPr>
        <p:spPr/>
        <p:txBody>
          <a:bodyPr/>
          <a:lstStyle/>
          <a:p>
            <a:r>
              <a:rPr lang="en-US" dirty="0"/>
              <a:t>Interpersonal Relationships</a:t>
            </a:r>
          </a:p>
        </p:txBody>
      </p:sp>
      <p:sp>
        <p:nvSpPr>
          <p:cNvPr id="3" name="Content Placeholder 2">
            <a:extLst>
              <a:ext uri="{FF2B5EF4-FFF2-40B4-BE49-F238E27FC236}">
                <a16:creationId xmlns:a16="http://schemas.microsoft.com/office/drawing/2014/main" id="{5C03A379-48C4-46B4-53E0-AE91C29FC3DA}"/>
              </a:ext>
            </a:extLst>
          </p:cNvPr>
          <p:cNvSpPr>
            <a:spLocks noGrp="1"/>
          </p:cNvSpPr>
          <p:nvPr>
            <p:ph idx="1"/>
          </p:nvPr>
        </p:nvSpPr>
        <p:spPr>
          <a:xfrm>
            <a:off x="2589212" y="2133600"/>
            <a:ext cx="8915400" cy="4100290"/>
          </a:xfrm>
        </p:spPr>
        <p:txBody>
          <a:bodyPr>
            <a:normAutofit/>
          </a:bodyPr>
          <a:lstStyle/>
          <a:p>
            <a:r>
              <a:rPr lang="en-US" sz="2400" dirty="0"/>
              <a:t>Social support and connectedness</a:t>
            </a:r>
          </a:p>
          <a:p>
            <a:pPr lvl="1"/>
            <a:r>
              <a:rPr lang="en-US" sz="2000" dirty="0"/>
              <a:t>Specifically perceived and invisible social support</a:t>
            </a:r>
          </a:p>
          <a:p>
            <a:pPr lvl="1"/>
            <a:r>
              <a:rPr lang="en-US" sz="2000" dirty="0"/>
              <a:t>Size of social network and support utilization</a:t>
            </a:r>
          </a:p>
          <a:p>
            <a:r>
              <a:rPr lang="en-US" sz="2400" dirty="0"/>
              <a:t>Accepting relationships</a:t>
            </a:r>
          </a:p>
          <a:p>
            <a:pPr lvl="1"/>
            <a:r>
              <a:rPr lang="en-US" sz="2000" dirty="0"/>
              <a:t>Family support strongly associated with resilience</a:t>
            </a:r>
          </a:p>
          <a:p>
            <a:pPr lvl="1"/>
            <a:r>
              <a:rPr lang="en-US" sz="2000" dirty="0"/>
              <a:t>Supportive friends and “chosen family”</a:t>
            </a:r>
          </a:p>
          <a:p>
            <a:pPr lvl="1"/>
            <a:r>
              <a:rPr lang="en-US" sz="2000" dirty="0"/>
              <a:t>Also includes teachers, coworkers</a:t>
            </a:r>
          </a:p>
          <a:p>
            <a:pPr lvl="1"/>
            <a:r>
              <a:rPr lang="en-US" sz="2000" dirty="0"/>
              <a:t>Provides sense of belonging and personal validity</a:t>
            </a:r>
          </a:p>
          <a:p>
            <a:r>
              <a:rPr lang="en-US" sz="2200" dirty="0"/>
              <a:t>Includes its own coping behaviors, i.e., talking about difficult situations related to identity</a:t>
            </a:r>
          </a:p>
        </p:txBody>
      </p:sp>
    </p:spTree>
    <p:extLst>
      <p:ext uri="{BB962C8B-B14F-4D97-AF65-F5344CB8AC3E}">
        <p14:creationId xmlns:p14="http://schemas.microsoft.com/office/powerpoint/2010/main" val="411090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1E24-1C50-B17F-473A-709A16E6483B}"/>
              </a:ext>
            </a:extLst>
          </p:cNvPr>
          <p:cNvSpPr>
            <a:spLocks noGrp="1"/>
          </p:cNvSpPr>
          <p:nvPr>
            <p:ph type="title"/>
          </p:nvPr>
        </p:nvSpPr>
        <p:spPr/>
        <p:txBody>
          <a:bodyPr/>
          <a:lstStyle/>
          <a:p>
            <a:r>
              <a:rPr lang="en-US" dirty="0"/>
              <a:t>Community Connectedness</a:t>
            </a:r>
          </a:p>
        </p:txBody>
      </p:sp>
      <p:sp>
        <p:nvSpPr>
          <p:cNvPr id="3" name="Content Placeholder 2">
            <a:extLst>
              <a:ext uri="{FF2B5EF4-FFF2-40B4-BE49-F238E27FC236}">
                <a16:creationId xmlns:a16="http://schemas.microsoft.com/office/drawing/2014/main" id="{B6254E99-D7F9-51B2-21A2-F62125F3BE6A}"/>
              </a:ext>
            </a:extLst>
          </p:cNvPr>
          <p:cNvSpPr>
            <a:spLocks noGrp="1"/>
          </p:cNvSpPr>
          <p:nvPr>
            <p:ph idx="1"/>
          </p:nvPr>
        </p:nvSpPr>
        <p:spPr>
          <a:xfrm>
            <a:off x="2589212" y="2133600"/>
            <a:ext cx="8588304" cy="3777622"/>
          </a:xfrm>
        </p:spPr>
        <p:txBody>
          <a:bodyPr>
            <a:normAutofit/>
          </a:bodyPr>
          <a:lstStyle/>
          <a:p>
            <a:r>
              <a:rPr lang="en-US" sz="2000" dirty="0"/>
              <a:t>Active participation in community</a:t>
            </a:r>
          </a:p>
          <a:p>
            <a:pPr lvl="1"/>
            <a:r>
              <a:rPr lang="en-US" sz="1800" dirty="0"/>
              <a:t>Accessing LGBTQ+ specific spaces, attending events, online interaction</a:t>
            </a:r>
          </a:p>
          <a:p>
            <a:pPr lvl="1"/>
            <a:r>
              <a:rPr lang="en-US" sz="1800" dirty="0"/>
              <a:t>Typically, must be sought out</a:t>
            </a:r>
          </a:p>
          <a:p>
            <a:r>
              <a:rPr lang="en-US" sz="2000" dirty="0"/>
              <a:t>Political involvement</a:t>
            </a:r>
          </a:p>
          <a:p>
            <a:pPr lvl="1"/>
            <a:r>
              <a:rPr lang="en-US" sz="1800" dirty="0"/>
              <a:t>Supporting pro-LGBTQ+ causes</a:t>
            </a:r>
          </a:p>
          <a:p>
            <a:r>
              <a:rPr lang="en-US" sz="2000" dirty="0"/>
              <a:t>“Fictive kin” (</a:t>
            </a:r>
            <a:r>
              <a:rPr lang="en-US" sz="2000" dirty="0" err="1"/>
              <a:t>Follins</a:t>
            </a:r>
            <a:r>
              <a:rPr lang="en-US" sz="2000" dirty="0"/>
              <a:t> et al., 2014)</a:t>
            </a:r>
          </a:p>
          <a:p>
            <a:pPr lvl="1"/>
            <a:r>
              <a:rPr lang="en-US" sz="1800" dirty="0"/>
              <a:t>General sense of affiliation with like others, present or not</a:t>
            </a:r>
          </a:p>
          <a:p>
            <a:r>
              <a:rPr lang="en-US" sz="2000" dirty="0"/>
              <a:t>Religious faith</a:t>
            </a:r>
          </a:p>
        </p:txBody>
      </p:sp>
    </p:spTree>
    <p:extLst>
      <p:ext uri="{BB962C8B-B14F-4D97-AF65-F5344CB8AC3E}">
        <p14:creationId xmlns:p14="http://schemas.microsoft.com/office/powerpoint/2010/main" val="369294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F4B8-4EAE-8DB8-9F63-825BE92355D3}"/>
              </a:ext>
            </a:extLst>
          </p:cNvPr>
          <p:cNvSpPr>
            <a:spLocks noGrp="1"/>
          </p:cNvSpPr>
          <p:nvPr>
            <p:ph type="title"/>
          </p:nvPr>
        </p:nvSpPr>
        <p:spPr>
          <a:xfrm>
            <a:off x="2239227" y="941794"/>
            <a:ext cx="8610600" cy="1293028"/>
          </a:xfrm>
        </p:spPr>
        <p:txBody>
          <a:bodyPr/>
          <a:lstStyle/>
          <a:p>
            <a:r>
              <a:rPr lang="en-US" dirty="0"/>
              <a:t>Institutions Can Support Resilience</a:t>
            </a:r>
          </a:p>
        </p:txBody>
      </p:sp>
      <p:sp>
        <p:nvSpPr>
          <p:cNvPr id="3" name="Content Placeholder 2">
            <a:extLst>
              <a:ext uri="{FF2B5EF4-FFF2-40B4-BE49-F238E27FC236}">
                <a16:creationId xmlns:a16="http://schemas.microsoft.com/office/drawing/2014/main" id="{113D79B0-A2E3-B97F-32E0-B837A9861BB1}"/>
              </a:ext>
            </a:extLst>
          </p:cNvPr>
          <p:cNvSpPr>
            <a:spLocks noGrp="1"/>
          </p:cNvSpPr>
          <p:nvPr>
            <p:ph sz="half" idx="1"/>
          </p:nvPr>
        </p:nvSpPr>
        <p:spPr>
          <a:xfrm>
            <a:off x="1524687" y="2057401"/>
            <a:ext cx="4313864" cy="4100290"/>
          </a:xfrm>
        </p:spPr>
        <p:txBody>
          <a:bodyPr>
            <a:normAutofit/>
          </a:bodyPr>
          <a:lstStyle/>
          <a:p>
            <a:r>
              <a:rPr lang="en-US" sz="2000" dirty="0"/>
              <a:t>Institutional policies are associated with greater LGBTQ+ well-being, including in education</a:t>
            </a:r>
          </a:p>
          <a:p>
            <a:pPr lvl="1"/>
            <a:r>
              <a:rPr lang="en-US" sz="1800" dirty="0"/>
              <a:t>Beyond individual relationships, policies related to general perceived climate</a:t>
            </a:r>
          </a:p>
          <a:p>
            <a:pPr lvl="1"/>
            <a:r>
              <a:rPr lang="en-US" sz="1800" dirty="0"/>
              <a:t>What about Marquette? </a:t>
            </a:r>
          </a:p>
          <a:p>
            <a:r>
              <a:rPr lang="en-US" sz="2000" dirty="0"/>
              <a:t>Supportive laws promote well-being</a:t>
            </a:r>
          </a:p>
          <a:p>
            <a:pPr lvl="1"/>
            <a:r>
              <a:rPr lang="en-US" sz="1800" dirty="0"/>
              <a:t>Repressive laws associated with decreased positive functioning</a:t>
            </a:r>
          </a:p>
        </p:txBody>
      </p:sp>
      <p:pic>
        <p:nvPicPr>
          <p:cNvPr id="10" name="Picture 9">
            <a:extLst>
              <a:ext uri="{FF2B5EF4-FFF2-40B4-BE49-F238E27FC236}">
                <a16:creationId xmlns:a16="http://schemas.microsoft.com/office/drawing/2014/main" id="{4F21CE32-8EBF-4596-D128-3441DD729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701" y="2766370"/>
            <a:ext cx="3890126" cy="2385658"/>
          </a:xfrm>
          <a:prstGeom prst="rect">
            <a:avLst/>
          </a:prstGeom>
        </p:spPr>
      </p:pic>
    </p:spTree>
    <p:extLst>
      <p:ext uri="{BB962C8B-B14F-4D97-AF65-F5344CB8AC3E}">
        <p14:creationId xmlns:p14="http://schemas.microsoft.com/office/powerpoint/2010/main" val="422755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50D3-AE4A-89D1-4829-E92E45D51510}"/>
              </a:ext>
            </a:extLst>
          </p:cNvPr>
          <p:cNvSpPr>
            <a:spLocks noGrp="1"/>
          </p:cNvSpPr>
          <p:nvPr>
            <p:ph type="title"/>
          </p:nvPr>
        </p:nvSpPr>
        <p:spPr>
          <a:xfrm>
            <a:off x="2500653" y="560908"/>
            <a:ext cx="8233463" cy="4153332"/>
          </a:xfrm>
        </p:spPr>
        <p:txBody>
          <a:bodyPr>
            <a:normAutofit/>
          </a:bodyPr>
          <a:lstStyle/>
          <a:p>
            <a:pPr algn="l"/>
            <a:r>
              <a:rPr lang="en-US" dirty="0"/>
              <a:t>Wrap-up Discussion</a:t>
            </a:r>
            <a:br>
              <a:rPr lang="en-US" dirty="0"/>
            </a:br>
            <a:br>
              <a:rPr lang="en-US" dirty="0"/>
            </a:br>
            <a:r>
              <a:rPr lang="en-US" cap="none" dirty="0"/>
              <a:t>What might resilience look like in higher education? How can we promote opportunities for queer joy?</a:t>
            </a:r>
          </a:p>
        </p:txBody>
      </p:sp>
    </p:spTree>
    <p:extLst>
      <p:ext uri="{BB962C8B-B14F-4D97-AF65-F5344CB8AC3E}">
        <p14:creationId xmlns:p14="http://schemas.microsoft.com/office/powerpoint/2010/main" val="40796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656E-FADC-44BD-9266-EBB5AFC26A9B}"/>
              </a:ext>
            </a:extLst>
          </p:cNvPr>
          <p:cNvSpPr>
            <a:spLocks noGrp="1"/>
          </p:cNvSpPr>
          <p:nvPr>
            <p:ph type="title"/>
          </p:nvPr>
        </p:nvSpPr>
        <p:spPr>
          <a:xfrm>
            <a:off x="2895600" y="764373"/>
            <a:ext cx="8610600" cy="1293028"/>
          </a:xfrm>
        </p:spPr>
        <p:txBody>
          <a:bodyPr/>
          <a:lstStyle/>
          <a:p>
            <a:r>
              <a:rPr lang="en-US" dirty="0"/>
              <a:t>Parting Thoughts</a:t>
            </a:r>
          </a:p>
        </p:txBody>
      </p:sp>
      <p:sp>
        <p:nvSpPr>
          <p:cNvPr id="3" name="Content Placeholder 2">
            <a:extLst>
              <a:ext uri="{FF2B5EF4-FFF2-40B4-BE49-F238E27FC236}">
                <a16:creationId xmlns:a16="http://schemas.microsoft.com/office/drawing/2014/main" id="{4B2DF28A-F409-6B62-61DA-DA42A5889CDE}"/>
              </a:ext>
            </a:extLst>
          </p:cNvPr>
          <p:cNvSpPr>
            <a:spLocks noGrp="1"/>
          </p:cNvSpPr>
          <p:nvPr>
            <p:ph sz="half" idx="1"/>
          </p:nvPr>
        </p:nvSpPr>
        <p:spPr>
          <a:xfrm>
            <a:off x="685800" y="5486400"/>
            <a:ext cx="5334000" cy="732284"/>
          </a:xfrm>
        </p:spPr>
        <p:txBody>
          <a:bodyPr/>
          <a:lstStyle/>
          <a:p>
            <a:pPr marL="0" indent="0">
              <a:buNone/>
            </a:pPr>
            <a:r>
              <a:rPr lang="en-US" dirty="0">
                <a:hlinkClick r:id="rId2"/>
              </a:rPr>
              <a:t>https://sacha.ca/blog/resiliency-quotes</a:t>
            </a:r>
            <a:r>
              <a:rPr lang="en-US" dirty="0"/>
              <a:t> </a:t>
            </a:r>
          </a:p>
        </p:txBody>
      </p:sp>
      <p:sp>
        <p:nvSpPr>
          <p:cNvPr id="4" name="Content Placeholder 3">
            <a:extLst>
              <a:ext uri="{FF2B5EF4-FFF2-40B4-BE49-F238E27FC236}">
                <a16:creationId xmlns:a16="http://schemas.microsoft.com/office/drawing/2014/main" id="{EEB5862C-0996-F560-FD2B-9329A2763441}"/>
              </a:ext>
            </a:extLst>
          </p:cNvPr>
          <p:cNvSpPr>
            <a:spLocks noGrp="1"/>
          </p:cNvSpPr>
          <p:nvPr>
            <p:ph sz="half" idx="2"/>
          </p:nvPr>
        </p:nvSpPr>
        <p:spPr>
          <a:xfrm>
            <a:off x="6172200" y="2057401"/>
            <a:ext cx="5334000" cy="4161283"/>
          </a:xfrm>
        </p:spPr>
        <p:txBody>
          <a:bodyPr/>
          <a:lstStyle/>
          <a:p>
            <a:pPr marL="0" indent="0">
              <a:buNone/>
            </a:pPr>
            <a:r>
              <a:rPr lang="en-US" dirty="0"/>
              <a:t>“We are pow­er­ful because we have sur­vived, and that is what it is all about- sur­vival and growth.” </a:t>
            </a:r>
          </a:p>
          <a:p>
            <a:pPr marL="0" indent="0">
              <a:buNone/>
            </a:pPr>
            <a:r>
              <a:rPr lang="en-US" dirty="0"/>
              <a:t>Audre Lorde</a:t>
            </a:r>
          </a:p>
          <a:p>
            <a:pPr marL="0" indent="0">
              <a:buNone/>
            </a:pPr>
            <a:r>
              <a:rPr lang="en-US" dirty="0"/>
              <a:t>“It is in col­lec­tiv­i­ties that we find reser­voirs of hope and optimism.”</a:t>
            </a:r>
          </a:p>
          <a:p>
            <a:pPr marL="0" indent="0">
              <a:buNone/>
            </a:pPr>
            <a:r>
              <a:rPr lang="en-US" dirty="0"/>
              <a:t>Angela Y. Davis</a:t>
            </a:r>
          </a:p>
          <a:p>
            <a:pPr marL="0" indent="0">
              <a:buNone/>
            </a:pPr>
            <a:r>
              <a:rPr lang="en-US" dirty="0"/>
              <a:t>“Find free­dom in the con­text you inherit”</a:t>
            </a:r>
          </a:p>
          <a:p>
            <a:pPr marL="0" indent="0">
              <a:buNone/>
            </a:pPr>
            <a:r>
              <a:rPr lang="en-US" dirty="0"/>
              <a:t>Lee </a:t>
            </a:r>
            <a:r>
              <a:rPr lang="en-US" dirty="0" err="1"/>
              <a:t>Maracle</a:t>
            </a:r>
            <a:r>
              <a:rPr lang="en-US" dirty="0"/>
              <a:t> (</a:t>
            </a:r>
            <a:r>
              <a:rPr lang="en-US" dirty="0" err="1"/>
              <a:t>Stó:lō</a:t>
            </a:r>
            <a:r>
              <a:rPr lang="en-US" dirty="0"/>
              <a:t>)</a:t>
            </a:r>
          </a:p>
        </p:txBody>
      </p:sp>
      <p:pic>
        <p:nvPicPr>
          <p:cNvPr id="7" name="Picture 6">
            <a:extLst>
              <a:ext uri="{FF2B5EF4-FFF2-40B4-BE49-F238E27FC236}">
                <a16:creationId xmlns:a16="http://schemas.microsoft.com/office/drawing/2014/main" id="{F9A9112E-B284-BA08-BCF0-FDF3657DF6EF}"/>
              </a:ext>
            </a:extLst>
          </p:cNvPr>
          <p:cNvPicPr>
            <a:picLocks noChangeAspect="1"/>
          </p:cNvPicPr>
          <p:nvPr/>
        </p:nvPicPr>
        <p:blipFill>
          <a:blip r:embed="rId3"/>
          <a:stretch>
            <a:fillRect/>
          </a:stretch>
        </p:blipFill>
        <p:spPr>
          <a:xfrm>
            <a:off x="455608" y="2152936"/>
            <a:ext cx="5334000" cy="3000375"/>
          </a:xfrm>
          <a:prstGeom prst="rect">
            <a:avLst/>
          </a:prstGeom>
        </p:spPr>
      </p:pic>
    </p:spTree>
    <p:extLst>
      <p:ext uri="{BB962C8B-B14F-4D97-AF65-F5344CB8AC3E}">
        <p14:creationId xmlns:p14="http://schemas.microsoft.com/office/powerpoint/2010/main" val="79400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84CD-5FC0-C0DF-FAAB-E3DA1B4EC4BF}"/>
              </a:ext>
            </a:extLst>
          </p:cNvPr>
          <p:cNvSpPr>
            <a:spLocks noGrp="1"/>
          </p:cNvSpPr>
          <p:nvPr>
            <p:ph type="title"/>
          </p:nvPr>
        </p:nvSpPr>
        <p:spPr>
          <a:xfrm>
            <a:off x="2592925" y="778021"/>
            <a:ext cx="6456528" cy="1293028"/>
          </a:xfrm>
        </p:spPr>
        <p:txBody>
          <a:bodyPr/>
          <a:lstStyle/>
          <a:p>
            <a:r>
              <a:rPr lang="en-US" dirty="0"/>
              <a:t>Presentation Contents</a:t>
            </a:r>
          </a:p>
        </p:txBody>
      </p:sp>
      <p:sp>
        <p:nvSpPr>
          <p:cNvPr id="3" name="Content Placeholder 2">
            <a:extLst>
              <a:ext uri="{FF2B5EF4-FFF2-40B4-BE49-F238E27FC236}">
                <a16:creationId xmlns:a16="http://schemas.microsoft.com/office/drawing/2014/main" id="{2F2DA09C-1BE2-EEDD-05C3-0B7DF0EEC575}"/>
              </a:ext>
            </a:extLst>
          </p:cNvPr>
          <p:cNvSpPr>
            <a:spLocks noGrp="1"/>
          </p:cNvSpPr>
          <p:nvPr>
            <p:ph idx="1"/>
          </p:nvPr>
        </p:nvSpPr>
        <p:spPr>
          <a:xfrm>
            <a:off x="2592925" y="2374710"/>
            <a:ext cx="8414982" cy="4090870"/>
          </a:xfrm>
        </p:spPr>
        <p:txBody>
          <a:bodyPr>
            <a:normAutofit/>
          </a:bodyPr>
          <a:lstStyle/>
          <a:p>
            <a:r>
              <a:rPr lang="en-US" sz="2000" dirty="0"/>
              <a:t>What is resilience?</a:t>
            </a:r>
          </a:p>
          <a:p>
            <a:pPr lvl="1"/>
            <a:r>
              <a:rPr lang="en-US" sz="1800" dirty="0"/>
              <a:t>Discussion and definitions</a:t>
            </a:r>
          </a:p>
          <a:p>
            <a:r>
              <a:rPr lang="en-US" sz="2000" dirty="0"/>
              <a:t>Resilience to what? </a:t>
            </a:r>
          </a:p>
          <a:p>
            <a:pPr lvl="1"/>
            <a:r>
              <a:rPr lang="en-US" sz="1800" dirty="0"/>
              <a:t>Structural stigma against LGBTQ+ community and its effects</a:t>
            </a:r>
          </a:p>
          <a:p>
            <a:r>
              <a:rPr lang="en-US" sz="2000" dirty="0"/>
              <a:t>Significance to LGBTQ+ folks</a:t>
            </a:r>
          </a:p>
          <a:p>
            <a:r>
              <a:rPr lang="en-US" sz="2000" dirty="0"/>
              <a:t>What does it look like?</a:t>
            </a:r>
          </a:p>
          <a:p>
            <a:pPr lvl="1"/>
            <a:r>
              <a:rPr lang="en-US" sz="1800" dirty="0"/>
              <a:t>Self resources, coping, interpersonal relationships, community connectedness</a:t>
            </a:r>
          </a:p>
          <a:p>
            <a:pPr lvl="1"/>
            <a:r>
              <a:rPr lang="en-US" sz="1800" dirty="0"/>
              <a:t>Institutional support</a:t>
            </a:r>
          </a:p>
          <a:p>
            <a:r>
              <a:rPr lang="en-US" sz="2000" dirty="0"/>
              <a:t>Discussion: What might resilience look like for LBGTQ+ folks in higher education?</a:t>
            </a:r>
          </a:p>
        </p:txBody>
      </p:sp>
    </p:spTree>
    <p:extLst>
      <p:ext uri="{BB962C8B-B14F-4D97-AF65-F5344CB8AC3E}">
        <p14:creationId xmlns:p14="http://schemas.microsoft.com/office/powerpoint/2010/main" val="119196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F680-085A-1BB0-9E7E-ED557784516E}"/>
              </a:ext>
            </a:extLst>
          </p:cNvPr>
          <p:cNvSpPr>
            <a:spLocks noGrp="1"/>
          </p:cNvSpPr>
          <p:nvPr>
            <p:ph type="title"/>
          </p:nvPr>
        </p:nvSpPr>
        <p:spPr>
          <a:xfrm>
            <a:off x="2489579" y="2326270"/>
            <a:ext cx="8073788" cy="2205460"/>
          </a:xfrm>
        </p:spPr>
        <p:txBody>
          <a:bodyPr>
            <a:normAutofit fontScale="90000"/>
          </a:bodyPr>
          <a:lstStyle/>
          <a:p>
            <a:pPr algn="l"/>
            <a:r>
              <a:rPr lang="en-US" dirty="0"/>
              <a:t>Icebreaker Discussion: </a:t>
            </a:r>
            <a:br>
              <a:rPr lang="en-US" dirty="0"/>
            </a:br>
            <a:br>
              <a:rPr lang="en-US" dirty="0"/>
            </a:br>
            <a:r>
              <a:rPr lang="en-US" cap="none" dirty="0"/>
              <a:t>What does it mean to be resilient?</a:t>
            </a:r>
          </a:p>
        </p:txBody>
      </p:sp>
    </p:spTree>
    <p:extLst>
      <p:ext uri="{BB962C8B-B14F-4D97-AF65-F5344CB8AC3E}">
        <p14:creationId xmlns:p14="http://schemas.microsoft.com/office/powerpoint/2010/main" val="127691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E0333D-FD57-098A-F644-27AD224BE7B6}"/>
              </a:ext>
            </a:extLst>
          </p:cNvPr>
          <p:cNvSpPr>
            <a:spLocks noGrp="1"/>
          </p:cNvSpPr>
          <p:nvPr>
            <p:ph type="title"/>
          </p:nvPr>
        </p:nvSpPr>
        <p:spPr/>
        <p:txBody>
          <a:bodyPr/>
          <a:lstStyle/>
          <a:p>
            <a:r>
              <a:rPr lang="en-US" dirty="0"/>
              <a:t>Resilience</a:t>
            </a:r>
          </a:p>
        </p:txBody>
      </p:sp>
      <p:sp>
        <p:nvSpPr>
          <p:cNvPr id="5" name="Content Placeholder 4">
            <a:extLst>
              <a:ext uri="{FF2B5EF4-FFF2-40B4-BE49-F238E27FC236}">
                <a16:creationId xmlns:a16="http://schemas.microsoft.com/office/drawing/2014/main" id="{D222377D-6B59-E549-E89E-20A3F0996AFC}"/>
              </a:ext>
            </a:extLst>
          </p:cNvPr>
          <p:cNvSpPr>
            <a:spLocks noGrp="1"/>
          </p:cNvSpPr>
          <p:nvPr>
            <p:ph idx="1"/>
          </p:nvPr>
        </p:nvSpPr>
        <p:spPr>
          <a:xfrm>
            <a:off x="685801" y="2057402"/>
            <a:ext cx="6383740" cy="4036225"/>
          </a:xfrm>
        </p:spPr>
        <p:txBody>
          <a:bodyPr>
            <a:normAutofit fontScale="92500" lnSpcReduction="10000"/>
          </a:bodyPr>
          <a:lstStyle/>
          <a:p>
            <a:pPr marL="0" indent="0">
              <a:buNone/>
            </a:pPr>
            <a:r>
              <a:rPr lang="en-US" sz="2400" dirty="0"/>
              <a:t>What it means</a:t>
            </a:r>
          </a:p>
          <a:p>
            <a:r>
              <a:rPr lang="en-US" sz="2400" dirty="0"/>
              <a:t>“Good outcomes in spite of serious threats to adaptation or development” (</a:t>
            </a:r>
            <a:r>
              <a:rPr lang="en-US" sz="2400" dirty="0" err="1"/>
              <a:t>Masten</a:t>
            </a:r>
            <a:r>
              <a:rPr lang="en-US" sz="2400" dirty="0"/>
              <a:t>, 2001)</a:t>
            </a:r>
          </a:p>
          <a:p>
            <a:pPr lvl="1"/>
            <a:r>
              <a:rPr lang="en-US" sz="2000" dirty="0"/>
              <a:t>“Resilience appears to be a common phenomenon that results in most cases from the operation of basic human adaptational systems. If those systems are protected and in good working order, development is robust even in the face of severe adversity…” (Ibid)</a:t>
            </a:r>
          </a:p>
          <a:p>
            <a:r>
              <a:rPr lang="en-US" sz="2400" dirty="0"/>
              <a:t>“Dynamic process encompassing positive adaptation within the context of significant adversity” (</a:t>
            </a:r>
            <a:r>
              <a:rPr lang="en-US" sz="2400" dirty="0" err="1"/>
              <a:t>Luthar</a:t>
            </a:r>
            <a:r>
              <a:rPr lang="en-US" sz="2400" dirty="0"/>
              <a:t> et al., 2000)</a:t>
            </a:r>
          </a:p>
        </p:txBody>
      </p:sp>
      <p:pic>
        <p:nvPicPr>
          <p:cNvPr id="2" name="Picture 1">
            <a:extLst>
              <a:ext uri="{FF2B5EF4-FFF2-40B4-BE49-F238E27FC236}">
                <a16:creationId xmlns:a16="http://schemas.microsoft.com/office/drawing/2014/main" id="{96052AC0-ABEF-7A39-A6E4-371348709641}"/>
              </a:ext>
            </a:extLst>
          </p:cNvPr>
          <p:cNvPicPr>
            <a:picLocks noChangeAspect="1"/>
          </p:cNvPicPr>
          <p:nvPr/>
        </p:nvPicPr>
        <p:blipFill>
          <a:blip r:embed="rId2"/>
          <a:stretch>
            <a:fillRect/>
          </a:stretch>
        </p:blipFill>
        <p:spPr>
          <a:xfrm>
            <a:off x="7260608" y="2814582"/>
            <a:ext cx="4657725" cy="2191871"/>
          </a:xfrm>
          <a:prstGeom prst="rect">
            <a:avLst/>
          </a:prstGeom>
        </p:spPr>
      </p:pic>
    </p:spTree>
    <p:extLst>
      <p:ext uri="{BB962C8B-B14F-4D97-AF65-F5344CB8AC3E}">
        <p14:creationId xmlns:p14="http://schemas.microsoft.com/office/powerpoint/2010/main" val="135178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A4B0-58AB-0C38-E203-A776D7B425A9}"/>
              </a:ext>
            </a:extLst>
          </p:cNvPr>
          <p:cNvSpPr>
            <a:spLocks noGrp="1"/>
          </p:cNvSpPr>
          <p:nvPr>
            <p:ph type="title"/>
          </p:nvPr>
        </p:nvSpPr>
        <p:spPr/>
        <p:txBody>
          <a:bodyPr/>
          <a:lstStyle/>
          <a:p>
            <a:r>
              <a:rPr lang="en-US" dirty="0"/>
              <a:t>Resilience</a:t>
            </a:r>
          </a:p>
        </p:txBody>
      </p:sp>
      <p:sp>
        <p:nvSpPr>
          <p:cNvPr id="3" name="Content Placeholder 2">
            <a:extLst>
              <a:ext uri="{FF2B5EF4-FFF2-40B4-BE49-F238E27FC236}">
                <a16:creationId xmlns:a16="http://schemas.microsoft.com/office/drawing/2014/main" id="{5CB39903-93C1-E5BD-F798-7555E357C813}"/>
              </a:ext>
            </a:extLst>
          </p:cNvPr>
          <p:cNvSpPr>
            <a:spLocks noGrp="1"/>
          </p:cNvSpPr>
          <p:nvPr>
            <p:ph idx="1"/>
          </p:nvPr>
        </p:nvSpPr>
        <p:spPr/>
        <p:txBody>
          <a:bodyPr/>
          <a:lstStyle/>
          <a:p>
            <a:pPr marL="0" indent="0">
              <a:buNone/>
            </a:pPr>
            <a:r>
              <a:rPr lang="en-US" sz="2400" dirty="0"/>
              <a:t>What it DOESN’T mean</a:t>
            </a:r>
          </a:p>
          <a:p>
            <a:r>
              <a:rPr lang="en-US" sz="2400" dirty="0"/>
              <a:t>Invulnerability</a:t>
            </a:r>
          </a:p>
          <a:p>
            <a:r>
              <a:rPr lang="en-US" sz="2400" dirty="0"/>
              <a:t>That individuals/groups don’t need support</a:t>
            </a:r>
          </a:p>
          <a:p>
            <a:r>
              <a:rPr lang="en-US" sz="2400" dirty="0"/>
              <a:t>Something that people just do or don’t/can or can’t have</a:t>
            </a:r>
          </a:p>
          <a:p>
            <a:r>
              <a:rPr lang="en-US" sz="2400" dirty="0"/>
              <a:t>Just one thing—it’s contextual and changes over time!</a:t>
            </a:r>
          </a:p>
          <a:p>
            <a:endParaRPr lang="en-US" dirty="0"/>
          </a:p>
        </p:txBody>
      </p:sp>
    </p:spTree>
    <p:extLst>
      <p:ext uri="{BB962C8B-B14F-4D97-AF65-F5344CB8AC3E}">
        <p14:creationId xmlns:p14="http://schemas.microsoft.com/office/powerpoint/2010/main" val="228332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40EA-0E30-311C-1059-FF1BAD9C8A82}"/>
              </a:ext>
            </a:extLst>
          </p:cNvPr>
          <p:cNvSpPr>
            <a:spLocks noGrp="1"/>
          </p:cNvSpPr>
          <p:nvPr>
            <p:ph type="title"/>
          </p:nvPr>
        </p:nvSpPr>
        <p:spPr>
          <a:xfrm>
            <a:off x="2025556" y="1693270"/>
            <a:ext cx="5547151" cy="1014057"/>
          </a:xfrm>
        </p:spPr>
        <p:txBody>
          <a:bodyPr/>
          <a:lstStyle/>
          <a:p>
            <a:pPr algn="l"/>
            <a:r>
              <a:rPr lang="en-US" dirty="0"/>
              <a:t>Resilience to what?</a:t>
            </a:r>
          </a:p>
        </p:txBody>
      </p:sp>
      <p:sp>
        <p:nvSpPr>
          <p:cNvPr id="3" name="Text Placeholder 2">
            <a:extLst>
              <a:ext uri="{FF2B5EF4-FFF2-40B4-BE49-F238E27FC236}">
                <a16:creationId xmlns:a16="http://schemas.microsoft.com/office/drawing/2014/main" id="{897AE139-9662-DDDC-B5F5-D54314612637}"/>
              </a:ext>
            </a:extLst>
          </p:cNvPr>
          <p:cNvSpPr>
            <a:spLocks noGrp="1"/>
          </p:cNvSpPr>
          <p:nvPr>
            <p:ph type="body" idx="1"/>
          </p:nvPr>
        </p:nvSpPr>
        <p:spPr>
          <a:xfrm>
            <a:off x="2025556" y="3195864"/>
            <a:ext cx="9902588" cy="1500187"/>
          </a:xfrm>
        </p:spPr>
        <p:txBody>
          <a:bodyPr>
            <a:normAutofit/>
          </a:bodyPr>
          <a:lstStyle/>
          <a:p>
            <a:pPr algn="l"/>
            <a:r>
              <a:rPr lang="en-US" sz="3200" dirty="0">
                <a:solidFill>
                  <a:schemeClr val="tx1"/>
                </a:solidFill>
              </a:rPr>
              <a:t>LGBTQ+ individuals adapt to face stigma at multiple levels; not just individually, but </a:t>
            </a:r>
            <a:r>
              <a:rPr lang="en-US" sz="3200" u="sng" dirty="0">
                <a:solidFill>
                  <a:schemeClr val="tx1"/>
                </a:solidFill>
              </a:rPr>
              <a:t>structurally</a:t>
            </a:r>
            <a:r>
              <a:rPr lang="en-US" sz="3200" dirty="0">
                <a:solidFill>
                  <a:schemeClr val="tx1"/>
                </a:solidFill>
              </a:rPr>
              <a:t>.</a:t>
            </a:r>
          </a:p>
        </p:txBody>
      </p:sp>
    </p:spTree>
    <p:extLst>
      <p:ext uri="{BB962C8B-B14F-4D97-AF65-F5344CB8AC3E}">
        <p14:creationId xmlns:p14="http://schemas.microsoft.com/office/powerpoint/2010/main" val="160081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6169-9AD5-36A6-5E47-41269BBD49C5}"/>
              </a:ext>
            </a:extLst>
          </p:cNvPr>
          <p:cNvSpPr>
            <a:spLocks noGrp="1"/>
          </p:cNvSpPr>
          <p:nvPr>
            <p:ph type="title"/>
          </p:nvPr>
        </p:nvSpPr>
        <p:spPr/>
        <p:txBody>
          <a:bodyPr/>
          <a:lstStyle/>
          <a:p>
            <a:r>
              <a:rPr lang="en-US" dirty="0"/>
              <a:t>Stigma Exposure</a:t>
            </a:r>
          </a:p>
        </p:txBody>
      </p:sp>
      <p:sp>
        <p:nvSpPr>
          <p:cNvPr id="4" name="Content Placeholder 4">
            <a:extLst>
              <a:ext uri="{FF2B5EF4-FFF2-40B4-BE49-F238E27FC236}">
                <a16:creationId xmlns:a16="http://schemas.microsoft.com/office/drawing/2014/main" id="{9B04CD0F-33BB-EAD3-BE67-AE9616C77C5B}"/>
              </a:ext>
            </a:extLst>
          </p:cNvPr>
          <p:cNvSpPr>
            <a:spLocks noGrp="1"/>
          </p:cNvSpPr>
          <p:nvPr>
            <p:ph idx="1"/>
          </p:nvPr>
        </p:nvSpPr>
        <p:spPr>
          <a:xfrm>
            <a:off x="2589212" y="1787857"/>
            <a:ext cx="8915400" cy="4722125"/>
          </a:xfrm>
        </p:spPr>
        <p:txBody>
          <a:bodyPr>
            <a:normAutofit/>
          </a:bodyPr>
          <a:lstStyle/>
          <a:p>
            <a:r>
              <a:rPr lang="en-US" sz="2000" dirty="0"/>
              <a:t>Stigma relates individual characteristics/behaviors to negative stereotypes and prejudice directed at devalued groups (Major &amp; O’Brien, 2005)</a:t>
            </a:r>
          </a:p>
          <a:p>
            <a:r>
              <a:rPr lang="en-US" sz="2000" dirty="0"/>
              <a:t>Structural stigma (Corrigan, 2005; </a:t>
            </a:r>
            <a:r>
              <a:rPr lang="en-US" sz="2000" dirty="0" err="1"/>
              <a:t>Hatzenbuehler</a:t>
            </a:r>
            <a:r>
              <a:rPr lang="en-US" sz="2000" dirty="0"/>
              <a:t>, 2014; </a:t>
            </a:r>
            <a:r>
              <a:rPr lang="en-US" sz="2000" dirty="0" err="1"/>
              <a:t>Herek</a:t>
            </a:r>
            <a:r>
              <a:rPr lang="en-US" sz="2000" dirty="0"/>
              <a:t>, Gillis, &amp; Cogan, 2005): Political, social, cultural, religious messages that produce, support, and legitimize unequitable treatment</a:t>
            </a:r>
          </a:p>
          <a:p>
            <a:pPr lvl="1"/>
            <a:r>
              <a:rPr lang="en-US" sz="1800" dirty="0"/>
              <a:t>Institutional: Formal policies, laws, regulations, etc. that produce unequitable treatment based on group membership</a:t>
            </a:r>
          </a:p>
          <a:p>
            <a:pPr lvl="1"/>
            <a:r>
              <a:rPr lang="en-US" sz="1800" dirty="0"/>
              <a:t>Enacted: Disparate or harmful interpersonal treatment due to group identity</a:t>
            </a:r>
          </a:p>
          <a:p>
            <a:pPr lvl="1"/>
            <a:r>
              <a:rPr lang="en-US" sz="1800" dirty="0"/>
              <a:t>Felt: Psychological impact of enacted stigma</a:t>
            </a:r>
          </a:p>
          <a:p>
            <a:pPr lvl="1"/>
            <a:r>
              <a:rPr lang="en-US" sz="1800" dirty="0"/>
              <a:t>Internalized: Retaining negative beliefs regarding self/group identity</a:t>
            </a:r>
          </a:p>
        </p:txBody>
      </p:sp>
    </p:spTree>
    <p:extLst>
      <p:ext uri="{BB962C8B-B14F-4D97-AF65-F5344CB8AC3E}">
        <p14:creationId xmlns:p14="http://schemas.microsoft.com/office/powerpoint/2010/main" val="228835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74F3-072A-4287-BB6C-6AD4448750D8}"/>
              </a:ext>
            </a:extLst>
          </p:cNvPr>
          <p:cNvSpPr>
            <a:spLocks noGrp="1"/>
          </p:cNvSpPr>
          <p:nvPr>
            <p:ph type="title"/>
          </p:nvPr>
        </p:nvSpPr>
        <p:spPr/>
        <p:txBody>
          <a:bodyPr/>
          <a:lstStyle/>
          <a:p>
            <a:r>
              <a:rPr lang="en-US" dirty="0"/>
              <a:t>Stigma Exposure</a:t>
            </a:r>
          </a:p>
        </p:txBody>
      </p:sp>
      <p:sp>
        <p:nvSpPr>
          <p:cNvPr id="5" name="Content Placeholder 4">
            <a:extLst>
              <a:ext uri="{FF2B5EF4-FFF2-40B4-BE49-F238E27FC236}">
                <a16:creationId xmlns:a16="http://schemas.microsoft.com/office/drawing/2014/main" id="{6212557A-F020-D4A7-2BCB-04BE075A61FC}"/>
              </a:ext>
            </a:extLst>
          </p:cNvPr>
          <p:cNvSpPr>
            <a:spLocks noGrp="1"/>
          </p:cNvSpPr>
          <p:nvPr>
            <p:ph idx="1"/>
          </p:nvPr>
        </p:nvSpPr>
        <p:spPr>
          <a:xfrm>
            <a:off x="2060812" y="1825625"/>
            <a:ext cx="9292988" cy="4667250"/>
          </a:xfrm>
        </p:spPr>
        <p:txBody>
          <a:bodyPr>
            <a:normAutofit/>
          </a:bodyPr>
          <a:lstStyle/>
          <a:p>
            <a:r>
              <a:rPr lang="en-US" sz="2000" dirty="0"/>
              <a:t>Examples</a:t>
            </a:r>
          </a:p>
          <a:p>
            <a:pPr lvl="1"/>
            <a:r>
              <a:rPr lang="en-US" sz="1800" dirty="0"/>
              <a:t>Structural (broadly): Public figures promoting anti-LGBTQ+ messages, pervasive stereotyping and misinformation, legitimization of violence against LGBTQ+ people, exclusion from access to material and social resources</a:t>
            </a:r>
          </a:p>
          <a:p>
            <a:pPr lvl="1"/>
            <a:r>
              <a:rPr lang="en-US" sz="1800" dirty="0"/>
              <a:t>Institutional: Policies limiting access to public accommodations, lack of protections for marginalized sexual and gender groups or ideological exemptions, legal restrictions on LGBTQ+ topics</a:t>
            </a:r>
          </a:p>
          <a:p>
            <a:pPr lvl="1"/>
            <a:r>
              <a:rPr lang="en-US" sz="1800" dirty="0"/>
              <a:t>Enacted: Exclusion/rejection, discrimination, harassment, victimization</a:t>
            </a:r>
          </a:p>
          <a:p>
            <a:pPr lvl="1"/>
            <a:r>
              <a:rPr lang="en-US" sz="1800" dirty="0"/>
              <a:t>Felt: Emotional distress, perceived invalidation, isolation</a:t>
            </a:r>
          </a:p>
          <a:p>
            <a:pPr lvl="2"/>
            <a:r>
              <a:rPr lang="en-US" sz="1600" dirty="0"/>
              <a:t>Acute versus chronic</a:t>
            </a:r>
          </a:p>
          <a:p>
            <a:pPr lvl="1"/>
            <a:r>
              <a:rPr lang="en-US" sz="1800" dirty="0"/>
              <a:t>Internalized: Self-attribution, identity invalidation, negative stereotypes about other LGBTQ+ people</a:t>
            </a:r>
          </a:p>
        </p:txBody>
      </p:sp>
    </p:spTree>
    <p:extLst>
      <p:ext uri="{BB962C8B-B14F-4D97-AF65-F5344CB8AC3E}">
        <p14:creationId xmlns:p14="http://schemas.microsoft.com/office/powerpoint/2010/main" val="198911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9F7B-A799-EB39-8931-5EA973FECC50}"/>
              </a:ext>
            </a:extLst>
          </p:cNvPr>
          <p:cNvSpPr>
            <a:spLocks noGrp="1"/>
          </p:cNvSpPr>
          <p:nvPr>
            <p:ph type="title"/>
          </p:nvPr>
        </p:nvSpPr>
        <p:spPr/>
        <p:txBody>
          <a:bodyPr/>
          <a:lstStyle/>
          <a:p>
            <a:r>
              <a:rPr lang="en-US" dirty="0"/>
              <a:t>Effects of Stigma Exposure</a:t>
            </a:r>
          </a:p>
        </p:txBody>
      </p:sp>
      <p:sp>
        <p:nvSpPr>
          <p:cNvPr id="3" name="Content Placeholder 2">
            <a:extLst>
              <a:ext uri="{FF2B5EF4-FFF2-40B4-BE49-F238E27FC236}">
                <a16:creationId xmlns:a16="http://schemas.microsoft.com/office/drawing/2014/main" id="{01CCB1B9-EA74-D266-13F0-348A7139FC05}"/>
              </a:ext>
            </a:extLst>
          </p:cNvPr>
          <p:cNvSpPr>
            <a:spLocks noGrp="1"/>
          </p:cNvSpPr>
          <p:nvPr>
            <p:ph idx="1"/>
          </p:nvPr>
        </p:nvSpPr>
        <p:spPr/>
        <p:txBody>
          <a:bodyPr>
            <a:normAutofit/>
          </a:bodyPr>
          <a:lstStyle/>
          <a:p>
            <a:pPr marL="0" indent="0">
              <a:buNone/>
            </a:pPr>
            <a:r>
              <a:rPr lang="en-US" sz="2000" dirty="0"/>
              <a:t>Pervasive stigmatization impacts most domains of functioning.</a:t>
            </a:r>
          </a:p>
          <a:p>
            <a:r>
              <a:rPr lang="en-US" sz="2000" dirty="0"/>
              <a:t>Physical health</a:t>
            </a:r>
          </a:p>
          <a:p>
            <a:pPr lvl="1"/>
            <a:r>
              <a:rPr lang="en-US" sz="1800" dirty="0"/>
              <a:t>Violence</a:t>
            </a:r>
          </a:p>
          <a:p>
            <a:pPr lvl="1"/>
            <a:r>
              <a:rPr lang="en-US" sz="1800" dirty="0"/>
              <a:t>Access to healthcare and utilization</a:t>
            </a:r>
          </a:p>
          <a:p>
            <a:pPr lvl="1"/>
            <a:r>
              <a:rPr lang="en-US" sz="1800" dirty="0"/>
              <a:t>Morbidity and mortality</a:t>
            </a:r>
          </a:p>
          <a:p>
            <a:r>
              <a:rPr lang="en-US" sz="2000" dirty="0"/>
              <a:t>Mental health</a:t>
            </a:r>
          </a:p>
          <a:p>
            <a:pPr lvl="1"/>
            <a:r>
              <a:rPr lang="en-US" sz="1800" dirty="0"/>
              <a:t>Conditions precipitated and exacerbated by chronic stress</a:t>
            </a:r>
          </a:p>
          <a:p>
            <a:r>
              <a:rPr lang="en-US" sz="2000" dirty="0"/>
              <a:t>Material conditions</a:t>
            </a:r>
          </a:p>
          <a:p>
            <a:pPr lvl="1"/>
            <a:r>
              <a:rPr lang="en-US" sz="1800" dirty="0"/>
              <a:t>Employment, housing, documentation</a:t>
            </a:r>
          </a:p>
        </p:txBody>
      </p:sp>
    </p:spTree>
    <p:extLst>
      <p:ext uri="{BB962C8B-B14F-4D97-AF65-F5344CB8AC3E}">
        <p14:creationId xmlns:p14="http://schemas.microsoft.com/office/powerpoint/2010/main" val="3022506149"/>
      </p:ext>
    </p:extLst>
  </p:cSld>
  <p:clrMapOvr>
    <a:masterClrMapping/>
  </p:clrMapOvr>
</p:sld>
</file>

<file path=ppt/theme/theme1.xml><?xml version="1.0" encoding="utf-8"?>
<a:theme xmlns:a="http://schemas.openxmlformats.org/drawingml/2006/main" name="Vapor Trail">
  <a:themeElements>
    <a:clrScheme name="Custom 2">
      <a:dk1>
        <a:srgbClr val="FFFFFF"/>
      </a:dk1>
      <a:lt1>
        <a:srgbClr val="000000"/>
      </a:lt1>
      <a:dk2>
        <a:srgbClr val="DADADA"/>
      </a:dk2>
      <a:lt2>
        <a:srgbClr val="454545"/>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7232</TotalTime>
  <Words>1033</Words>
  <Application>Microsoft Office PowerPoint</Application>
  <PresentationFormat>Widescreen</PresentationFormat>
  <Paragraphs>119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Vapor Trail</vt:lpstr>
      <vt:lpstr>Glitter and Grit: Resilience among LGBTQ+ Individuals</vt:lpstr>
      <vt:lpstr>Presentation Contents</vt:lpstr>
      <vt:lpstr>Icebreaker Discussion:   What does it mean to be resilient?</vt:lpstr>
      <vt:lpstr>Resilience</vt:lpstr>
      <vt:lpstr>Resilience</vt:lpstr>
      <vt:lpstr>Resilience to what?</vt:lpstr>
      <vt:lpstr>Stigma Exposure</vt:lpstr>
      <vt:lpstr>Stigma Exposure</vt:lpstr>
      <vt:lpstr>Effects of Stigma Exposure</vt:lpstr>
      <vt:lpstr>Significance for LGBTQ+ folks</vt:lpstr>
      <vt:lpstr>What does resilience look like for LGBTQ+ folks?</vt:lpstr>
      <vt:lpstr>Self Resources</vt:lpstr>
      <vt:lpstr>Coping Behavior</vt:lpstr>
      <vt:lpstr>Interpersonal Relationships</vt:lpstr>
      <vt:lpstr>Community Connectedness</vt:lpstr>
      <vt:lpstr>Institutions Can Support Resilience</vt:lpstr>
      <vt:lpstr>Wrap-up Discussion  What might resilience look like in higher education? How can we promote opportunities for queer joy?</vt:lpstr>
      <vt:lpstr>Parting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Glitter and Grit: Resilience among LGBTQ+ Individuals</dc:title>
  <dc:creator>Z</dc:creator>
  <cp:lastModifiedBy>Z</cp:lastModifiedBy>
  <cp:revision>6</cp:revision>
  <dcterms:created xsi:type="dcterms:W3CDTF">2023-04-12T00:13:35Z</dcterms:created>
  <dcterms:modified xsi:type="dcterms:W3CDTF">2023-04-19T16:45:26Z</dcterms:modified>
</cp:coreProperties>
</file>