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Raleway"/>
      <p:regular r:id="rId14"/>
      <p:bold r:id="rId15"/>
      <p:italic r:id="rId16"/>
      <p:boldItalic r:id="rId17"/>
    </p:embeddedFont>
    <p:embeddedFont>
      <p:font typeface="La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La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aleway-bold.fntdata"/><Relationship Id="rId14" Type="http://schemas.openxmlformats.org/officeDocument/2006/relationships/font" Target="fonts/Raleway-regular.fntdata"/><Relationship Id="rId17" Type="http://schemas.openxmlformats.org/officeDocument/2006/relationships/font" Target="fonts/Raleway-boldItalic.fntdata"/><Relationship Id="rId16" Type="http://schemas.openxmlformats.org/officeDocument/2006/relationships/font" Target="fonts/Raleway-italic.fntdata"/><Relationship Id="rId5" Type="http://schemas.openxmlformats.org/officeDocument/2006/relationships/notesMaster" Target="notesMasters/notesMaster1.xml"/><Relationship Id="rId19" Type="http://schemas.openxmlformats.org/officeDocument/2006/relationships/font" Target="fonts/Lato-bold.fntdata"/><Relationship Id="rId6" Type="http://schemas.openxmlformats.org/officeDocument/2006/relationships/slide" Target="slides/slide1.xml"/><Relationship Id="rId18" Type="http://schemas.openxmlformats.org/officeDocument/2006/relationships/font" Target="fonts/La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6ba74691345f23ea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6ba74691345f23ea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68ace53926369dc2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68ace53926369dc2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6ba74691345f23ea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6ba74691345f23ea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6ba74691345f23ea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6ba74691345f23ea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6ba74691345f23ea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6ba74691345f23ea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6ba74691345f23ea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6ba74691345f23ea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68ace53926369dc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68ace53926369dc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0"/>
              </a:spcBef>
              <a:spcAft>
                <a:spcPts val="0"/>
              </a:spcAft>
              <a:buClr>
                <a:schemeClr val="lt1"/>
              </a:buClr>
              <a:buSzPts val="1100"/>
              <a:buChar char="○"/>
              <a:defRPr>
                <a:solidFill>
                  <a:schemeClr val="lt1"/>
                </a:solidFill>
              </a:defRPr>
            </a:lvl2pPr>
            <a:lvl3pPr indent="-298450" lvl="2" marL="1371600">
              <a:spcBef>
                <a:spcPts val="0"/>
              </a:spcBef>
              <a:spcAft>
                <a:spcPts val="0"/>
              </a:spcAft>
              <a:buClr>
                <a:schemeClr val="lt1"/>
              </a:buClr>
              <a:buSzPts val="1100"/>
              <a:buChar char="■"/>
              <a:defRPr>
                <a:solidFill>
                  <a:schemeClr val="lt1"/>
                </a:solidFill>
              </a:defRPr>
            </a:lvl3pPr>
            <a:lvl4pPr indent="-298450" lvl="3" marL="1828800">
              <a:spcBef>
                <a:spcPts val="0"/>
              </a:spcBef>
              <a:spcAft>
                <a:spcPts val="0"/>
              </a:spcAft>
              <a:buClr>
                <a:schemeClr val="lt1"/>
              </a:buClr>
              <a:buSzPts val="1100"/>
              <a:buChar char="●"/>
              <a:defRPr>
                <a:solidFill>
                  <a:schemeClr val="lt1"/>
                </a:solidFill>
              </a:defRPr>
            </a:lvl4pPr>
            <a:lvl5pPr indent="-298450" lvl="4" marL="2286000">
              <a:spcBef>
                <a:spcPts val="0"/>
              </a:spcBef>
              <a:spcAft>
                <a:spcPts val="0"/>
              </a:spcAft>
              <a:buClr>
                <a:schemeClr val="lt1"/>
              </a:buClr>
              <a:buSzPts val="1100"/>
              <a:buChar char="○"/>
              <a:defRPr>
                <a:solidFill>
                  <a:schemeClr val="lt1"/>
                </a:solidFill>
              </a:defRPr>
            </a:lvl5pPr>
            <a:lvl6pPr indent="-298450" lvl="5" marL="2743200">
              <a:spcBef>
                <a:spcPts val="0"/>
              </a:spcBef>
              <a:spcAft>
                <a:spcPts val="0"/>
              </a:spcAft>
              <a:buClr>
                <a:schemeClr val="lt1"/>
              </a:buClr>
              <a:buSzPts val="1100"/>
              <a:buChar char="■"/>
              <a:defRPr>
                <a:solidFill>
                  <a:schemeClr val="lt1"/>
                </a:solidFill>
              </a:defRPr>
            </a:lvl6pPr>
            <a:lvl7pPr indent="-298450" lvl="6" marL="3200400">
              <a:spcBef>
                <a:spcPts val="0"/>
              </a:spcBef>
              <a:spcAft>
                <a:spcPts val="0"/>
              </a:spcAft>
              <a:buClr>
                <a:schemeClr val="lt1"/>
              </a:buClr>
              <a:buSzPts val="1100"/>
              <a:buChar char="●"/>
              <a:defRPr>
                <a:solidFill>
                  <a:schemeClr val="lt1"/>
                </a:solidFill>
              </a:defRPr>
            </a:lvl7pPr>
            <a:lvl8pPr indent="-298450" lvl="7" marL="3657600">
              <a:spcBef>
                <a:spcPts val="0"/>
              </a:spcBef>
              <a:spcAft>
                <a:spcPts val="0"/>
              </a:spcAft>
              <a:buClr>
                <a:schemeClr val="lt1"/>
              </a:buClr>
              <a:buSzPts val="1100"/>
              <a:buChar char="○"/>
              <a:defRPr>
                <a:solidFill>
                  <a:schemeClr val="lt1"/>
                </a:solidFill>
              </a:defRPr>
            </a:lvl8pPr>
            <a:lvl9pPr indent="-298450" lvl="8" marL="4114800">
              <a:spcBef>
                <a:spcPts val="0"/>
              </a:spcBef>
              <a:spcAft>
                <a:spcPts val="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ctrTitle"/>
          </p:nvPr>
        </p:nvSpPr>
        <p:spPr>
          <a:xfrm>
            <a:off x="729614" y="1234935"/>
            <a:ext cx="7688100" cy="1664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Use of Electronic Monitoring on Youth in Milwaukee County </a:t>
            </a:r>
            <a:endParaRPr/>
          </a:p>
        </p:txBody>
      </p:sp>
      <p:sp>
        <p:nvSpPr>
          <p:cNvPr id="87" name="Google Shape;87;p13"/>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By Kathryn Storm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What is EM?</a:t>
            </a:r>
            <a:endParaRPr/>
          </a:p>
        </p:txBody>
      </p:sp>
      <p:sp>
        <p:nvSpPr>
          <p:cNvPr id="93" name="Google Shape;93;p14"/>
          <p:cNvSpPr txBox="1"/>
          <p:nvPr>
            <p:ph idx="1" type="body"/>
          </p:nvPr>
        </p:nvSpPr>
        <p:spPr>
          <a:xfrm>
            <a:off x="68171" y="1858299"/>
            <a:ext cx="3867300" cy="3068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t>Electronic Monitoring are</a:t>
            </a:r>
            <a:r>
              <a:rPr lang="en"/>
              <a:t> device is placed on the ankle of an individual through which a third party is able to track their location 24/7. The bracelet cannot be removed and some have the capabilities to monitor heart rate, blood alcohol content, and serve as a communication device.</a:t>
            </a:r>
            <a:endParaRPr/>
          </a:p>
          <a:p>
            <a:pPr indent="0" lvl="0" marL="0" rtl="0" algn="l">
              <a:spcBef>
                <a:spcPts val="1200"/>
              </a:spcBef>
              <a:spcAft>
                <a:spcPts val="0"/>
              </a:spcAft>
              <a:buNone/>
            </a:pPr>
            <a:r>
              <a:rPr lang="en"/>
              <a:t> Devices such as this are considered forms of E-carecreation. This is because the level of restriction put on the individual is heavy. </a:t>
            </a:r>
            <a:endParaRPr/>
          </a:p>
          <a:p>
            <a:pPr indent="0" lvl="0" marL="0" rtl="0" algn="l">
              <a:spcBef>
                <a:spcPts val="1200"/>
              </a:spcBef>
              <a:spcAft>
                <a:spcPts val="1200"/>
              </a:spcAft>
              <a:buNone/>
            </a:pPr>
            <a:r>
              <a:rPr lang="en"/>
              <a:t>While originally EM was a tool used for the adult system, in the early 2000s Milwaukee County began using it on youth. This is concerning because there is not evidence to support the use of this tool on youth and its effectiveness as a rehabilitative tool. </a:t>
            </a:r>
            <a:endParaRPr/>
          </a:p>
        </p:txBody>
      </p:sp>
      <p:pic>
        <p:nvPicPr>
          <p:cNvPr id="94" name="Google Shape;94;p14"/>
          <p:cNvPicPr preferRelativeResize="0"/>
          <p:nvPr/>
        </p:nvPicPr>
        <p:blipFill>
          <a:blip r:embed="rId3">
            <a:alphaModFix/>
          </a:blip>
          <a:stretch>
            <a:fillRect/>
          </a:stretch>
        </p:blipFill>
        <p:spPr>
          <a:xfrm>
            <a:off x="4030892" y="1318638"/>
            <a:ext cx="4808300" cy="360806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5"/>
          <p:cNvSpPr txBox="1"/>
          <p:nvPr>
            <p:ph type="title"/>
          </p:nvPr>
        </p:nvSpPr>
        <p:spPr>
          <a:xfrm>
            <a:off x="729450" y="1318650"/>
            <a:ext cx="76884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CURTOs Mixed Methods Research Team </a:t>
            </a:r>
            <a:endParaRPr/>
          </a:p>
          <a:p>
            <a:pPr indent="0" lvl="0" marL="0" rtl="0" algn="l">
              <a:spcBef>
                <a:spcPts val="0"/>
              </a:spcBef>
              <a:spcAft>
                <a:spcPts val="0"/>
              </a:spcAft>
              <a:buNone/>
            </a:pPr>
            <a:r>
              <a:t/>
            </a:r>
            <a:endParaRPr sz="600"/>
          </a:p>
        </p:txBody>
      </p:sp>
      <p:sp>
        <p:nvSpPr>
          <p:cNvPr id="100" name="Google Shape;100;p15"/>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Qualitative Team</a:t>
            </a:r>
            <a:endParaRPr/>
          </a:p>
          <a:p>
            <a:pPr indent="-311150" lvl="0" marL="457200" rtl="0" algn="l">
              <a:lnSpc>
                <a:spcPct val="200000"/>
              </a:lnSpc>
              <a:spcBef>
                <a:spcPts val="1200"/>
              </a:spcBef>
              <a:spcAft>
                <a:spcPts val="0"/>
              </a:spcAft>
              <a:buSzPts val="1300"/>
              <a:buChar char="●"/>
            </a:pPr>
            <a:r>
              <a:rPr lang="en"/>
              <a:t>Conducts interviews with stakeholders </a:t>
            </a:r>
            <a:endParaRPr/>
          </a:p>
          <a:p>
            <a:pPr indent="-311150" lvl="0" marL="457200" rtl="0" algn="l">
              <a:lnSpc>
                <a:spcPct val="200000"/>
              </a:lnSpc>
              <a:spcBef>
                <a:spcPts val="0"/>
              </a:spcBef>
              <a:spcAft>
                <a:spcPts val="0"/>
              </a:spcAft>
              <a:buSzPts val="1300"/>
              <a:buChar char="●"/>
            </a:pPr>
            <a:r>
              <a:rPr lang="en"/>
              <a:t> Developing Case Studies with youth </a:t>
            </a:r>
            <a:endParaRPr/>
          </a:p>
        </p:txBody>
      </p:sp>
      <p:sp>
        <p:nvSpPr>
          <p:cNvPr id="101" name="Google Shape;101;p15"/>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Quantitative Team </a:t>
            </a:r>
            <a:endParaRPr/>
          </a:p>
          <a:p>
            <a:pPr indent="-311150" lvl="0" marL="457200" rtl="0" algn="l">
              <a:lnSpc>
                <a:spcPct val="200000"/>
              </a:lnSpc>
              <a:spcBef>
                <a:spcPts val="1200"/>
              </a:spcBef>
              <a:spcAft>
                <a:spcPts val="0"/>
              </a:spcAft>
              <a:buSzPts val="1300"/>
              <a:buChar char="●"/>
            </a:pPr>
            <a:r>
              <a:rPr lang="en"/>
              <a:t>Working through county provided data </a:t>
            </a:r>
            <a:endParaRPr/>
          </a:p>
          <a:p>
            <a:pPr indent="-311150" lvl="0" marL="457200" rtl="0" algn="l">
              <a:lnSpc>
                <a:spcPct val="200000"/>
              </a:lnSpc>
              <a:spcBef>
                <a:spcPts val="0"/>
              </a:spcBef>
              <a:spcAft>
                <a:spcPts val="0"/>
              </a:spcAft>
              <a:buSzPts val="1300"/>
              <a:buChar char="●"/>
            </a:pPr>
            <a:r>
              <a:rPr lang="en"/>
              <a:t>Exploring risk assessment tools </a:t>
            </a:r>
            <a:endParaRPr/>
          </a:p>
          <a:p>
            <a:pPr indent="-298450" lvl="1" marL="914400" rtl="0" algn="l">
              <a:lnSpc>
                <a:spcPct val="200000"/>
              </a:lnSpc>
              <a:spcBef>
                <a:spcPts val="0"/>
              </a:spcBef>
              <a:spcAft>
                <a:spcPts val="0"/>
              </a:spcAft>
              <a:buSzPts val="1100"/>
              <a:buChar char="○"/>
            </a:pPr>
            <a:r>
              <a:rPr lang="en"/>
              <a:t>The YASI</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Road Map to Electronic Monitoring </a:t>
            </a:r>
            <a:endParaRPr/>
          </a:p>
        </p:txBody>
      </p:sp>
      <p:sp>
        <p:nvSpPr>
          <p:cNvPr id="107" name="Google Shape;107;p16"/>
          <p:cNvSpPr txBox="1"/>
          <p:nvPr>
            <p:ph idx="1" type="body"/>
          </p:nvPr>
        </p:nvSpPr>
        <p:spPr>
          <a:xfrm>
            <a:off x="729450" y="2078875"/>
            <a:ext cx="7688700" cy="2638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400"/>
              <a:t>There are several ways a youth can end up on EM when </a:t>
            </a:r>
            <a:r>
              <a:rPr lang="en" sz="1400"/>
              <a:t>engaged in the juvenile legal system. </a:t>
            </a:r>
            <a:endParaRPr sz="1400"/>
          </a:p>
          <a:p>
            <a:pPr indent="-317500" lvl="0" marL="457200" rtl="0" algn="l">
              <a:lnSpc>
                <a:spcPct val="200000"/>
              </a:lnSpc>
              <a:spcBef>
                <a:spcPts val="1200"/>
              </a:spcBef>
              <a:spcAft>
                <a:spcPts val="0"/>
              </a:spcAft>
              <a:buSzPts val="1400"/>
              <a:buAutoNum type="arabicParenR"/>
            </a:pPr>
            <a:r>
              <a:rPr lang="en" sz="1400"/>
              <a:t>During their initial hearing the commissioner puts it on the youth as a pre-</a:t>
            </a:r>
            <a:r>
              <a:rPr lang="en" sz="1400"/>
              <a:t>trial</a:t>
            </a:r>
            <a:r>
              <a:rPr lang="en" sz="1400"/>
              <a:t> tool </a:t>
            </a:r>
            <a:endParaRPr sz="1400"/>
          </a:p>
          <a:p>
            <a:pPr indent="-317500" lvl="0" marL="457200" rtl="0" algn="l">
              <a:lnSpc>
                <a:spcPct val="200000"/>
              </a:lnSpc>
              <a:spcBef>
                <a:spcPts val="0"/>
              </a:spcBef>
              <a:spcAft>
                <a:spcPts val="0"/>
              </a:spcAft>
              <a:buSzPts val="1400"/>
              <a:buAutoNum type="arabicParenR"/>
            </a:pPr>
            <a:r>
              <a:rPr lang="en" sz="1400"/>
              <a:t>A Judge can put the youth on EM </a:t>
            </a:r>
            <a:endParaRPr sz="1400"/>
          </a:p>
          <a:p>
            <a:pPr indent="-317500" lvl="0" marL="457200" rtl="0" algn="l">
              <a:lnSpc>
                <a:spcPct val="200000"/>
              </a:lnSpc>
              <a:spcBef>
                <a:spcPts val="0"/>
              </a:spcBef>
              <a:spcAft>
                <a:spcPts val="0"/>
              </a:spcAft>
              <a:buSzPts val="1400"/>
              <a:buAutoNum type="arabicParenR"/>
            </a:pPr>
            <a:r>
              <a:rPr lang="en" sz="1400"/>
              <a:t>A Human Service Worker is given discretion by the judge to place youth on EM </a:t>
            </a:r>
            <a:endParaRPr sz="1400"/>
          </a:p>
          <a:p>
            <a:pPr indent="0" lvl="0" marL="0" rtl="0" algn="l">
              <a:lnSpc>
                <a:spcPct val="200000"/>
              </a:lnSpc>
              <a:spcBef>
                <a:spcPts val="1200"/>
              </a:spcBef>
              <a:spcAft>
                <a:spcPts val="1200"/>
              </a:spcAft>
              <a:buNone/>
            </a:pPr>
            <a:r>
              <a:rPr lang="en" sz="1400"/>
              <a:t>EM is a tool heavily influenced by discretion. </a:t>
            </a: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7"/>
          <p:cNvSpPr txBox="1"/>
          <p:nvPr>
            <p:ph type="title"/>
          </p:nvPr>
        </p:nvSpPr>
        <p:spPr>
          <a:xfrm>
            <a:off x="729450" y="1318650"/>
            <a:ext cx="76884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Rules and Restrictions of EM </a:t>
            </a:r>
            <a:endParaRPr/>
          </a:p>
        </p:txBody>
      </p:sp>
      <p:sp>
        <p:nvSpPr>
          <p:cNvPr id="113" name="Google Shape;113;p17"/>
          <p:cNvSpPr txBox="1"/>
          <p:nvPr>
            <p:ph idx="1" type="body"/>
          </p:nvPr>
        </p:nvSpPr>
        <p:spPr>
          <a:xfrm>
            <a:off x="729325" y="2078875"/>
            <a:ext cx="3774300" cy="2520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200"/>
              <a:t>The guidelines youth need to adhere to while on EM are </a:t>
            </a:r>
            <a:r>
              <a:rPr lang="en" sz="1200"/>
              <a:t>extremely rigorous. </a:t>
            </a:r>
            <a:endParaRPr sz="1200"/>
          </a:p>
          <a:p>
            <a:pPr indent="0" lvl="0" marL="0" rtl="0" algn="l">
              <a:spcBef>
                <a:spcPts val="1200"/>
              </a:spcBef>
              <a:spcAft>
                <a:spcPts val="0"/>
              </a:spcAft>
              <a:buNone/>
            </a:pPr>
            <a:r>
              <a:rPr lang="en" sz="1200"/>
              <a:t>Youth are under 24/7 </a:t>
            </a:r>
            <a:r>
              <a:rPr lang="en" sz="1200"/>
              <a:t>surveillance</a:t>
            </a:r>
            <a:r>
              <a:rPr lang="en" sz="1200"/>
              <a:t> and any movement needs to be preapproved at least 48 hours in advance. </a:t>
            </a:r>
            <a:endParaRPr sz="1200"/>
          </a:p>
          <a:p>
            <a:pPr indent="0" lvl="0" marL="0" rtl="0" algn="l">
              <a:spcBef>
                <a:spcPts val="1200"/>
              </a:spcBef>
              <a:spcAft>
                <a:spcPts val="1200"/>
              </a:spcAft>
              <a:buNone/>
            </a:pPr>
            <a:r>
              <a:rPr lang="en" sz="1200"/>
              <a:t>When a youth breaks a rule on EM it is called a violation, but whether these impact the youths trajectory in the legal system is up to the discretion of the Human Service Worker and Judges. </a:t>
            </a:r>
            <a:endParaRPr sz="1200"/>
          </a:p>
        </p:txBody>
      </p:sp>
      <p:sp>
        <p:nvSpPr>
          <p:cNvPr id="114" name="Google Shape;114;p17"/>
          <p:cNvSpPr txBox="1"/>
          <p:nvPr>
            <p:ph idx="2" type="body"/>
          </p:nvPr>
        </p:nvSpPr>
        <p:spPr>
          <a:xfrm>
            <a:off x="4503625" y="2078875"/>
            <a:ext cx="4286100" cy="2694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200"/>
              <a:t>While d</a:t>
            </a:r>
            <a:r>
              <a:rPr lang="en" sz="1200"/>
              <a:t>amaging the bracelet and trying to remove it is typically considered the most serious violation, </a:t>
            </a:r>
            <a:r>
              <a:rPr lang="en" sz="1200"/>
              <a:t>it is up to the system stakeholders to decide whether the violation is detention worthy or if it will be addressed in a conversation. </a:t>
            </a:r>
            <a:endParaRPr sz="1200"/>
          </a:p>
          <a:p>
            <a:pPr indent="0" lvl="0" marL="0" rtl="0" algn="l">
              <a:spcBef>
                <a:spcPts val="1200"/>
              </a:spcBef>
              <a:spcAft>
                <a:spcPts val="0"/>
              </a:spcAft>
              <a:buNone/>
            </a:pPr>
            <a:r>
              <a:rPr lang="en" sz="1200"/>
              <a:t>Some youth are on a One Rule Violation condition, meaning if </a:t>
            </a:r>
            <a:r>
              <a:rPr lang="en" sz="1200"/>
              <a:t>they violate the terms of EM for any reason they will be sent to secure detention. This condition is at the discretion of the commissioners and Judges. </a:t>
            </a:r>
            <a:endParaRPr sz="1200"/>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Impact of EM on Youth </a:t>
            </a:r>
            <a:endParaRPr/>
          </a:p>
        </p:txBody>
      </p:sp>
      <p:sp>
        <p:nvSpPr>
          <p:cNvPr id="120" name="Google Shape;120;p18"/>
          <p:cNvSpPr txBox="1"/>
          <p:nvPr>
            <p:ph idx="1" type="body"/>
          </p:nvPr>
        </p:nvSpPr>
        <p:spPr>
          <a:xfrm>
            <a:off x="729450" y="1853850"/>
            <a:ext cx="7688700" cy="2986200"/>
          </a:xfrm>
          <a:prstGeom prst="rect">
            <a:avLst/>
          </a:prstGeom>
        </p:spPr>
        <p:txBody>
          <a:bodyPr anchorCtr="0" anchor="t" bIns="91425" lIns="91425" spcFirstLastPara="1" rIns="91425" wrap="square" tIns="91425">
            <a:normAutofit lnSpcReduction="20000"/>
          </a:bodyPr>
          <a:lstStyle/>
          <a:p>
            <a:pPr indent="-323850" lvl="0" marL="457200" rtl="0" algn="l">
              <a:lnSpc>
                <a:spcPct val="200000"/>
              </a:lnSpc>
              <a:spcBef>
                <a:spcPts val="0"/>
              </a:spcBef>
              <a:spcAft>
                <a:spcPts val="0"/>
              </a:spcAft>
              <a:buSzPts val="1500"/>
              <a:buChar char="●"/>
            </a:pPr>
            <a:r>
              <a:rPr lang="en" sz="1500"/>
              <a:t>Lack of Pri</a:t>
            </a:r>
            <a:r>
              <a:rPr lang="en" sz="1500"/>
              <a:t>vacy</a:t>
            </a:r>
            <a:endParaRPr sz="1500"/>
          </a:p>
          <a:p>
            <a:pPr indent="-323850" lvl="0" marL="457200" rtl="0" algn="l">
              <a:lnSpc>
                <a:spcPct val="200000"/>
              </a:lnSpc>
              <a:spcBef>
                <a:spcPts val="0"/>
              </a:spcBef>
              <a:spcAft>
                <a:spcPts val="0"/>
              </a:spcAft>
              <a:buSzPts val="1500"/>
              <a:buChar char="●"/>
            </a:pPr>
            <a:r>
              <a:rPr lang="en" sz="1500"/>
              <a:t>Alienation from their community </a:t>
            </a:r>
            <a:endParaRPr sz="1500"/>
          </a:p>
          <a:p>
            <a:pPr indent="-323850" lvl="1" marL="914400" rtl="0" algn="l">
              <a:lnSpc>
                <a:spcPct val="200000"/>
              </a:lnSpc>
              <a:spcBef>
                <a:spcPts val="0"/>
              </a:spcBef>
              <a:spcAft>
                <a:spcPts val="0"/>
              </a:spcAft>
              <a:buSzPts val="1500"/>
              <a:buChar char="○"/>
            </a:pPr>
            <a:r>
              <a:rPr lang="en" sz="1500"/>
              <a:t>Losing jobs, kicked off sports team </a:t>
            </a:r>
            <a:endParaRPr sz="1500"/>
          </a:p>
          <a:p>
            <a:pPr indent="-323850" lvl="0" marL="457200" rtl="0" algn="l">
              <a:lnSpc>
                <a:spcPct val="200000"/>
              </a:lnSpc>
              <a:spcBef>
                <a:spcPts val="0"/>
              </a:spcBef>
              <a:spcAft>
                <a:spcPts val="0"/>
              </a:spcAft>
              <a:buSzPts val="1500"/>
              <a:buChar char="●"/>
            </a:pPr>
            <a:r>
              <a:rPr lang="en" sz="1500"/>
              <a:t>Highly stigmatized </a:t>
            </a:r>
            <a:endParaRPr sz="1500"/>
          </a:p>
          <a:p>
            <a:pPr indent="-323850" lvl="0" marL="457200" rtl="0" algn="l">
              <a:lnSpc>
                <a:spcPct val="200000"/>
              </a:lnSpc>
              <a:spcBef>
                <a:spcPts val="0"/>
              </a:spcBef>
              <a:spcAft>
                <a:spcPts val="0"/>
              </a:spcAft>
              <a:buSzPts val="1500"/>
              <a:buChar char="●"/>
            </a:pPr>
            <a:r>
              <a:rPr lang="en" sz="1500"/>
              <a:t>Mental Health Ramifications </a:t>
            </a:r>
            <a:endParaRPr sz="1500"/>
          </a:p>
          <a:p>
            <a:pPr indent="-323850" lvl="1" marL="914400" rtl="0" algn="l">
              <a:lnSpc>
                <a:spcPct val="200000"/>
              </a:lnSpc>
              <a:spcBef>
                <a:spcPts val="0"/>
              </a:spcBef>
              <a:spcAft>
                <a:spcPts val="0"/>
              </a:spcAft>
              <a:buSzPts val="1500"/>
              <a:buChar char="○"/>
            </a:pPr>
            <a:r>
              <a:rPr lang="en" sz="1500"/>
              <a:t>Isolating, can compound on preexisting struggles with anxiety and depression </a:t>
            </a:r>
            <a:endParaRPr sz="1500"/>
          </a:p>
          <a:p>
            <a:pPr indent="-323850" lvl="0" marL="457200" rtl="0" algn="l">
              <a:lnSpc>
                <a:spcPct val="200000"/>
              </a:lnSpc>
              <a:spcBef>
                <a:spcPts val="0"/>
              </a:spcBef>
              <a:spcAft>
                <a:spcPts val="0"/>
              </a:spcAft>
              <a:buSzPts val="1500"/>
              <a:buChar char="●"/>
            </a:pPr>
            <a:r>
              <a:rPr lang="en" sz="1500"/>
              <a:t>Contradicts rehabilitative goals of the juvenile legal system. </a:t>
            </a:r>
            <a:endParaRPr sz="15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EM Ramping Up</a:t>
            </a:r>
            <a:endParaRPr/>
          </a:p>
        </p:txBody>
      </p:sp>
      <p:sp>
        <p:nvSpPr>
          <p:cNvPr id="126" name="Google Shape;126;p19"/>
          <p:cNvSpPr txBox="1"/>
          <p:nvPr>
            <p:ph idx="1" type="body"/>
          </p:nvPr>
        </p:nvSpPr>
        <p:spPr>
          <a:xfrm>
            <a:off x="729450" y="1853850"/>
            <a:ext cx="7688700" cy="3095400"/>
          </a:xfrm>
          <a:prstGeom prst="rect">
            <a:avLst/>
          </a:prstGeom>
        </p:spPr>
        <p:txBody>
          <a:bodyPr anchorCtr="0" anchor="t" bIns="91425" lIns="91425" spcFirstLastPara="1" rIns="91425" wrap="square" tIns="91425">
            <a:normAutofit lnSpcReduction="10000"/>
          </a:bodyPr>
          <a:lstStyle/>
          <a:p>
            <a:pPr indent="0" lvl="0" marL="0" rtl="0" algn="l">
              <a:lnSpc>
                <a:spcPct val="150000"/>
              </a:lnSpc>
              <a:spcBef>
                <a:spcPts val="0"/>
              </a:spcBef>
              <a:spcAft>
                <a:spcPts val="0"/>
              </a:spcAft>
              <a:buNone/>
            </a:pPr>
            <a:r>
              <a:rPr lang="en" sz="1500"/>
              <a:t>While EM </a:t>
            </a:r>
            <a:r>
              <a:rPr lang="en" sz="1500"/>
              <a:t>originally was used for </a:t>
            </a:r>
            <a:r>
              <a:rPr lang="en" sz="1500"/>
              <a:t>serious</a:t>
            </a:r>
            <a:r>
              <a:rPr lang="en" sz="1500"/>
              <a:t> juvenile offenders to make weekend visits home during their detention, it now is </a:t>
            </a:r>
            <a:r>
              <a:rPr lang="en" sz="1500"/>
              <a:t>predominantly</a:t>
            </a:r>
            <a:r>
              <a:rPr lang="en" sz="1500"/>
              <a:t> a pre-trial tool. </a:t>
            </a:r>
            <a:endParaRPr sz="1500"/>
          </a:p>
          <a:p>
            <a:pPr indent="0" lvl="0" marL="0" rtl="0" algn="l">
              <a:lnSpc>
                <a:spcPct val="150000"/>
              </a:lnSpc>
              <a:spcBef>
                <a:spcPts val="1200"/>
              </a:spcBef>
              <a:spcAft>
                <a:spcPts val="0"/>
              </a:spcAft>
              <a:buNone/>
            </a:pPr>
            <a:r>
              <a:rPr lang="en" sz="1500"/>
              <a:t>There have been examples offered of arguments made that a youth being successful on EM is justification to keep the device on as well, showcasing a prioritization of surveillance as opposed to rehabilitation. </a:t>
            </a:r>
            <a:endParaRPr sz="1500"/>
          </a:p>
          <a:p>
            <a:pPr indent="0" lvl="0" marL="0" rtl="0" algn="l">
              <a:lnSpc>
                <a:spcPct val="150000"/>
              </a:lnSpc>
              <a:spcBef>
                <a:spcPts val="1200"/>
              </a:spcBef>
              <a:spcAft>
                <a:spcPts val="0"/>
              </a:spcAft>
              <a:buNone/>
            </a:pPr>
            <a:r>
              <a:rPr lang="en" sz="1500"/>
              <a:t>Pushing back against EM in the </a:t>
            </a:r>
            <a:r>
              <a:rPr lang="en" sz="1500"/>
              <a:t>courtroom</a:t>
            </a:r>
            <a:r>
              <a:rPr lang="en" sz="1500"/>
              <a:t> is a difficult line to balance because of the fear that judges will default back to detention </a:t>
            </a:r>
            <a:endParaRPr sz="1500"/>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0"/>
          <p:cNvSpPr txBox="1"/>
          <p:nvPr>
            <p:ph type="title"/>
          </p:nvPr>
        </p:nvSpPr>
        <p:spPr>
          <a:xfrm>
            <a:off x="729450" y="1318650"/>
            <a:ext cx="76884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Future of EM</a:t>
            </a:r>
            <a:endParaRPr/>
          </a:p>
        </p:txBody>
      </p:sp>
      <p:sp>
        <p:nvSpPr>
          <p:cNvPr id="132" name="Google Shape;132;p20"/>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Alternatives to detention increased as a result of the COVID 19 pandemic. </a:t>
            </a:r>
            <a:r>
              <a:rPr lang="en"/>
              <a:t>However, c</a:t>
            </a:r>
            <a:r>
              <a:rPr lang="en"/>
              <a:t>urrently </a:t>
            </a:r>
            <a:r>
              <a:rPr lang="en"/>
              <a:t>there is no nation wide data about how many people are on EM and the growth of its use.</a:t>
            </a:r>
            <a:endParaRPr/>
          </a:p>
          <a:p>
            <a:pPr indent="0" lvl="0" marL="0" rtl="0" algn="l">
              <a:spcBef>
                <a:spcPts val="1200"/>
              </a:spcBef>
              <a:spcAft>
                <a:spcPts val="1200"/>
              </a:spcAft>
              <a:buNone/>
            </a:pPr>
            <a:r>
              <a:rPr lang="en"/>
              <a:t>Scholars such as James Kilgore, Chaz Arnett, and Katie Weisburd are taking up the task of expanding EM scholarship.  </a:t>
            </a:r>
            <a:endParaRPr/>
          </a:p>
        </p:txBody>
      </p:sp>
      <p:sp>
        <p:nvSpPr>
          <p:cNvPr id="133" name="Google Shape;133;p20"/>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Influential Works: </a:t>
            </a:r>
            <a:endParaRPr/>
          </a:p>
          <a:p>
            <a:pPr indent="0" lvl="0" marL="0" rtl="0" algn="l">
              <a:spcBef>
                <a:spcPts val="1200"/>
              </a:spcBef>
              <a:spcAft>
                <a:spcPts val="0"/>
              </a:spcAft>
              <a:buNone/>
            </a:pPr>
            <a:r>
              <a:rPr lang="en"/>
              <a:t>Understanding E-Carceration by James Kilgore </a:t>
            </a:r>
            <a:endParaRPr/>
          </a:p>
          <a:p>
            <a:pPr indent="0" lvl="0" marL="0" rtl="0" algn="l">
              <a:spcBef>
                <a:spcPts val="1200"/>
              </a:spcBef>
              <a:spcAft>
                <a:spcPts val="0"/>
              </a:spcAft>
              <a:buNone/>
            </a:pPr>
            <a:r>
              <a:rPr lang="en"/>
              <a:t>Virtual Shackles by Chaz Arnett </a:t>
            </a:r>
            <a:endParaRPr/>
          </a:p>
          <a:p>
            <a:pPr indent="0" lvl="0" marL="0" rtl="0" algn="l">
              <a:spcBef>
                <a:spcPts val="1200"/>
              </a:spcBef>
              <a:spcAft>
                <a:spcPts val="1200"/>
              </a:spcAft>
              <a:buNone/>
            </a:pPr>
            <a:r>
              <a:rPr lang="en"/>
              <a:t>No More Shackles, 10 </a:t>
            </a:r>
            <a:r>
              <a:rPr lang="en"/>
              <a:t>Arguments</a:t>
            </a:r>
            <a:r>
              <a:rPr lang="en"/>
              <a:t> against </a:t>
            </a:r>
            <a:r>
              <a:rPr lang="en"/>
              <a:t>Pre-trial</a:t>
            </a:r>
            <a:r>
              <a:rPr lang="en"/>
              <a:t> Electronic Monitoring by MediaJustice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