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80" r:id="rId3"/>
    <p:sldId id="257" r:id="rId4"/>
    <p:sldId id="269" r:id="rId5"/>
    <p:sldId id="263" r:id="rId6"/>
    <p:sldId id="268" r:id="rId7"/>
    <p:sldId id="271" r:id="rId8"/>
    <p:sldId id="276" r:id="rId9"/>
    <p:sldId id="274" r:id="rId10"/>
    <p:sldId id="278" r:id="rId11"/>
    <p:sldId id="279" r:id="rId12"/>
    <p:sldId id="261" r:id="rId13"/>
    <p:sldId id="272" r:id="rId14"/>
    <p:sldId id="265" r:id="rId15"/>
    <p:sldId id="259" r:id="rId16"/>
    <p:sldId id="258" r:id="rId17"/>
    <p:sldId id="275" r:id="rId18"/>
    <p:sldId id="273" r:id="rId19"/>
    <p:sldId id="262" r:id="rId20"/>
    <p:sldId id="277" r:id="rId21"/>
    <p:sldId id="260" r:id="rId22"/>
  </p:sldIdLst>
  <p:sldSz cx="12192000" cy="6858000"/>
  <p:notesSz cx="7026275" cy="93122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6" d="100"/>
          <a:sy n="76" d="100"/>
        </p:scale>
        <p:origin x="72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5/3/2023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5/3/2023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5/3/2023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5/3/2023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5/3/2023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5/3/2023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5/3/2023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5/3/2023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5/3/2023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5/3/2023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5/3/2023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5/3/2023</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822EB-EB59-4F22-B06F-6564834F2965}"/>
              </a:ext>
            </a:extLst>
          </p:cNvPr>
          <p:cNvSpPr>
            <a:spLocks noGrp="1"/>
          </p:cNvSpPr>
          <p:nvPr>
            <p:ph type="ctrTitle"/>
          </p:nvPr>
        </p:nvSpPr>
        <p:spPr/>
        <p:txBody>
          <a:bodyPr>
            <a:normAutofit fontScale="90000"/>
          </a:bodyPr>
          <a:lstStyle/>
          <a:p>
            <a:r>
              <a:rPr lang="en-US" dirty="0"/>
              <a:t>Introduction to Mindfulness and Meditation for Mental Health</a:t>
            </a:r>
          </a:p>
        </p:txBody>
      </p:sp>
      <p:sp>
        <p:nvSpPr>
          <p:cNvPr id="3" name="Subtitle 2">
            <a:extLst>
              <a:ext uri="{FF2B5EF4-FFF2-40B4-BE49-F238E27FC236}">
                <a16:creationId xmlns:a16="http://schemas.microsoft.com/office/drawing/2014/main" id="{8E1D2A40-3D7A-4C17-AAB9-3BDF02608C2B}"/>
              </a:ext>
            </a:extLst>
          </p:cNvPr>
          <p:cNvSpPr>
            <a:spLocks noGrp="1"/>
          </p:cNvSpPr>
          <p:nvPr>
            <p:ph type="subTitle" idx="1"/>
          </p:nvPr>
        </p:nvSpPr>
        <p:spPr/>
        <p:txBody>
          <a:bodyPr>
            <a:normAutofit/>
          </a:bodyPr>
          <a:lstStyle/>
          <a:p>
            <a:r>
              <a:rPr lang="en-US" sz="2400" dirty="0"/>
              <a:t>Dr. Laura Lubbers Ph.D.</a:t>
            </a:r>
          </a:p>
          <a:p>
            <a:r>
              <a:rPr lang="en-US" sz="2400" dirty="0"/>
              <a:t>Soup for Substance Presentation</a:t>
            </a:r>
          </a:p>
        </p:txBody>
      </p:sp>
    </p:spTree>
    <p:extLst>
      <p:ext uri="{BB962C8B-B14F-4D97-AF65-F5344CB8AC3E}">
        <p14:creationId xmlns:p14="http://schemas.microsoft.com/office/powerpoint/2010/main" val="42781439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BE773-F9BE-354D-9A4A-56E0893F4812}"/>
              </a:ext>
            </a:extLst>
          </p:cNvPr>
          <p:cNvSpPr>
            <a:spLocks noGrp="1"/>
          </p:cNvSpPr>
          <p:nvPr>
            <p:ph type="title"/>
          </p:nvPr>
        </p:nvSpPr>
        <p:spPr>
          <a:xfrm>
            <a:off x="2231136" y="798437"/>
            <a:ext cx="7729728" cy="1188720"/>
          </a:xfrm>
        </p:spPr>
        <p:txBody>
          <a:bodyPr/>
          <a:lstStyle/>
          <a:p>
            <a:r>
              <a:rPr lang="en-US" dirty="0"/>
              <a:t>Sample focuses of meditation	</a:t>
            </a:r>
          </a:p>
        </p:txBody>
      </p:sp>
      <p:sp>
        <p:nvSpPr>
          <p:cNvPr id="3" name="Content Placeholder 2">
            <a:extLst>
              <a:ext uri="{FF2B5EF4-FFF2-40B4-BE49-F238E27FC236}">
                <a16:creationId xmlns:a16="http://schemas.microsoft.com/office/drawing/2014/main" id="{306D08A0-42D4-9D05-011E-BA8F898F6485}"/>
              </a:ext>
            </a:extLst>
          </p:cNvPr>
          <p:cNvSpPr>
            <a:spLocks noGrp="1"/>
          </p:cNvSpPr>
          <p:nvPr>
            <p:ph idx="1"/>
          </p:nvPr>
        </p:nvSpPr>
        <p:spPr>
          <a:xfrm>
            <a:off x="2231136" y="2213680"/>
            <a:ext cx="7729728" cy="3845883"/>
          </a:xfrm>
        </p:spPr>
        <p:txBody>
          <a:bodyPr>
            <a:noAutofit/>
          </a:bodyPr>
          <a:lstStyle/>
          <a:p>
            <a:r>
              <a:rPr lang="en-US" sz="2400" dirty="0"/>
              <a:t>Building self compassion</a:t>
            </a:r>
          </a:p>
          <a:p>
            <a:r>
              <a:rPr lang="en-US" sz="2400" dirty="0"/>
              <a:t>Building empathy</a:t>
            </a:r>
          </a:p>
          <a:p>
            <a:r>
              <a:rPr lang="en-US" sz="2400" dirty="0"/>
              <a:t>Increasing positive self regard</a:t>
            </a:r>
          </a:p>
          <a:p>
            <a:r>
              <a:rPr lang="en-US" sz="2400" dirty="0"/>
              <a:t>Examining  personal beliefs and values</a:t>
            </a:r>
          </a:p>
          <a:p>
            <a:r>
              <a:rPr lang="en-US" sz="2400" dirty="0"/>
              <a:t>Evaluating life’s progress personally and professionally</a:t>
            </a:r>
          </a:p>
          <a:p>
            <a:r>
              <a:rPr lang="en-US" sz="2400" dirty="0"/>
              <a:t>Tolerating difficult emotions</a:t>
            </a:r>
          </a:p>
          <a:p>
            <a:r>
              <a:rPr lang="en-US" sz="2400" dirty="0"/>
              <a:t>Transformative tool to assist with healing (religion/ spirituality/ rituals)</a:t>
            </a:r>
          </a:p>
          <a:p>
            <a:r>
              <a:rPr lang="en-US" sz="2400" b="1" dirty="0"/>
              <a:t>To deepen our experiences of gratitude and joy</a:t>
            </a:r>
          </a:p>
          <a:p>
            <a:endParaRPr lang="en-US" sz="2400" dirty="0"/>
          </a:p>
          <a:p>
            <a:endParaRPr lang="en-US" sz="2400" dirty="0"/>
          </a:p>
          <a:p>
            <a:endParaRPr lang="en-US" sz="2400" dirty="0"/>
          </a:p>
          <a:p>
            <a:endParaRPr lang="en-US" sz="2400" dirty="0"/>
          </a:p>
        </p:txBody>
      </p:sp>
    </p:spTree>
    <p:extLst>
      <p:ext uri="{BB962C8B-B14F-4D97-AF65-F5344CB8AC3E}">
        <p14:creationId xmlns:p14="http://schemas.microsoft.com/office/powerpoint/2010/main" val="168243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A523C-610C-256F-893F-8B378A375C7C}"/>
              </a:ext>
            </a:extLst>
          </p:cNvPr>
          <p:cNvSpPr>
            <a:spLocks noGrp="1"/>
          </p:cNvSpPr>
          <p:nvPr>
            <p:ph type="title"/>
          </p:nvPr>
        </p:nvSpPr>
        <p:spPr/>
        <p:txBody>
          <a:bodyPr/>
          <a:lstStyle/>
          <a:p>
            <a:r>
              <a:rPr lang="en-US" dirty="0"/>
              <a:t> Deepening gratitude and Joy		</a:t>
            </a:r>
          </a:p>
        </p:txBody>
      </p:sp>
      <p:sp>
        <p:nvSpPr>
          <p:cNvPr id="3" name="Content Placeholder 2">
            <a:extLst>
              <a:ext uri="{FF2B5EF4-FFF2-40B4-BE49-F238E27FC236}">
                <a16:creationId xmlns:a16="http://schemas.microsoft.com/office/drawing/2014/main" id="{DF0FE50D-4B17-5AB1-4AFA-D213F2581D13}"/>
              </a:ext>
            </a:extLst>
          </p:cNvPr>
          <p:cNvSpPr>
            <a:spLocks noGrp="1"/>
          </p:cNvSpPr>
          <p:nvPr>
            <p:ph idx="1"/>
          </p:nvPr>
        </p:nvSpPr>
        <p:spPr/>
        <p:txBody>
          <a:bodyPr>
            <a:normAutofit/>
          </a:bodyPr>
          <a:lstStyle/>
          <a:p>
            <a:r>
              <a:rPr lang="en-US" sz="2400" dirty="0"/>
              <a:t>Gratitude journal</a:t>
            </a:r>
          </a:p>
          <a:p>
            <a:r>
              <a:rPr lang="en-US" sz="2400" dirty="0"/>
              <a:t>Train your mind to focus on things you’re thankful for</a:t>
            </a:r>
          </a:p>
          <a:p>
            <a:r>
              <a:rPr lang="en-US" sz="2400" dirty="0"/>
              <a:t>Soak in a positive experience, stay present, don’t quickly dismiss</a:t>
            </a:r>
          </a:p>
        </p:txBody>
      </p:sp>
    </p:spTree>
    <p:extLst>
      <p:ext uri="{BB962C8B-B14F-4D97-AF65-F5344CB8AC3E}">
        <p14:creationId xmlns:p14="http://schemas.microsoft.com/office/powerpoint/2010/main" val="14901284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579FF-C177-4207-BB66-835B6C32BCB6}"/>
              </a:ext>
            </a:extLst>
          </p:cNvPr>
          <p:cNvSpPr>
            <a:spLocks noGrp="1"/>
          </p:cNvSpPr>
          <p:nvPr>
            <p:ph type="title"/>
          </p:nvPr>
        </p:nvSpPr>
        <p:spPr/>
        <p:txBody>
          <a:bodyPr/>
          <a:lstStyle/>
          <a:p>
            <a:r>
              <a:rPr lang="en-US" dirty="0"/>
              <a:t>Foundations of mindful meditation</a:t>
            </a:r>
          </a:p>
        </p:txBody>
      </p:sp>
      <p:sp>
        <p:nvSpPr>
          <p:cNvPr id="3" name="Content Placeholder 2">
            <a:extLst>
              <a:ext uri="{FF2B5EF4-FFF2-40B4-BE49-F238E27FC236}">
                <a16:creationId xmlns:a16="http://schemas.microsoft.com/office/drawing/2014/main" id="{B8E57A57-0628-410E-AEC4-7ADB88B2CB48}"/>
              </a:ext>
            </a:extLst>
          </p:cNvPr>
          <p:cNvSpPr>
            <a:spLocks noGrp="1"/>
          </p:cNvSpPr>
          <p:nvPr>
            <p:ph idx="1"/>
          </p:nvPr>
        </p:nvSpPr>
        <p:spPr>
          <a:xfrm>
            <a:off x="2231136" y="2388662"/>
            <a:ext cx="7729728" cy="3816022"/>
          </a:xfrm>
        </p:spPr>
        <p:txBody>
          <a:bodyPr>
            <a:noAutofit/>
          </a:bodyPr>
          <a:lstStyle/>
          <a:p>
            <a:r>
              <a:rPr lang="en-US" sz="2400" b="1" dirty="0"/>
              <a:t>Beginners mind</a:t>
            </a:r>
            <a:r>
              <a:rPr lang="en-US" sz="2400" dirty="0"/>
              <a:t>: seeing things as new and fresh, as if for the first time, with a sense of curiosity.</a:t>
            </a:r>
          </a:p>
          <a:p>
            <a:r>
              <a:rPr lang="en-US" sz="2400" b="1" dirty="0"/>
              <a:t>Non-Judgement</a:t>
            </a:r>
            <a:r>
              <a:rPr lang="en-US" sz="2400" dirty="0"/>
              <a:t>: cultivating impartial observations in regards to our experiences. Not labeling thoughts, feelings or sensations as good or bad, right or wrong, but simply taking note of thoughts, feelings and sensations in each moment.</a:t>
            </a:r>
          </a:p>
          <a:p>
            <a:r>
              <a:rPr lang="en-US" sz="2400" b="1" dirty="0"/>
              <a:t>Self-Compassion</a:t>
            </a:r>
            <a:r>
              <a:rPr lang="en-US" sz="2400" dirty="0"/>
              <a:t>: Cultivating compassion for yourself without self blame or criticism</a:t>
            </a:r>
          </a:p>
        </p:txBody>
      </p:sp>
    </p:spTree>
    <p:extLst>
      <p:ext uri="{BB962C8B-B14F-4D97-AF65-F5344CB8AC3E}">
        <p14:creationId xmlns:p14="http://schemas.microsoft.com/office/powerpoint/2010/main" val="26408967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9A07C-BADE-00BA-A6F0-C1BF76CA0120}"/>
              </a:ext>
            </a:extLst>
          </p:cNvPr>
          <p:cNvSpPr>
            <a:spLocks noGrp="1"/>
          </p:cNvSpPr>
          <p:nvPr>
            <p:ph type="title"/>
          </p:nvPr>
        </p:nvSpPr>
        <p:spPr>
          <a:xfrm>
            <a:off x="2231136" y="549055"/>
            <a:ext cx="7729728" cy="1188720"/>
          </a:xfrm>
        </p:spPr>
        <p:txBody>
          <a:bodyPr/>
          <a:lstStyle/>
          <a:p>
            <a:r>
              <a:rPr lang="en-US" dirty="0"/>
              <a:t>Importance of the breath</a:t>
            </a:r>
          </a:p>
        </p:txBody>
      </p:sp>
      <p:sp>
        <p:nvSpPr>
          <p:cNvPr id="3" name="Content Placeholder 2">
            <a:extLst>
              <a:ext uri="{FF2B5EF4-FFF2-40B4-BE49-F238E27FC236}">
                <a16:creationId xmlns:a16="http://schemas.microsoft.com/office/drawing/2014/main" id="{1F588BBB-72DF-5D47-CA2B-619AAB1BD45B}"/>
              </a:ext>
            </a:extLst>
          </p:cNvPr>
          <p:cNvSpPr>
            <a:spLocks noGrp="1"/>
          </p:cNvSpPr>
          <p:nvPr>
            <p:ph idx="1"/>
          </p:nvPr>
        </p:nvSpPr>
        <p:spPr>
          <a:xfrm>
            <a:off x="2231136" y="1878008"/>
            <a:ext cx="7729728" cy="3101983"/>
          </a:xfrm>
        </p:spPr>
        <p:txBody>
          <a:bodyPr>
            <a:noAutofit/>
          </a:bodyPr>
          <a:lstStyle/>
          <a:p>
            <a:r>
              <a:rPr lang="en-US" sz="2400" dirty="0"/>
              <a:t>The breath is centerpiece of mindfulness and meditation because it connects the mind and body.</a:t>
            </a:r>
          </a:p>
          <a:p>
            <a:r>
              <a:rPr lang="en-US" sz="2400" dirty="0"/>
              <a:t>Irregular shallow breathing vs. settled, calm regular and slowed breathes</a:t>
            </a:r>
          </a:p>
          <a:p>
            <a:r>
              <a:rPr lang="en-US" sz="2400" dirty="0"/>
              <a:t>Focusing on the natural pattern of inhalation and exhalation providers a natural object of meditation</a:t>
            </a:r>
          </a:p>
          <a:p>
            <a:r>
              <a:rPr lang="en-US" sz="2400" dirty="0"/>
              <a:t>The mind becomes more tranquil and aware.</a:t>
            </a:r>
          </a:p>
          <a:p>
            <a:r>
              <a:rPr lang="en-US" sz="2400" dirty="0"/>
              <a:t>Whenever you get lost- bring it back to the breath</a:t>
            </a:r>
          </a:p>
        </p:txBody>
      </p:sp>
    </p:spTree>
    <p:extLst>
      <p:ext uri="{BB962C8B-B14F-4D97-AF65-F5344CB8AC3E}">
        <p14:creationId xmlns:p14="http://schemas.microsoft.com/office/powerpoint/2010/main" val="11289471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F8FB7-ACEE-44A0-85FB-CBF9CF8AF0AD}"/>
              </a:ext>
            </a:extLst>
          </p:cNvPr>
          <p:cNvSpPr>
            <a:spLocks noGrp="1"/>
          </p:cNvSpPr>
          <p:nvPr>
            <p:ph type="title"/>
          </p:nvPr>
        </p:nvSpPr>
        <p:spPr/>
        <p:txBody>
          <a:bodyPr/>
          <a:lstStyle/>
          <a:p>
            <a:r>
              <a:rPr lang="en-US" dirty="0"/>
              <a:t>Meditations for emotions</a:t>
            </a:r>
          </a:p>
        </p:txBody>
      </p:sp>
      <p:sp>
        <p:nvSpPr>
          <p:cNvPr id="3" name="Content Placeholder 2">
            <a:extLst>
              <a:ext uri="{FF2B5EF4-FFF2-40B4-BE49-F238E27FC236}">
                <a16:creationId xmlns:a16="http://schemas.microsoft.com/office/drawing/2014/main" id="{4E4C92F9-C732-40FB-BCFD-333764704DFB}"/>
              </a:ext>
            </a:extLst>
          </p:cNvPr>
          <p:cNvSpPr>
            <a:spLocks noGrp="1"/>
          </p:cNvSpPr>
          <p:nvPr>
            <p:ph idx="1"/>
          </p:nvPr>
        </p:nvSpPr>
        <p:spPr/>
        <p:txBody>
          <a:bodyPr>
            <a:normAutofit fontScale="92500"/>
          </a:bodyPr>
          <a:lstStyle/>
          <a:p>
            <a:r>
              <a:rPr lang="en-US" sz="2400" dirty="0"/>
              <a:t>Increase emotional awareness/  improve self responsiveness</a:t>
            </a:r>
          </a:p>
          <a:p>
            <a:r>
              <a:rPr lang="en-US" sz="2400" dirty="0"/>
              <a:t>Learn to TOLERATE not distract from challenging emotions</a:t>
            </a:r>
          </a:p>
          <a:p>
            <a:r>
              <a:rPr lang="en-US" sz="2400" b="1" dirty="0"/>
              <a:t>FEEL-DEAL-HEAL</a:t>
            </a:r>
          </a:p>
          <a:p>
            <a:r>
              <a:rPr lang="en-US" sz="2400" dirty="0"/>
              <a:t>Increase self-compassion in response to emotions</a:t>
            </a:r>
          </a:p>
          <a:p>
            <a:r>
              <a:rPr lang="en-US" sz="2400" dirty="0"/>
              <a:t>Being mindful of emotions helps us to stand back, understand emotions. Not fear them or struggle against them- which results in decreased distress.</a:t>
            </a:r>
          </a:p>
        </p:txBody>
      </p:sp>
    </p:spTree>
    <p:extLst>
      <p:ext uri="{BB962C8B-B14F-4D97-AF65-F5344CB8AC3E}">
        <p14:creationId xmlns:p14="http://schemas.microsoft.com/office/powerpoint/2010/main" val="32005850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25546-4823-4A10-A58B-223A08027647}"/>
              </a:ext>
            </a:extLst>
          </p:cNvPr>
          <p:cNvSpPr>
            <a:spLocks noGrp="1"/>
          </p:cNvSpPr>
          <p:nvPr>
            <p:ph type="title"/>
          </p:nvPr>
        </p:nvSpPr>
        <p:spPr>
          <a:xfrm>
            <a:off x="2228177" y="485298"/>
            <a:ext cx="7729728" cy="1188720"/>
          </a:xfrm>
        </p:spPr>
        <p:txBody>
          <a:bodyPr/>
          <a:lstStyle/>
          <a:p>
            <a:r>
              <a:rPr lang="en-US" dirty="0"/>
              <a:t>STOP method for responding mindfully</a:t>
            </a:r>
          </a:p>
        </p:txBody>
      </p:sp>
      <p:sp>
        <p:nvSpPr>
          <p:cNvPr id="3" name="Content Placeholder 2">
            <a:extLst>
              <a:ext uri="{FF2B5EF4-FFF2-40B4-BE49-F238E27FC236}">
                <a16:creationId xmlns:a16="http://schemas.microsoft.com/office/drawing/2014/main" id="{68672C11-7136-4C35-902B-505BB9FD3C5B}"/>
              </a:ext>
            </a:extLst>
          </p:cNvPr>
          <p:cNvSpPr>
            <a:spLocks noGrp="1"/>
          </p:cNvSpPr>
          <p:nvPr>
            <p:ph idx="1"/>
          </p:nvPr>
        </p:nvSpPr>
        <p:spPr>
          <a:xfrm>
            <a:off x="2231136" y="1926455"/>
            <a:ext cx="7729728" cy="4811696"/>
          </a:xfrm>
        </p:spPr>
        <p:txBody>
          <a:bodyPr>
            <a:normAutofit fontScale="62500" lnSpcReduction="20000"/>
          </a:bodyPr>
          <a:lstStyle/>
          <a:p>
            <a:r>
              <a:rPr lang="en-US" sz="2500" b="1" dirty="0"/>
              <a:t>Stop</a:t>
            </a:r>
          </a:p>
          <a:p>
            <a:pPr lvl="1"/>
            <a:r>
              <a:rPr lang="en-US" sz="2500" dirty="0"/>
              <a:t>During the day make a conscious, committed decision to stop and practice mindfulness</a:t>
            </a:r>
          </a:p>
          <a:p>
            <a:r>
              <a:rPr lang="en-US" sz="2500" b="1" dirty="0"/>
              <a:t>Take a break</a:t>
            </a:r>
          </a:p>
          <a:p>
            <a:pPr lvl="1"/>
            <a:r>
              <a:rPr lang="en-US" sz="2500" dirty="0"/>
              <a:t>Turn your attention inward, close your eyes, and breathe fully in and out of your lungs</a:t>
            </a:r>
          </a:p>
          <a:p>
            <a:r>
              <a:rPr lang="en-US" sz="2500" b="1" dirty="0"/>
              <a:t>Observe</a:t>
            </a:r>
          </a:p>
          <a:p>
            <a:pPr lvl="1"/>
            <a:r>
              <a:rPr lang="en-US" sz="2500" dirty="0"/>
              <a:t>Recognize what you are feeling, try naming it</a:t>
            </a:r>
          </a:p>
          <a:p>
            <a:pPr lvl="1"/>
            <a:r>
              <a:rPr lang="en-US" sz="2500" dirty="0"/>
              <a:t>Take distance from this feeling or emotion</a:t>
            </a:r>
          </a:p>
          <a:p>
            <a:pPr lvl="1"/>
            <a:r>
              <a:rPr lang="en-US" sz="2500" dirty="0"/>
              <a:t>Observe the feelings as if they are fireflies around you allow yourself to be touched by them notice when they are bright or dull just notice</a:t>
            </a:r>
          </a:p>
          <a:p>
            <a:pPr lvl="1"/>
            <a:r>
              <a:rPr lang="en-US" sz="2500" dirty="0"/>
              <a:t>Remind yourself that your feelings are part of your experience, they are normal, they do not define you.</a:t>
            </a:r>
          </a:p>
          <a:p>
            <a:r>
              <a:rPr lang="en-US" sz="2500" b="1" dirty="0"/>
              <a:t>Proceed</a:t>
            </a:r>
          </a:p>
          <a:p>
            <a:pPr lvl="1"/>
            <a:r>
              <a:rPr lang="en-US" sz="2500" dirty="0"/>
              <a:t>Accept whatever you are feeling. </a:t>
            </a:r>
          </a:p>
          <a:p>
            <a:pPr lvl="1"/>
            <a:r>
              <a:rPr lang="en-US" sz="2500" dirty="0"/>
              <a:t> Tell yourself  “no feeling is forever, this will pass, nothing needs to happen for this to be complete. “</a:t>
            </a:r>
          </a:p>
          <a:p>
            <a:pPr lvl="1"/>
            <a:endParaRPr lang="en-US" dirty="0"/>
          </a:p>
          <a:p>
            <a:endParaRPr lang="en-US" dirty="0"/>
          </a:p>
        </p:txBody>
      </p:sp>
    </p:spTree>
    <p:extLst>
      <p:ext uri="{BB962C8B-B14F-4D97-AF65-F5344CB8AC3E}">
        <p14:creationId xmlns:p14="http://schemas.microsoft.com/office/powerpoint/2010/main" val="22769638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50690-4EA4-46A6-AAC6-78E84F341F3C}"/>
              </a:ext>
            </a:extLst>
          </p:cNvPr>
          <p:cNvSpPr>
            <a:spLocks noGrp="1"/>
          </p:cNvSpPr>
          <p:nvPr>
            <p:ph type="title"/>
          </p:nvPr>
        </p:nvSpPr>
        <p:spPr>
          <a:xfrm>
            <a:off x="2231136" y="350668"/>
            <a:ext cx="7729728" cy="1188720"/>
          </a:xfrm>
        </p:spPr>
        <p:txBody>
          <a:bodyPr/>
          <a:lstStyle/>
          <a:p>
            <a:r>
              <a:rPr lang="en-US" dirty="0"/>
              <a:t>Beginning practice</a:t>
            </a:r>
          </a:p>
        </p:txBody>
      </p:sp>
      <p:sp>
        <p:nvSpPr>
          <p:cNvPr id="3" name="Content Placeholder 2">
            <a:extLst>
              <a:ext uri="{FF2B5EF4-FFF2-40B4-BE49-F238E27FC236}">
                <a16:creationId xmlns:a16="http://schemas.microsoft.com/office/drawing/2014/main" id="{3A7525CA-A0EB-4C9F-8A79-4AD91CAF1F33}"/>
              </a:ext>
            </a:extLst>
          </p:cNvPr>
          <p:cNvSpPr>
            <a:spLocks noGrp="1"/>
          </p:cNvSpPr>
          <p:nvPr>
            <p:ph idx="1"/>
          </p:nvPr>
        </p:nvSpPr>
        <p:spPr>
          <a:xfrm>
            <a:off x="2231136" y="1820625"/>
            <a:ext cx="7729728" cy="4815701"/>
          </a:xfrm>
        </p:spPr>
        <p:txBody>
          <a:bodyPr>
            <a:normAutofit lnSpcReduction="10000"/>
          </a:bodyPr>
          <a:lstStyle/>
          <a:p>
            <a:r>
              <a:rPr lang="en-US" sz="2400" dirty="0"/>
              <a:t>Mindful Check-ins	</a:t>
            </a:r>
          </a:p>
          <a:p>
            <a:pPr lvl="1"/>
            <a:r>
              <a:rPr lang="en-US" sz="2400" dirty="0"/>
              <a:t>2-3 min / 2-3 times a day</a:t>
            </a:r>
          </a:p>
          <a:p>
            <a:pPr lvl="1"/>
            <a:r>
              <a:rPr lang="en-US" sz="2400" dirty="0"/>
              <a:t>Ask yourself : How am I doing, what do I need right this moment?</a:t>
            </a:r>
          </a:p>
          <a:p>
            <a:r>
              <a:rPr lang="en-US" sz="2400" dirty="0"/>
              <a:t>Can be used as transitions in between various roles (i.e. class, patients, study sessions, etc.)</a:t>
            </a:r>
          </a:p>
          <a:p>
            <a:pPr lvl="1"/>
            <a:r>
              <a:rPr lang="en-US" sz="2400" dirty="0"/>
              <a:t>Above mindful check in</a:t>
            </a:r>
          </a:p>
          <a:p>
            <a:pPr lvl="1"/>
            <a:r>
              <a:rPr lang="en-US" sz="2400" dirty="0"/>
              <a:t>5 min mindful meditation breathwork for centering and grounding</a:t>
            </a:r>
          </a:p>
          <a:p>
            <a:pPr lvl="1"/>
            <a:r>
              <a:rPr lang="en-US" sz="2400" dirty="0"/>
              <a:t>Visualize the transition, leaving previous things at the door, walking into the new space- BREATHE</a:t>
            </a:r>
          </a:p>
          <a:p>
            <a:pPr marL="0" indent="0">
              <a:buNone/>
            </a:pPr>
            <a:endParaRPr lang="en-US" dirty="0"/>
          </a:p>
        </p:txBody>
      </p:sp>
    </p:spTree>
    <p:extLst>
      <p:ext uri="{BB962C8B-B14F-4D97-AF65-F5344CB8AC3E}">
        <p14:creationId xmlns:p14="http://schemas.microsoft.com/office/powerpoint/2010/main" val="25121782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78D98-135B-8535-DA0B-F088D237CBFE}"/>
              </a:ext>
            </a:extLst>
          </p:cNvPr>
          <p:cNvSpPr>
            <a:spLocks noGrp="1"/>
          </p:cNvSpPr>
          <p:nvPr>
            <p:ph type="title"/>
          </p:nvPr>
        </p:nvSpPr>
        <p:spPr>
          <a:xfrm>
            <a:off x="2217281" y="523613"/>
            <a:ext cx="7729728" cy="1188720"/>
          </a:xfrm>
        </p:spPr>
        <p:txBody>
          <a:bodyPr/>
          <a:lstStyle/>
          <a:p>
            <a:r>
              <a:rPr lang="en-US" dirty="0"/>
              <a:t>Coloring Mandala Activity</a:t>
            </a:r>
          </a:p>
        </p:txBody>
      </p:sp>
      <p:sp>
        <p:nvSpPr>
          <p:cNvPr id="3" name="Content Placeholder 2">
            <a:extLst>
              <a:ext uri="{FF2B5EF4-FFF2-40B4-BE49-F238E27FC236}">
                <a16:creationId xmlns:a16="http://schemas.microsoft.com/office/drawing/2014/main" id="{70643E42-10EA-9C6A-BE54-E4C7C43EF3F0}"/>
              </a:ext>
            </a:extLst>
          </p:cNvPr>
          <p:cNvSpPr>
            <a:spLocks noGrp="1"/>
          </p:cNvSpPr>
          <p:nvPr>
            <p:ph idx="1"/>
          </p:nvPr>
        </p:nvSpPr>
        <p:spPr>
          <a:xfrm>
            <a:off x="2217281" y="1878008"/>
            <a:ext cx="7729728" cy="3101983"/>
          </a:xfrm>
        </p:spPr>
        <p:txBody>
          <a:bodyPr>
            <a:noAutofit/>
          </a:bodyPr>
          <a:lstStyle/>
          <a:p>
            <a:r>
              <a:rPr lang="en-US" sz="2400" dirty="0"/>
              <a:t>Color a mandala to tap into your creativity</a:t>
            </a:r>
          </a:p>
          <a:p>
            <a:r>
              <a:rPr lang="en-US" sz="2400" dirty="0"/>
              <a:t>The process of drawing and coloring can focus and nourish you</a:t>
            </a:r>
          </a:p>
          <a:p>
            <a:r>
              <a:rPr lang="en-US" sz="2400" dirty="0"/>
              <a:t>Start with three deep cleansing breaths </a:t>
            </a:r>
          </a:p>
          <a:p>
            <a:pPr lvl="1"/>
            <a:r>
              <a:rPr lang="en-US" sz="2200" dirty="0"/>
              <a:t>Breathe in love and breathe out tension and fear</a:t>
            </a:r>
          </a:p>
          <a:p>
            <a:pPr lvl="1"/>
            <a:r>
              <a:rPr lang="en-US" sz="2400" dirty="0"/>
              <a:t>Notice the thoughts that come up as you complete your coloring. </a:t>
            </a:r>
          </a:p>
          <a:p>
            <a:pPr lvl="1"/>
            <a:r>
              <a:rPr lang="en-US" sz="2400" dirty="0"/>
              <a:t>Notice them and let them go</a:t>
            </a:r>
          </a:p>
          <a:p>
            <a:r>
              <a:rPr lang="en-US" sz="2400" dirty="0"/>
              <a:t>When done notice the shapes and colors and how they make you feel</a:t>
            </a:r>
          </a:p>
        </p:txBody>
      </p:sp>
    </p:spTree>
    <p:extLst>
      <p:ext uri="{BB962C8B-B14F-4D97-AF65-F5344CB8AC3E}">
        <p14:creationId xmlns:p14="http://schemas.microsoft.com/office/powerpoint/2010/main" val="33003676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C9078-F496-AAFE-EA0B-E83DE738569E}"/>
              </a:ext>
            </a:extLst>
          </p:cNvPr>
          <p:cNvSpPr>
            <a:spLocks noGrp="1"/>
          </p:cNvSpPr>
          <p:nvPr>
            <p:ph type="title"/>
          </p:nvPr>
        </p:nvSpPr>
        <p:spPr>
          <a:xfrm>
            <a:off x="2231136" y="576765"/>
            <a:ext cx="7729728" cy="1188720"/>
          </a:xfrm>
        </p:spPr>
        <p:txBody>
          <a:bodyPr/>
          <a:lstStyle/>
          <a:p>
            <a:r>
              <a:rPr lang="en-US" dirty="0"/>
              <a:t>Additional aways to practice mindfulness and meditation</a:t>
            </a:r>
          </a:p>
        </p:txBody>
      </p:sp>
      <p:sp>
        <p:nvSpPr>
          <p:cNvPr id="3" name="Content Placeholder 2">
            <a:extLst>
              <a:ext uri="{FF2B5EF4-FFF2-40B4-BE49-F238E27FC236}">
                <a16:creationId xmlns:a16="http://schemas.microsoft.com/office/drawing/2014/main" id="{CC320ABE-CAA4-5651-6B1B-2F037E83A476}"/>
              </a:ext>
            </a:extLst>
          </p:cNvPr>
          <p:cNvSpPr>
            <a:spLocks noGrp="1"/>
          </p:cNvSpPr>
          <p:nvPr>
            <p:ph idx="1"/>
          </p:nvPr>
        </p:nvSpPr>
        <p:spPr>
          <a:xfrm>
            <a:off x="2231136" y="2166989"/>
            <a:ext cx="7729728" cy="4219956"/>
          </a:xfrm>
        </p:spPr>
        <p:txBody>
          <a:bodyPr>
            <a:normAutofit lnSpcReduction="10000"/>
          </a:bodyPr>
          <a:lstStyle/>
          <a:p>
            <a:r>
              <a:rPr lang="en-US" sz="2400" dirty="0"/>
              <a:t>1-2 min of mindful breathing upon waking- don’t let your mind race to what you have to do right away</a:t>
            </a:r>
          </a:p>
          <a:p>
            <a:r>
              <a:rPr lang="en-US" sz="2400" dirty="0"/>
              <a:t>When you arrive at your destination take a few in to orient yourself with cleansing breaths breathe consciously and calmly</a:t>
            </a:r>
          </a:p>
          <a:p>
            <a:r>
              <a:rPr lang="en-US" sz="2400" dirty="0"/>
              <a:t>Become aware of subtle signs of tension and take a break to walk or stretch</a:t>
            </a:r>
          </a:p>
          <a:p>
            <a:r>
              <a:rPr lang="en-US" sz="2400" dirty="0"/>
              <a:t>As you wind down let go of today and again do 1-2 min of mindful breathing</a:t>
            </a:r>
          </a:p>
          <a:p>
            <a:r>
              <a:rPr lang="en-US" sz="2400" dirty="0"/>
              <a:t>Develop a mantra or affirmation</a:t>
            </a:r>
          </a:p>
          <a:p>
            <a:endParaRPr lang="en-US" dirty="0"/>
          </a:p>
        </p:txBody>
      </p:sp>
    </p:spTree>
    <p:extLst>
      <p:ext uri="{BB962C8B-B14F-4D97-AF65-F5344CB8AC3E}">
        <p14:creationId xmlns:p14="http://schemas.microsoft.com/office/powerpoint/2010/main" val="3417015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896B9-9D91-4C74-ADC5-4F91B3C5060D}"/>
              </a:ext>
            </a:extLst>
          </p:cNvPr>
          <p:cNvSpPr>
            <a:spLocks noGrp="1"/>
          </p:cNvSpPr>
          <p:nvPr>
            <p:ph type="title"/>
          </p:nvPr>
        </p:nvSpPr>
        <p:spPr/>
        <p:txBody>
          <a:bodyPr/>
          <a:lstStyle/>
          <a:p>
            <a:r>
              <a:rPr lang="en-US" dirty="0"/>
              <a:t>Introductory Apps/ Resources</a:t>
            </a:r>
          </a:p>
        </p:txBody>
      </p:sp>
      <p:sp>
        <p:nvSpPr>
          <p:cNvPr id="3" name="Content Placeholder 2">
            <a:extLst>
              <a:ext uri="{FF2B5EF4-FFF2-40B4-BE49-F238E27FC236}">
                <a16:creationId xmlns:a16="http://schemas.microsoft.com/office/drawing/2014/main" id="{15BE3A53-0D49-4990-99A9-20C315BD1FA5}"/>
              </a:ext>
            </a:extLst>
          </p:cNvPr>
          <p:cNvSpPr>
            <a:spLocks noGrp="1"/>
          </p:cNvSpPr>
          <p:nvPr>
            <p:ph idx="1"/>
          </p:nvPr>
        </p:nvSpPr>
        <p:spPr>
          <a:xfrm>
            <a:off x="2231136" y="2638044"/>
            <a:ext cx="7729728" cy="3901301"/>
          </a:xfrm>
        </p:spPr>
        <p:txBody>
          <a:bodyPr>
            <a:normAutofit/>
          </a:bodyPr>
          <a:lstStyle/>
          <a:p>
            <a:r>
              <a:rPr lang="en-US" sz="2400" dirty="0"/>
              <a:t>Headspace</a:t>
            </a:r>
          </a:p>
          <a:p>
            <a:r>
              <a:rPr lang="en-US" sz="2400" dirty="0"/>
              <a:t>Calm App</a:t>
            </a:r>
          </a:p>
          <a:p>
            <a:r>
              <a:rPr lang="en-US" sz="2400" dirty="0"/>
              <a:t>Yoga with Adriene (body movement, intentional mindful breathing recordings)</a:t>
            </a:r>
          </a:p>
          <a:p>
            <a:r>
              <a:rPr lang="en-US" sz="2400" dirty="0"/>
              <a:t>Insight timer</a:t>
            </a:r>
          </a:p>
          <a:p>
            <a:r>
              <a:rPr lang="en-US" sz="2400" dirty="0"/>
              <a:t>Simple Habit</a:t>
            </a:r>
          </a:p>
          <a:p>
            <a:r>
              <a:rPr lang="en-US" sz="2400" dirty="0"/>
              <a:t>Ten Percent Happier Meditation</a:t>
            </a:r>
          </a:p>
          <a:p>
            <a:endParaRPr lang="en-US" sz="2400" dirty="0"/>
          </a:p>
          <a:p>
            <a:pPr marL="0" indent="0">
              <a:buNone/>
            </a:pPr>
            <a:endParaRPr lang="en-US" dirty="0"/>
          </a:p>
        </p:txBody>
      </p:sp>
    </p:spTree>
    <p:extLst>
      <p:ext uri="{BB962C8B-B14F-4D97-AF65-F5344CB8AC3E}">
        <p14:creationId xmlns:p14="http://schemas.microsoft.com/office/powerpoint/2010/main" val="4003616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F228F-F015-FAC6-8456-7BD541DC0ACA}"/>
              </a:ext>
            </a:extLst>
          </p:cNvPr>
          <p:cNvSpPr>
            <a:spLocks noGrp="1"/>
          </p:cNvSpPr>
          <p:nvPr>
            <p:ph type="title"/>
          </p:nvPr>
        </p:nvSpPr>
        <p:spPr/>
        <p:txBody>
          <a:bodyPr/>
          <a:lstStyle/>
          <a:p>
            <a:r>
              <a:rPr lang="en-US" dirty="0"/>
              <a:t>Objectives	</a:t>
            </a:r>
          </a:p>
        </p:txBody>
      </p:sp>
      <p:sp>
        <p:nvSpPr>
          <p:cNvPr id="3" name="Content Placeholder 2">
            <a:extLst>
              <a:ext uri="{FF2B5EF4-FFF2-40B4-BE49-F238E27FC236}">
                <a16:creationId xmlns:a16="http://schemas.microsoft.com/office/drawing/2014/main" id="{3BF27C9C-3947-C939-0597-FAF39658FADD}"/>
              </a:ext>
            </a:extLst>
          </p:cNvPr>
          <p:cNvSpPr>
            <a:spLocks noGrp="1"/>
          </p:cNvSpPr>
          <p:nvPr>
            <p:ph idx="1"/>
          </p:nvPr>
        </p:nvSpPr>
        <p:spPr/>
        <p:txBody>
          <a:bodyPr>
            <a:noAutofit/>
          </a:bodyPr>
          <a:lstStyle/>
          <a:p>
            <a:r>
              <a:rPr lang="en-US" sz="2400" dirty="0"/>
              <a:t>Education about mindfulness and meditation</a:t>
            </a:r>
          </a:p>
          <a:p>
            <a:pPr lvl="1"/>
            <a:r>
              <a:rPr lang="en-US" sz="2400" dirty="0"/>
              <a:t>Definitions</a:t>
            </a:r>
          </a:p>
          <a:p>
            <a:pPr lvl="1"/>
            <a:r>
              <a:rPr lang="en-US" sz="2400" dirty="0"/>
              <a:t>Benefits</a:t>
            </a:r>
          </a:p>
          <a:p>
            <a:pPr lvl="1"/>
            <a:r>
              <a:rPr lang="en-US" sz="2400" dirty="0"/>
              <a:t>types</a:t>
            </a:r>
          </a:p>
          <a:p>
            <a:r>
              <a:rPr lang="en-US" sz="2400" dirty="0"/>
              <a:t>Introduction to various beginning practices</a:t>
            </a:r>
          </a:p>
          <a:p>
            <a:pPr lvl="1"/>
            <a:r>
              <a:rPr lang="en-US" sz="2400" dirty="0"/>
              <a:t>Strategies/ skills</a:t>
            </a:r>
          </a:p>
          <a:p>
            <a:r>
              <a:rPr lang="en-US" sz="2400" dirty="0"/>
              <a:t>Time for questions</a:t>
            </a:r>
          </a:p>
        </p:txBody>
      </p:sp>
    </p:spTree>
    <p:extLst>
      <p:ext uri="{BB962C8B-B14F-4D97-AF65-F5344CB8AC3E}">
        <p14:creationId xmlns:p14="http://schemas.microsoft.com/office/powerpoint/2010/main" val="31513769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F2024-C747-7AF5-5B25-E55DC63885F1}"/>
              </a:ext>
            </a:extLst>
          </p:cNvPr>
          <p:cNvSpPr>
            <a:spLocks noGrp="1"/>
          </p:cNvSpPr>
          <p:nvPr>
            <p:ph type="title"/>
          </p:nvPr>
        </p:nvSpPr>
        <p:spPr/>
        <p:txBody>
          <a:bodyPr/>
          <a:lstStyle/>
          <a:p>
            <a:r>
              <a:rPr lang="en-US" dirty="0"/>
              <a:t>Counseling Center Information</a:t>
            </a:r>
          </a:p>
        </p:txBody>
      </p:sp>
      <p:sp>
        <p:nvSpPr>
          <p:cNvPr id="3" name="Content Placeholder 2">
            <a:extLst>
              <a:ext uri="{FF2B5EF4-FFF2-40B4-BE49-F238E27FC236}">
                <a16:creationId xmlns:a16="http://schemas.microsoft.com/office/drawing/2014/main" id="{C15CE7F2-E2D5-F673-BBC2-377EFC745F3B}"/>
              </a:ext>
            </a:extLst>
          </p:cNvPr>
          <p:cNvSpPr>
            <a:spLocks noGrp="1"/>
          </p:cNvSpPr>
          <p:nvPr>
            <p:ph idx="1"/>
          </p:nvPr>
        </p:nvSpPr>
        <p:spPr/>
        <p:txBody>
          <a:bodyPr>
            <a:normAutofit/>
          </a:bodyPr>
          <a:lstStyle/>
          <a:p>
            <a:r>
              <a:rPr lang="en-US" sz="2400" dirty="0"/>
              <a:t>Phone 414 288 7172</a:t>
            </a:r>
          </a:p>
          <a:p>
            <a:r>
              <a:rPr lang="en-US" sz="2400" dirty="0"/>
              <a:t>Walk in or phone triage consultations 8-430 M-F</a:t>
            </a:r>
          </a:p>
          <a:p>
            <a:r>
              <a:rPr lang="en-US" sz="2400" dirty="0"/>
              <a:t>Walk in or phone crisis services M-F 8-430 or after hours by calling 414-288-6800</a:t>
            </a:r>
          </a:p>
          <a:p>
            <a:endParaRPr lang="en-US" sz="2400" dirty="0"/>
          </a:p>
          <a:p>
            <a:r>
              <a:rPr lang="en-US" sz="2400" dirty="0"/>
              <a:t>Location: </a:t>
            </a:r>
            <a:r>
              <a:rPr lang="en-US" sz="2400" dirty="0" err="1"/>
              <a:t>Holthusen</a:t>
            </a:r>
            <a:r>
              <a:rPr lang="en-US" sz="2400" dirty="0"/>
              <a:t> Hall 2</a:t>
            </a:r>
            <a:r>
              <a:rPr lang="en-US" sz="2400" baseline="30000" dirty="0"/>
              <a:t>nd</a:t>
            </a:r>
            <a:r>
              <a:rPr lang="en-US" sz="2400" dirty="0"/>
              <a:t> Floor</a:t>
            </a:r>
          </a:p>
        </p:txBody>
      </p:sp>
    </p:spTree>
    <p:extLst>
      <p:ext uri="{BB962C8B-B14F-4D97-AF65-F5344CB8AC3E}">
        <p14:creationId xmlns:p14="http://schemas.microsoft.com/office/powerpoint/2010/main" val="27559043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EF08E-840C-4315-8AE6-B62A79094C1E}"/>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F3C25A7A-A40C-4362-B737-EE0777F077C6}"/>
              </a:ext>
            </a:extLst>
          </p:cNvPr>
          <p:cNvSpPr>
            <a:spLocks noGrp="1"/>
          </p:cNvSpPr>
          <p:nvPr>
            <p:ph idx="1"/>
          </p:nvPr>
        </p:nvSpPr>
        <p:spPr/>
        <p:txBody>
          <a:bodyPr/>
          <a:lstStyle/>
          <a:p>
            <a:r>
              <a:rPr lang="en-US" sz="2400" dirty="0"/>
              <a:t>Thank you for attending!</a:t>
            </a:r>
          </a:p>
          <a:p>
            <a:r>
              <a:rPr lang="en-US" sz="2400" dirty="0"/>
              <a:t>What questions do you have?</a:t>
            </a:r>
          </a:p>
          <a:p>
            <a:endParaRPr lang="en-US" dirty="0"/>
          </a:p>
          <a:p>
            <a:endParaRPr lang="en-US" dirty="0"/>
          </a:p>
        </p:txBody>
      </p:sp>
    </p:spTree>
    <p:extLst>
      <p:ext uri="{BB962C8B-B14F-4D97-AF65-F5344CB8AC3E}">
        <p14:creationId xmlns:p14="http://schemas.microsoft.com/office/powerpoint/2010/main" val="1320122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3DA14-ED36-4511-993B-967B2CA72EEB}"/>
              </a:ext>
            </a:extLst>
          </p:cNvPr>
          <p:cNvSpPr>
            <a:spLocks noGrp="1"/>
          </p:cNvSpPr>
          <p:nvPr>
            <p:ph type="title"/>
          </p:nvPr>
        </p:nvSpPr>
        <p:spPr/>
        <p:txBody>
          <a:bodyPr/>
          <a:lstStyle/>
          <a:p>
            <a:r>
              <a:rPr lang="en-US" dirty="0"/>
              <a:t>Mindfulness defined</a:t>
            </a:r>
          </a:p>
        </p:txBody>
      </p:sp>
      <p:sp>
        <p:nvSpPr>
          <p:cNvPr id="3" name="Content Placeholder 2">
            <a:extLst>
              <a:ext uri="{FF2B5EF4-FFF2-40B4-BE49-F238E27FC236}">
                <a16:creationId xmlns:a16="http://schemas.microsoft.com/office/drawing/2014/main" id="{5241FFCB-AB5D-4144-B34C-FA5DDC2701B0}"/>
              </a:ext>
            </a:extLst>
          </p:cNvPr>
          <p:cNvSpPr>
            <a:spLocks noGrp="1"/>
          </p:cNvSpPr>
          <p:nvPr>
            <p:ph idx="1"/>
          </p:nvPr>
        </p:nvSpPr>
        <p:spPr/>
        <p:txBody>
          <a:bodyPr>
            <a:normAutofit/>
          </a:bodyPr>
          <a:lstStyle/>
          <a:p>
            <a:r>
              <a:rPr lang="en-US" sz="2400" dirty="0"/>
              <a:t>“ Paying attention in a particular way: on </a:t>
            </a:r>
            <a:r>
              <a:rPr lang="en-US" sz="2400" b="1" dirty="0"/>
              <a:t>purpose</a:t>
            </a:r>
            <a:r>
              <a:rPr lang="en-US" sz="2400" dirty="0"/>
              <a:t>, in the </a:t>
            </a:r>
            <a:r>
              <a:rPr lang="en-US" sz="2400" b="1" dirty="0"/>
              <a:t>present moment</a:t>
            </a:r>
            <a:r>
              <a:rPr lang="en-US" sz="2400" dirty="0"/>
              <a:t>, and </a:t>
            </a:r>
            <a:r>
              <a:rPr lang="en-US" sz="2400" b="1" dirty="0"/>
              <a:t>nonjudgmentally</a:t>
            </a:r>
            <a:r>
              <a:rPr lang="en-US" sz="2400" dirty="0"/>
              <a:t>.” – Kabat-Zinn, 1994</a:t>
            </a:r>
          </a:p>
          <a:p>
            <a:r>
              <a:rPr lang="en-US" sz="2400" dirty="0"/>
              <a:t>Meditation is practiced in numerous religious and spiritual traditions.</a:t>
            </a:r>
          </a:p>
        </p:txBody>
      </p:sp>
    </p:spTree>
    <p:extLst>
      <p:ext uri="{BB962C8B-B14F-4D97-AF65-F5344CB8AC3E}">
        <p14:creationId xmlns:p14="http://schemas.microsoft.com/office/powerpoint/2010/main" val="3524072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BFB30-3B36-E8E6-0F1E-35E0CF6E9CCE}"/>
              </a:ext>
            </a:extLst>
          </p:cNvPr>
          <p:cNvSpPr>
            <a:spLocks noGrp="1"/>
          </p:cNvSpPr>
          <p:nvPr>
            <p:ph type="title"/>
          </p:nvPr>
        </p:nvSpPr>
        <p:spPr/>
        <p:txBody>
          <a:bodyPr/>
          <a:lstStyle/>
          <a:p>
            <a:r>
              <a:rPr lang="en-US" dirty="0"/>
              <a:t>Meditation Defined Cont.</a:t>
            </a:r>
          </a:p>
        </p:txBody>
      </p:sp>
      <p:sp>
        <p:nvSpPr>
          <p:cNvPr id="3" name="Content Placeholder 2">
            <a:extLst>
              <a:ext uri="{FF2B5EF4-FFF2-40B4-BE49-F238E27FC236}">
                <a16:creationId xmlns:a16="http://schemas.microsoft.com/office/drawing/2014/main" id="{3A04B6EE-8FA7-D58D-8714-8177938918DD}"/>
              </a:ext>
            </a:extLst>
          </p:cNvPr>
          <p:cNvSpPr>
            <a:spLocks noGrp="1"/>
          </p:cNvSpPr>
          <p:nvPr>
            <p:ph idx="1"/>
          </p:nvPr>
        </p:nvSpPr>
        <p:spPr/>
        <p:txBody>
          <a:bodyPr/>
          <a:lstStyle/>
          <a:p>
            <a:r>
              <a:rPr lang="en-US" sz="2400" dirty="0"/>
              <a:t>Meditation is an experience of relaxing the body, quieting the mind, and awakening the spirit.</a:t>
            </a:r>
          </a:p>
          <a:p>
            <a:r>
              <a:rPr lang="en-US" sz="2400" dirty="0"/>
              <a:t>Encourages deepening of consciousness and awareness and facilitates deeper understanding of self and others.</a:t>
            </a:r>
          </a:p>
          <a:p>
            <a:endParaRPr lang="en-US" dirty="0"/>
          </a:p>
        </p:txBody>
      </p:sp>
    </p:spTree>
    <p:extLst>
      <p:ext uri="{BB962C8B-B14F-4D97-AF65-F5344CB8AC3E}">
        <p14:creationId xmlns:p14="http://schemas.microsoft.com/office/powerpoint/2010/main" val="3281132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0C96C-0588-48F8-883E-DF3026D21986}"/>
              </a:ext>
            </a:extLst>
          </p:cNvPr>
          <p:cNvSpPr>
            <a:spLocks noGrp="1"/>
          </p:cNvSpPr>
          <p:nvPr>
            <p:ph type="title"/>
          </p:nvPr>
        </p:nvSpPr>
        <p:spPr/>
        <p:txBody>
          <a:bodyPr/>
          <a:lstStyle/>
          <a:p>
            <a:r>
              <a:rPr lang="en-US" dirty="0"/>
              <a:t>Mindfulness/ meditation vs. Relaxation</a:t>
            </a:r>
          </a:p>
        </p:txBody>
      </p:sp>
      <p:graphicFrame>
        <p:nvGraphicFramePr>
          <p:cNvPr id="7" name="Table 7">
            <a:extLst>
              <a:ext uri="{FF2B5EF4-FFF2-40B4-BE49-F238E27FC236}">
                <a16:creationId xmlns:a16="http://schemas.microsoft.com/office/drawing/2014/main" id="{D0FBE933-31BE-4064-8134-CD3F697DC291}"/>
              </a:ext>
            </a:extLst>
          </p:cNvPr>
          <p:cNvGraphicFramePr>
            <a:graphicFrameLocks noGrp="1"/>
          </p:cNvGraphicFramePr>
          <p:nvPr>
            <p:ph idx="1"/>
            <p:extLst>
              <p:ext uri="{D42A27DB-BD31-4B8C-83A1-F6EECF244321}">
                <p14:modId xmlns:p14="http://schemas.microsoft.com/office/powerpoint/2010/main" val="3088384638"/>
              </p:ext>
            </p:extLst>
          </p:nvPr>
        </p:nvGraphicFramePr>
        <p:xfrm>
          <a:off x="2230438" y="2638424"/>
          <a:ext cx="7731124" cy="3753497"/>
        </p:xfrm>
        <a:graphic>
          <a:graphicData uri="http://schemas.openxmlformats.org/drawingml/2006/table">
            <a:tbl>
              <a:tblPr firstRow="1" bandRow="1">
                <a:tableStyleId>{5C22544A-7EE6-4342-B048-85BDC9FD1C3A}</a:tableStyleId>
              </a:tblPr>
              <a:tblGrid>
                <a:gridCol w="3865562">
                  <a:extLst>
                    <a:ext uri="{9D8B030D-6E8A-4147-A177-3AD203B41FA5}">
                      <a16:colId xmlns:a16="http://schemas.microsoft.com/office/drawing/2014/main" val="1916170619"/>
                    </a:ext>
                  </a:extLst>
                </a:gridCol>
                <a:gridCol w="3865562">
                  <a:extLst>
                    <a:ext uri="{9D8B030D-6E8A-4147-A177-3AD203B41FA5}">
                      <a16:colId xmlns:a16="http://schemas.microsoft.com/office/drawing/2014/main" val="2218470672"/>
                    </a:ext>
                  </a:extLst>
                </a:gridCol>
              </a:tblGrid>
              <a:tr h="3753497">
                <a:tc>
                  <a:txBody>
                    <a:bodyPr/>
                    <a:lstStyle/>
                    <a:p>
                      <a:pPr algn="ctr"/>
                      <a:r>
                        <a:rPr lang="en-US" sz="2400" u="sng" dirty="0"/>
                        <a:t>Relaxation training</a:t>
                      </a:r>
                    </a:p>
                    <a:p>
                      <a:pPr algn="ctr"/>
                      <a:endParaRPr lang="en-US" sz="2400" u="sng" dirty="0"/>
                    </a:p>
                    <a:p>
                      <a:pPr marL="285750" indent="-285750" algn="l">
                        <a:buFont typeface="Arial" panose="020B0604020202020204" pitchFamily="34" charset="0"/>
                        <a:buChar char="•"/>
                      </a:pPr>
                      <a:r>
                        <a:rPr lang="en-US" dirty="0"/>
                        <a:t>Specific skills designed to assist in having increased control over the body/mind response to stress</a:t>
                      </a:r>
                    </a:p>
                    <a:p>
                      <a:pPr marL="285750" indent="-285750" algn="l">
                        <a:buFont typeface="Arial" panose="020B0604020202020204" pitchFamily="34" charset="0"/>
                        <a:buChar char="•"/>
                      </a:pPr>
                      <a:r>
                        <a:rPr lang="en-US" dirty="0"/>
                        <a:t>Stress reduction is the focus</a:t>
                      </a:r>
                    </a:p>
                    <a:p>
                      <a:pPr marL="285750" indent="-285750" algn="l">
                        <a:buFont typeface="Arial" panose="020B0604020202020204" pitchFamily="34" charset="0"/>
                        <a:buChar char="•"/>
                      </a:pPr>
                      <a:r>
                        <a:rPr lang="en-US" dirty="0"/>
                        <a:t>Attempts to </a:t>
                      </a:r>
                      <a:r>
                        <a:rPr lang="en-US" sz="2400" i="1" dirty="0"/>
                        <a:t>replace</a:t>
                      </a:r>
                      <a:r>
                        <a:rPr lang="en-US" dirty="0"/>
                        <a:t> stressful, unwanted feelings with a feeling of relaxation</a:t>
                      </a:r>
                    </a:p>
                  </a:txBody>
                  <a:tcPr/>
                </a:tc>
                <a:tc>
                  <a:txBody>
                    <a:bodyPr/>
                    <a:lstStyle/>
                    <a:p>
                      <a:pPr algn="ctr"/>
                      <a:r>
                        <a:rPr lang="en-US" sz="2400" u="sng" dirty="0"/>
                        <a:t>Mindfulness / meditation training</a:t>
                      </a:r>
                    </a:p>
                    <a:p>
                      <a:pPr algn="ctr"/>
                      <a:endParaRPr lang="en-US" sz="2400" u="sng" dirty="0"/>
                    </a:p>
                    <a:p>
                      <a:pPr marL="285750" indent="-285750" algn="l">
                        <a:buFont typeface="Arial" panose="020B0604020202020204" pitchFamily="34" charset="0"/>
                        <a:buChar char="•"/>
                      </a:pPr>
                      <a:r>
                        <a:rPr lang="en-US" sz="1800" u="none" dirty="0"/>
                        <a:t>The goal is to strengthen the capacity for an attentive mind. </a:t>
                      </a:r>
                    </a:p>
                    <a:p>
                      <a:pPr marL="285750" indent="-285750" algn="l">
                        <a:buFont typeface="Arial" panose="020B0604020202020204" pitchFamily="34" charset="0"/>
                        <a:buChar char="•"/>
                      </a:pPr>
                      <a:r>
                        <a:rPr lang="en-US" sz="1800" u="none" dirty="0"/>
                        <a:t>Relaxation is often a side effect of the practice but is not the intended goal.</a:t>
                      </a:r>
                    </a:p>
                    <a:p>
                      <a:pPr marL="285750" indent="-285750" algn="l">
                        <a:buFont typeface="Arial" panose="020B0604020202020204" pitchFamily="34" charset="0"/>
                        <a:buChar char="•"/>
                      </a:pPr>
                      <a:r>
                        <a:rPr lang="en-US" sz="1800" u="none" dirty="0"/>
                        <a:t>Attempt is to </a:t>
                      </a:r>
                      <a:r>
                        <a:rPr lang="en-US" sz="2400" i="1" u="none" dirty="0"/>
                        <a:t>tolerate</a:t>
                      </a:r>
                      <a:r>
                        <a:rPr lang="en-US" sz="1800" u="none" dirty="0"/>
                        <a:t> and observe unwanted feelings with acceptance and compassion.</a:t>
                      </a:r>
                    </a:p>
                  </a:txBody>
                  <a:tcPr/>
                </a:tc>
                <a:extLst>
                  <a:ext uri="{0D108BD9-81ED-4DB2-BD59-A6C34878D82A}">
                    <a16:rowId xmlns:a16="http://schemas.microsoft.com/office/drawing/2014/main" val="2902606312"/>
                  </a:ext>
                </a:extLst>
              </a:tr>
            </a:tbl>
          </a:graphicData>
        </a:graphic>
      </p:graphicFrame>
    </p:spTree>
    <p:extLst>
      <p:ext uri="{BB962C8B-B14F-4D97-AF65-F5344CB8AC3E}">
        <p14:creationId xmlns:p14="http://schemas.microsoft.com/office/powerpoint/2010/main" val="2547643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38909-8F26-A40C-A79B-83F17EC856D6}"/>
              </a:ext>
            </a:extLst>
          </p:cNvPr>
          <p:cNvSpPr>
            <a:spLocks noGrp="1"/>
          </p:cNvSpPr>
          <p:nvPr>
            <p:ph type="title"/>
          </p:nvPr>
        </p:nvSpPr>
        <p:spPr/>
        <p:txBody>
          <a:bodyPr/>
          <a:lstStyle/>
          <a:p>
            <a:r>
              <a:rPr lang="en-US" dirty="0"/>
              <a:t>Benefits of mindfulness and meditation</a:t>
            </a:r>
          </a:p>
        </p:txBody>
      </p:sp>
      <p:sp>
        <p:nvSpPr>
          <p:cNvPr id="3" name="Content Placeholder 2">
            <a:extLst>
              <a:ext uri="{FF2B5EF4-FFF2-40B4-BE49-F238E27FC236}">
                <a16:creationId xmlns:a16="http://schemas.microsoft.com/office/drawing/2014/main" id="{D88B330D-42A6-474C-BBB7-63E635179E30}"/>
              </a:ext>
            </a:extLst>
          </p:cNvPr>
          <p:cNvSpPr>
            <a:spLocks noGrp="1"/>
          </p:cNvSpPr>
          <p:nvPr>
            <p:ph idx="1"/>
          </p:nvPr>
        </p:nvSpPr>
        <p:spPr/>
        <p:txBody>
          <a:bodyPr>
            <a:noAutofit/>
          </a:bodyPr>
          <a:lstStyle/>
          <a:p>
            <a:r>
              <a:rPr lang="en-US" sz="2400" dirty="0"/>
              <a:t> Reduces stress</a:t>
            </a:r>
          </a:p>
          <a:p>
            <a:r>
              <a:rPr lang="en-US" sz="2400" dirty="0"/>
              <a:t> Controls anxiety</a:t>
            </a:r>
          </a:p>
          <a:p>
            <a:r>
              <a:rPr lang="en-US" sz="2400" dirty="0"/>
              <a:t> Promotes emotional health</a:t>
            </a:r>
          </a:p>
          <a:p>
            <a:r>
              <a:rPr lang="en-US" sz="2400" dirty="0"/>
              <a:t>Enhances self awareness</a:t>
            </a:r>
          </a:p>
          <a:p>
            <a:r>
              <a:rPr lang="en-US" sz="2400" dirty="0"/>
              <a:t>Lengthens attention span</a:t>
            </a:r>
          </a:p>
          <a:p>
            <a:r>
              <a:rPr lang="en-US" sz="2400" dirty="0"/>
              <a:t>Improves Memory</a:t>
            </a:r>
          </a:p>
          <a:p>
            <a:r>
              <a:rPr lang="en-US" sz="2400" dirty="0"/>
              <a:t> Promotes gratitude and compassion</a:t>
            </a:r>
          </a:p>
          <a:p>
            <a:r>
              <a:rPr lang="en-US" sz="2400" dirty="0"/>
              <a:t> Improves sleep</a:t>
            </a:r>
          </a:p>
        </p:txBody>
      </p:sp>
    </p:spTree>
    <p:extLst>
      <p:ext uri="{BB962C8B-B14F-4D97-AF65-F5344CB8AC3E}">
        <p14:creationId xmlns:p14="http://schemas.microsoft.com/office/powerpoint/2010/main" val="1660237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C22D0-A03A-764C-700F-6F08797FFEDD}"/>
              </a:ext>
            </a:extLst>
          </p:cNvPr>
          <p:cNvSpPr>
            <a:spLocks noGrp="1"/>
          </p:cNvSpPr>
          <p:nvPr>
            <p:ph type="title"/>
          </p:nvPr>
        </p:nvSpPr>
        <p:spPr/>
        <p:txBody>
          <a:bodyPr>
            <a:normAutofit fontScale="90000"/>
          </a:bodyPr>
          <a:lstStyle/>
          <a:p>
            <a:r>
              <a:rPr lang="en-US" dirty="0"/>
              <a:t>Benefits of mindfulness/meditation for college students &amp; Staff</a:t>
            </a:r>
          </a:p>
        </p:txBody>
      </p:sp>
      <p:sp>
        <p:nvSpPr>
          <p:cNvPr id="3" name="Content Placeholder 2">
            <a:extLst>
              <a:ext uri="{FF2B5EF4-FFF2-40B4-BE49-F238E27FC236}">
                <a16:creationId xmlns:a16="http://schemas.microsoft.com/office/drawing/2014/main" id="{700D3E65-40DC-9672-A2DF-CB97D5E834B3}"/>
              </a:ext>
            </a:extLst>
          </p:cNvPr>
          <p:cNvSpPr>
            <a:spLocks noGrp="1"/>
          </p:cNvSpPr>
          <p:nvPr>
            <p:ph idx="1"/>
          </p:nvPr>
        </p:nvSpPr>
        <p:spPr/>
        <p:txBody>
          <a:bodyPr>
            <a:noAutofit/>
          </a:bodyPr>
          <a:lstStyle/>
          <a:p>
            <a:r>
              <a:rPr lang="en-US" sz="2400" dirty="0"/>
              <a:t>Improves time management</a:t>
            </a:r>
          </a:p>
          <a:p>
            <a:r>
              <a:rPr lang="en-US" sz="2400" dirty="0"/>
              <a:t>Reduces addictions</a:t>
            </a:r>
          </a:p>
          <a:p>
            <a:r>
              <a:rPr lang="en-US" sz="2400" dirty="0"/>
              <a:t>Improves mood</a:t>
            </a:r>
          </a:p>
          <a:p>
            <a:r>
              <a:rPr lang="en-US" sz="2400" dirty="0"/>
              <a:t>Improves stress reduction and sleep</a:t>
            </a:r>
          </a:p>
          <a:p>
            <a:r>
              <a:rPr lang="en-US" sz="2400" dirty="0"/>
              <a:t>Increases focus</a:t>
            </a:r>
          </a:p>
          <a:p>
            <a:r>
              <a:rPr lang="en-US" sz="2400" dirty="0"/>
              <a:t>Improves athletic performance</a:t>
            </a:r>
          </a:p>
          <a:p>
            <a:r>
              <a:rPr lang="en-US" sz="2400" dirty="0"/>
              <a:t>Enhances the immune system</a:t>
            </a:r>
          </a:p>
          <a:p>
            <a:r>
              <a:rPr lang="en-US" sz="2400" dirty="0"/>
              <a:t>Improves relationships with others (peers, coworkers, etc.)</a:t>
            </a:r>
          </a:p>
        </p:txBody>
      </p:sp>
    </p:spTree>
    <p:extLst>
      <p:ext uri="{BB962C8B-B14F-4D97-AF65-F5344CB8AC3E}">
        <p14:creationId xmlns:p14="http://schemas.microsoft.com/office/powerpoint/2010/main" val="962537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B0D27-6D2D-1DBB-3462-F63725D73B82}"/>
              </a:ext>
            </a:extLst>
          </p:cNvPr>
          <p:cNvSpPr>
            <a:spLocks noGrp="1"/>
          </p:cNvSpPr>
          <p:nvPr>
            <p:ph type="title"/>
          </p:nvPr>
        </p:nvSpPr>
        <p:spPr/>
        <p:txBody>
          <a:bodyPr/>
          <a:lstStyle/>
          <a:p>
            <a:r>
              <a:rPr lang="en-US" dirty="0"/>
              <a:t>Types of Meditation</a:t>
            </a:r>
          </a:p>
        </p:txBody>
      </p:sp>
      <p:sp>
        <p:nvSpPr>
          <p:cNvPr id="3" name="Content Placeholder 2">
            <a:extLst>
              <a:ext uri="{FF2B5EF4-FFF2-40B4-BE49-F238E27FC236}">
                <a16:creationId xmlns:a16="http://schemas.microsoft.com/office/drawing/2014/main" id="{A0E389AD-4628-6DB3-D398-377455FCBC3E}"/>
              </a:ext>
            </a:extLst>
          </p:cNvPr>
          <p:cNvSpPr>
            <a:spLocks noGrp="1"/>
          </p:cNvSpPr>
          <p:nvPr>
            <p:ph idx="1"/>
          </p:nvPr>
        </p:nvSpPr>
        <p:spPr>
          <a:xfrm>
            <a:off x="2231136" y="2153412"/>
            <a:ext cx="7729728" cy="3101983"/>
          </a:xfrm>
        </p:spPr>
        <p:txBody>
          <a:bodyPr>
            <a:noAutofit/>
          </a:bodyPr>
          <a:lstStyle/>
          <a:p>
            <a:r>
              <a:rPr lang="en-US" sz="2400" dirty="0"/>
              <a:t>Calming vs. insight oriented meditation</a:t>
            </a:r>
          </a:p>
          <a:p>
            <a:r>
              <a:rPr lang="en-US" sz="2400" b="1" dirty="0"/>
              <a:t>Mindfulness meditation</a:t>
            </a:r>
          </a:p>
          <a:p>
            <a:r>
              <a:rPr lang="en-US" sz="2400" dirty="0"/>
              <a:t>Transcendental (mantra) meditation</a:t>
            </a:r>
          </a:p>
          <a:p>
            <a:r>
              <a:rPr lang="en-US" sz="2400" b="1" dirty="0"/>
              <a:t>Guided meditation (guided imagery)</a:t>
            </a:r>
          </a:p>
          <a:p>
            <a:r>
              <a:rPr lang="en-US" sz="2400" dirty="0"/>
              <a:t>Loving kindness- well wishes for self and others</a:t>
            </a:r>
          </a:p>
          <a:p>
            <a:r>
              <a:rPr lang="en-US" sz="2400" dirty="0"/>
              <a:t>Yoga meditation</a:t>
            </a:r>
          </a:p>
          <a:p>
            <a:r>
              <a:rPr lang="en-US" sz="2400" b="1" dirty="0"/>
              <a:t>Focused breathing/ breath box (inhale – hold- exhale-hold)</a:t>
            </a:r>
          </a:p>
          <a:p>
            <a:r>
              <a:rPr lang="en-US" sz="2400" dirty="0"/>
              <a:t>Forest bathing- nature focused meditation</a:t>
            </a:r>
          </a:p>
        </p:txBody>
      </p:sp>
    </p:spTree>
    <p:extLst>
      <p:ext uri="{BB962C8B-B14F-4D97-AF65-F5344CB8AC3E}">
        <p14:creationId xmlns:p14="http://schemas.microsoft.com/office/powerpoint/2010/main" val="4253890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29209-5244-D06C-BE98-BEC1B47EF89D}"/>
              </a:ext>
            </a:extLst>
          </p:cNvPr>
          <p:cNvSpPr>
            <a:spLocks noGrp="1"/>
          </p:cNvSpPr>
          <p:nvPr>
            <p:ph type="title"/>
          </p:nvPr>
        </p:nvSpPr>
        <p:spPr/>
        <p:txBody>
          <a:bodyPr/>
          <a:lstStyle/>
          <a:p>
            <a:r>
              <a:rPr lang="en-US" dirty="0"/>
              <a:t>Types of meditation Cont.</a:t>
            </a:r>
          </a:p>
        </p:txBody>
      </p:sp>
      <p:sp>
        <p:nvSpPr>
          <p:cNvPr id="3" name="Content Placeholder 2">
            <a:extLst>
              <a:ext uri="{FF2B5EF4-FFF2-40B4-BE49-F238E27FC236}">
                <a16:creationId xmlns:a16="http://schemas.microsoft.com/office/drawing/2014/main" id="{058A969E-403D-6FF3-1B82-2A98536B9F97}"/>
              </a:ext>
            </a:extLst>
          </p:cNvPr>
          <p:cNvSpPr>
            <a:spLocks noGrp="1"/>
          </p:cNvSpPr>
          <p:nvPr>
            <p:ph idx="1"/>
          </p:nvPr>
        </p:nvSpPr>
        <p:spPr/>
        <p:txBody>
          <a:bodyPr/>
          <a:lstStyle/>
          <a:p>
            <a:r>
              <a:rPr lang="en-US" sz="2400" dirty="0"/>
              <a:t>Walking meditation- labyrinths</a:t>
            </a:r>
          </a:p>
          <a:p>
            <a:r>
              <a:rPr lang="en-US" sz="2400" dirty="0"/>
              <a:t>Mandala meditations</a:t>
            </a:r>
          </a:p>
          <a:p>
            <a:endParaRPr lang="en-US" dirty="0"/>
          </a:p>
          <a:p>
            <a:endParaRPr lang="en-US" dirty="0"/>
          </a:p>
        </p:txBody>
      </p:sp>
    </p:spTree>
    <p:extLst>
      <p:ext uri="{BB962C8B-B14F-4D97-AF65-F5344CB8AC3E}">
        <p14:creationId xmlns:p14="http://schemas.microsoft.com/office/powerpoint/2010/main" val="3348984108"/>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TM10001115[[fn=Parcel]]</Template>
  <TotalTime>5775</TotalTime>
  <Words>1049</Words>
  <Application>Microsoft Office PowerPoint</Application>
  <PresentationFormat>Widescreen</PresentationFormat>
  <Paragraphs>140</Paragraphs>
  <Slides>21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Gill Sans MT</vt:lpstr>
      <vt:lpstr>Parcel</vt:lpstr>
      <vt:lpstr>Introduction to Mindfulness and Meditation for Mental Health</vt:lpstr>
      <vt:lpstr>Objectives </vt:lpstr>
      <vt:lpstr>Mindfulness defined</vt:lpstr>
      <vt:lpstr>Meditation Defined Cont.</vt:lpstr>
      <vt:lpstr>Mindfulness/ meditation vs. Relaxation</vt:lpstr>
      <vt:lpstr>Benefits of mindfulness and meditation</vt:lpstr>
      <vt:lpstr>Benefits of mindfulness/meditation for college students &amp; Staff</vt:lpstr>
      <vt:lpstr>Types of Meditation</vt:lpstr>
      <vt:lpstr>Types of meditation Cont.</vt:lpstr>
      <vt:lpstr>Sample focuses of meditation </vt:lpstr>
      <vt:lpstr> Deepening gratitude and Joy  </vt:lpstr>
      <vt:lpstr>Foundations of mindful meditation</vt:lpstr>
      <vt:lpstr>Importance of the breath</vt:lpstr>
      <vt:lpstr>Meditations for emotions</vt:lpstr>
      <vt:lpstr>STOP method for responding mindfully</vt:lpstr>
      <vt:lpstr>Beginning practice</vt:lpstr>
      <vt:lpstr>Coloring Mandala Activity</vt:lpstr>
      <vt:lpstr>Additional aways to practice mindfulness and meditation</vt:lpstr>
      <vt:lpstr>Introductory Apps/ Resources</vt:lpstr>
      <vt:lpstr>Counseling Center Information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Mindfulness</dc:title>
  <dc:creator>Lubbers, Laura</dc:creator>
  <cp:lastModifiedBy>Sutherland, Philip</cp:lastModifiedBy>
  <cp:revision>18</cp:revision>
  <cp:lastPrinted>2023-05-03T16:02:32Z</cp:lastPrinted>
  <dcterms:created xsi:type="dcterms:W3CDTF">2021-02-19T17:55:49Z</dcterms:created>
  <dcterms:modified xsi:type="dcterms:W3CDTF">2023-05-03T18:06:19Z</dcterms:modified>
</cp:coreProperties>
</file>