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6"/>
  </p:notesMasterIdLst>
  <p:sldIdLst>
    <p:sldId id="256" r:id="rId5"/>
    <p:sldId id="274" r:id="rId6"/>
    <p:sldId id="477" r:id="rId7"/>
    <p:sldId id="489" r:id="rId8"/>
    <p:sldId id="478" r:id="rId9"/>
    <p:sldId id="476" r:id="rId10"/>
    <p:sldId id="490" r:id="rId11"/>
    <p:sldId id="259" r:id="rId12"/>
    <p:sldId id="258" r:id="rId13"/>
    <p:sldId id="491" r:id="rId14"/>
    <p:sldId id="483" r:id="rId15"/>
    <p:sldId id="486" r:id="rId16"/>
    <p:sldId id="261" r:id="rId17"/>
    <p:sldId id="265" r:id="rId18"/>
    <p:sldId id="485" r:id="rId19"/>
    <p:sldId id="484" r:id="rId20"/>
    <p:sldId id="268" r:id="rId21"/>
    <p:sldId id="481" r:id="rId22"/>
    <p:sldId id="482" r:id="rId23"/>
    <p:sldId id="475" r:id="rId24"/>
    <p:sldId id="267" r:id="rId25"/>
    <p:sldId id="488" r:id="rId26"/>
    <p:sldId id="264" r:id="rId27"/>
    <p:sldId id="271" r:id="rId28"/>
    <p:sldId id="266" r:id="rId29"/>
    <p:sldId id="263" r:id="rId30"/>
    <p:sldId id="269" r:id="rId31"/>
    <p:sldId id="262" r:id="rId32"/>
    <p:sldId id="480" r:id="rId33"/>
    <p:sldId id="270" r:id="rId34"/>
    <p:sldId id="487"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31C02B-6235-E389-E7BD-563007CF1894}" v="129" dt="2020-07-29T15:50:47.1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102"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svg"/><Relationship Id="rId1" Type="http://schemas.openxmlformats.org/officeDocument/2006/relationships/image" Target="../media/image8.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1BEC03-A5F3-4E9F-929F-F1F228567D6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94867C85-B52B-486B-9E7D-BFD2E78F6534}">
      <dgm:prSet/>
      <dgm:spPr/>
      <dgm:t>
        <a:bodyPr/>
        <a:lstStyle/>
        <a:p>
          <a:pPr>
            <a:defRPr cap="all"/>
          </a:pPr>
          <a:r>
            <a:rPr lang="en-US"/>
            <a:t>Instructor – Student</a:t>
          </a:r>
        </a:p>
      </dgm:t>
    </dgm:pt>
    <dgm:pt modelId="{7259F714-293A-4105-8FC8-C0D421E860CE}" type="parTrans" cxnId="{072A764B-C629-4B5D-9284-FE8631131909}">
      <dgm:prSet/>
      <dgm:spPr/>
      <dgm:t>
        <a:bodyPr/>
        <a:lstStyle/>
        <a:p>
          <a:endParaRPr lang="en-US"/>
        </a:p>
      </dgm:t>
    </dgm:pt>
    <dgm:pt modelId="{6BC20DF1-A665-4F0A-B1DC-E70464CF1BFD}" type="sibTrans" cxnId="{072A764B-C629-4B5D-9284-FE8631131909}">
      <dgm:prSet/>
      <dgm:spPr/>
      <dgm:t>
        <a:bodyPr/>
        <a:lstStyle/>
        <a:p>
          <a:endParaRPr lang="en-US"/>
        </a:p>
      </dgm:t>
    </dgm:pt>
    <dgm:pt modelId="{5ECC9839-BAAE-4858-802A-4450B71DC1D4}">
      <dgm:prSet/>
      <dgm:spPr/>
      <dgm:t>
        <a:bodyPr/>
        <a:lstStyle/>
        <a:p>
          <a:pPr>
            <a:defRPr cap="all"/>
          </a:pPr>
          <a:r>
            <a:rPr lang="en-US"/>
            <a:t>Student – Student</a:t>
          </a:r>
        </a:p>
      </dgm:t>
    </dgm:pt>
    <dgm:pt modelId="{79DC159E-9C32-4F65-837E-54E3EFFF81E4}" type="parTrans" cxnId="{79296EAB-588F-4FA6-8EBD-F31978B4EAD0}">
      <dgm:prSet/>
      <dgm:spPr/>
      <dgm:t>
        <a:bodyPr/>
        <a:lstStyle/>
        <a:p>
          <a:endParaRPr lang="en-US"/>
        </a:p>
      </dgm:t>
    </dgm:pt>
    <dgm:pt modelId="{C1F3EBC2-3339-473D-BC70-A2BD555386C5}" type="sibTrans" cxnId="{79296EAB-588F-4FA6-8EBD-F31978B4EAD0}">
      <dgm:prSet/>
      <dgm:spPr/>
      <dgm:t>
        <a:bodyPr/>
        <a:lstStyle/>
        <a:p>
          <a:endParaRPr lang="en-US"/>
        </a:p>
      </dgm:t>
    </dgm:pt>
    <dgm:pt modelId="{B0F25498-54FA-4D63-96A1-05917BC40205}">
      <dgm:prSet/>
      <dgm:spPr/>
      <dgm:t>
        <a:bodyPr/>
        <a:lstStyle/>
        <a:p>
          <a:pPr>
            <a:defRPr cap="all"/>
          </a:pPr>
          <a:r>
            <a:rPr lang="en-US"/>
            <a:t>Content - Student</a:t>
          </a:r>
        </a:p>
      </dgm:t>
    </dgm:pt>
    <dgm:pt modelId="{0C555979-4FCB-40A0-B5C4-DE4BCDBE144A}" type="parTrans" cxnId="{C1796A9F-21BF-48B6-BD46-2BA5718981C1}">
      <dgm:prSet/>
      <dgm:spPr/>
      <dgm:t>
        <a:bodyPr/>
        <a:lstStyle/>
        <a:p>
          <a:endParaRPr lang="en-US"/>
        </a:p>
      </dgm:t>
    </dgm:pt>
    <dgm:pt modelId="{F0F4EC14-AF98-4A1C-8B21-368C8FBD6AAA}" type="sibTrans" cxnId="{C1796A9F-21BF-48B6-BD46-2BA5718981C1}">
      <dgm:prSet/>
      <dgm:spPr/>
      <dgm:t>
        <a:bodyPr/>
        <a:lstStyle/>
        <a:p>
          <a:endParaRPr lang="en-US"/>
        </a:p>
      </dgm:t>
    </dgm:pt>
    <dgm:pt modelId="{A2E0871D-E02F-46AA-B6CF-52C9C1A8C869}" type="pres">
      <dgm:prSet presAssocID="{021BEC03-A5F3-4E9F-929F-F1F228567D67}" presName="root" presStyleCnt="0">
        <dgm:presLayoutVars>
          <dgm:dir/>
          <dgm:resizeHandles val="exact"/>
        </dgm:presLayoutVars>
      </dgm:prSet>
      <dgm:spPr/>
    </dgm:pt>
    <dgm:pt modelId="{E0876E3B-4B00-4510-B179-8841A67BA8A8}" type="pres">
      <dgm:prSet presAssocID="{94867C85-B52B-486B-9E7D-BFD2E78F6534}" presName="compNode" presStyleCnt="0"/>
      <dgm:spPr/>
    </dgm:pt>
    <dgm:pt modelId="{E2228480-5996-4065-8DC9-A22988EF0803}" type="pres">
      <dgm:prSet presAssocID="{94867C85-B52B-486B-9E7D-BFD2E78F6534}" presName="iconBgRect" presStyleLbl="bgShp" presStyleIdx="0" presStyleCnt="3"/>
      <dgm:spPr/>
    </dgm:pt>
    <dgm:pt modelId="{1CAC9280-AD8F-4687-BA32-09717B9C9D12}" type="pres">
      <dgm:prSet presAssocID="{94867C85-B52B-486B-9E7D-BFD2E78F653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ctionary Remove"/>
        </a:ext>
      </dgm:extLst>
    </dgm:pt>
    <dgm:pt modelId="{1CCE4201-1C1E-4D11-B12E-5C7650926EC8}" type="pres">
      <dgm:prSet presAssocID="{94867C85-B52B-486B-9E7D-BFD2E78F6534}" presName="spaceRect" presStyleCnt="0"/>
      <dgm:spPr/>
    </dgm:pt>
    <dgm:pt modelId="{0CA1F52A-B8E6-4BDA-BB3D-9AA5BE984174}" type="pres">
      <dgm:prSet presAssocID="{94867C85-B52B-486B-9E7D-BFD2E78F6534}" presName="textRect" presStyleLbl="revTx" presStyleIdx="0" presStyleCnt="3">
        <dgm:presLayoutVars>
          <dgm:chMax val="1"/>
          <dgm:chPref val="1"/>
        </dgm:presLayoutVars>
      </dgm:prSet>
      <dgm:spPr/>
    </dgm:pt>
    <dgm:pt modelId="{A8446BEC-EABA-4E55-B978-48F0BD87B06C}" type="pres">
      <dgm:prSet presAssocID="{6BC20DF1-A665-4F0A-B1DC-E70464CF1BFD}" presName="sibTrans" presStyleCnt="0"/>
      <dgm:spPr/>
    </dgm:pt>
    <dgm:pt modelId="{F9E3A7E3-25A6-4910-9DD0-2A6849A9A019}" type="pres">
      <dgm:prSet presAssocID="{5ECC9839-BAAE-4858-802A-4450B71DC1D4}" presName="compNode" presStyleCnt="0"/>
      <dgm:spPr/>
    </dgm:pt>
    <dgm:pt modelId="{BAAB5865-F868-4A75-981F-8ADB20FC9BD0}" type="pres">
      <dgm:prSet presAssocID="{5ECC9839-BAAE-4858-802A-4450B71DC1D4}" presName="iconBgRect" presStyleLbl="bgShp" presStyleIdx="1" presStyleCnt="3"/>
      <dgm:spPr/>
    </dgm:pt>
    <dgm:pt modelId="{282BA3D3-7C29-4C8C-8A0A-2C2367808490}" type="pres">
      <dgm:prSet presAssocID="{5ECC9839-BAAE-4858-802A-4450B71DC1D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Enrollment"/>
        </a:ext>
      </dgm:extLst>
    </dgm:pt>
    <dgm:pt modelId="{F750AEF0-447D-4EFF-93B7-CBF5CD48E7F1}" type="pres">
      <dgm:prSet presAssocID="{5ECC9839-BAAE-4858-802A-4450B71DC1D4}" presName="spaceRect" presStyleCnt="0"/>
      <dgm:spPr/>
    </dgm:pt>
    <dgm:pt modelId="{FF6AA3A9-8772-411C-A9C4-20C012695B76}" type="pres">
      <dgm:prSet presAssocID="{5ECC9839-BAAE-4858-802A-4450B71DC1D4}" presName="textRect" presStyleLbl="revTx" presStyleIdx="1" presStyleCnt="3">
        <dgm:presLayoutVars>
          <dgm:chMax val="1"/>
          <dgm:chPref val="1"/>
        </dgm:presLayoutVars>
      </dgm:prSet>
      <dgm:spPr/>
    </dgm:pt>
    <dgm:pt modelId="{3B48936E-BF8A-4B29-AE41-500E4008EF35}" type="pres">
      <dgm:prSet presAssocID="{C1F3EBC2-3339-473D-BC70-A2BD555386C5}" presName="sibTrans" presStyleCnt="0"/>
      <dgm:spPr/>
    </dgm:pt>
    <dgm:pt modelId="{16869E56-5856-4C6E-976D-231002A3AAEA}" type="pres">
      <dgm:prSet presAssocID="{B0F25498-54FA-4D63-96A1-05917BC40205}" presName="compNode" presStyleCnt="0"/>
      <dgm:spPr/>
    </dgm:pt>
    <dgm:pt modelId="{05F24B04-1310-4060-926B-26F4046383A8}" type="pres">
      <dgm:prSet presAssocID="{B0F25498-54FA-4D63-96A1-05917BC40205}" presName="iconBgRect" presStyleLbl="bgShp" presStyleIdx="2" presStyleCnt="3"/>
      <dgm:spPr/>
    </dgm:pt>
    <dgm:pt modelId="{E00E28DB-6D9C-44D7-B100-B01BDBFAFFEA}" type="pres">
      <dgm:prSet presAssocID="{B0F25498-54FA-4D63-96A1-05917BC4020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ooter"/>
        </a:ext>
      </dgm:extLst>
    </dgm:pt>
    <dgm:pt modelId="{109E471F-6519-4349-BE02-C7C67F496069}" type="pres">
      <dgm:prSet presAssocID="{B0F25498-54FA-4D63-96A1-05917BC40205}" presName="spaceRect" presStyleCnt="0"/>
      <dgm:spPr/>
    </dgm:pt>
    <dgm:pt modelId="{ECF4168E-D305-45A3-94B3-4E5CEDCC1DE1}" type="pres">
      <dgm:prSet presAssocID="{B0F25498-54FA-4D63-96A1-05917BC40205}" presName="textRect" presStyleLbl="revTx" presStyleIdx="2" presStyleCnt="3">
        <dgm:presLayoutVars>
          <dgm:chMax val="1"/>
          <dgm:chPref val="1"/>
        </dgm:presLayoutVars>
      </dgm:prSet>
      <dgm:spPr/>
    </dgm:pt>
  </dgm:ptLst>
  <dgm:cxnLst>
    <dgm:cxn modelId="{00B42426-DD84-478D-93AA-B3022974B80C}" type="presOf" srcId="{5ECC9839-BAAE-4858-802A-4450B71DC1D4}" destId="{FF6AA3A9-8772-411C-A9C4-20C012695B76}" srcOrd="0" destOrd="0" presId="urn:microsoft.com/office/officeart/2018/5/layout/IconCircleLabelList"/>
    <dgm:cxn modelId="{CC1D5961-85B8-4BD7-8157-CCA428490381}" type="presOf" srcId="{021BEC03-A5F3-4E9F-929F-F1F228567D67}" destId="{A2E0871D-E02F-46AA-B6CF-52C9C1A8C869}" srcOrd="0" destOrd="0" presId="urn:microsoft.com/office/officeart/2018/5/layout/IconCircleLabelList"/>
    <dgm:cxn modelId="{072A764B-C629-4B5D-9284-FE8631131909}" srcId="{021BEC03-A5F3-4E9F-929F-F1F228567D67}" destId="{94867C85-B52B-486B-9E7D-BFD2E78F6534}" srcOrd="0" destOrd="0" parTransId="{7259F714-293A-4105-8FC8-C0D421E860CE}" sibTransId="{6BC20DF1-A665-4F0A-B1DC-E70464CF1BFD}"/>
    <dgm:cxn modelId="{D288F190-85E8-4DFB-8817-BEA994A63F2F}" type="presOf" srcId="{B0F25498-54FA-4D63-96A1-05917BC40205}" destId="{ECF4168E-D305-45A3-94B3-4E5CEDCC1DE1}" srcOrd="0" destOrd="0" presId="urn:microsoft.com/office/officeart/2018/5/layout/IconCircleLabelList"/>
    <dgm:cxn modelId="{D67C0C9D-177B-4B49-9A97-AD3CB56BD5F0}" type="presOf" srcId="{94867C85-B52B-486B-9E7D-BFD2E78F6534}" destId="{0CA1F52A-B8E6-4BDA-BB3D-9AA5BE984174}" srcOrd="0" destOrd="0" presId="urn:microsoft.com/office/officeart/2018/5/layout/IconCircleLabelList"/>
    <dgm:cxn modelId="{C1796A9F-21BF-48B6-BD46-2BA5718981C1}" srcId="{021BEC03-A5F3-4E9F-929F-F1F228567D67}" destId="{B0F25498-54FA-4D63-96A1-05917BC40205}" srcOrd="2" destOrd="0" parTransId="{0C555979-4FCB-40A0-B5C4-DE4BCDBE144A}" sibTransId="{F0F4EC14-AF98-4A1C-8B21-368C8FBD6AAA}"/>
    <dgm:cxn modelId="{79296EAB-588F-4FA6-8EBD-F31978B4EAD0}" srcId="{021BEC03-A5F3-4E9F-929F-F1F228567D67}" destId="{5ECC9839-BAAE-4858-802A-4450B71DC1D4}" srcOrd="1" destOrd="0" parTransId="{79DC159E-9C32-4F65-837E-54E3EFFF81E4}" sibTransId="{C1F3EBC2-3339-473D-BC70-A2BD555386C5}"/>
    <dgm:cxn modelId="{1358C21E-4CEA-42E6-9E25-A1CB47C67B7E}" type="presParOf" srcId="{A2E0871D-E02F-46AA-B6CF-52C9C1A8C869}" destId="{E0876E3B-4B00-4510-B179-8841A67BA8A8}" srcOrd="0" destOrd="0" presId="urn:microsoft.com/office/officeart/2018/5/layout/IconCircleLabelList"/>
    <dgm:cxn modelId="{3222C582-2169-4CD4-926E-D912332C71D2}" type="presParOf" srcId="{E0876E3B-4B00-4510-B179-8841A67BA8A8}" destId="{E2228480-5996-4065-8DC9-A22988EF0803}" srcOrd="0" destOrd="0" presId="urn:microsoft.com/office/officeart/2018/5/layout/IconCircleLabelList"/>
    <dgm:cxn modelId="{8D2077BC-0998-4DBC-9B66-9D7FE908D40C}" type="presParOf" srcId="{E0876E3B-4B00-4510-B179-8841A67BA8A8}" destId="{1CAC9280-AD8F-4687-BA32-09717B9C9D12}" srcOrd="1" destOrd="0" presId="urn:microsoft.com/office/officeart/2018/5/layout/IconCircleLabelList"/>
    <dgm:cxn modelId="{B3A36D09-F78B-443D-B383-67E8B2EBC946}" type="presParOf" srcId="{E0876E3B-4B00-4510-B179-8841A67BA8A8}" destId="{1CCE4201-1C1E-4D11-B12E-5C7650926EC8}" srcOrd="2" destOrd="0" presId="urn:microsoft.com/office/officeart/2018/5/layout/IconCircleLabelList"/>
    <dgm:cxn modelId="{F5953255-3F94-439A-B9C0-D98FF352EC7B}" type="presParOf" srcId="{E0876E3B-4B00-4510-B179-8841A67BA8A8}" destId="{0CA1F52A-B8E6-4BDA-BB3D-9AA5BE984174}" srcOrd="3" destOrd="0" presId="urn:microsoft.com/office/officeart/2018/5/layout/IconCircleLabelList"/>
    <dgm:cxn modelId="{570EC8B2-84FD-404E-9B13-39F1A9BB547D}" type="presParOf" srcId="{A2E0871D-E02F-46AA-B6CF-52C9C1A8C869}" destId="{A8446BEC-EABA-4E55-B978-48F0BD87B06C}" srcOrd="1" destOrd="0" presId="urn:microsoft.com/office/officeart/2018/5/layout/IconCircleLabelList"/>
    <dgm:cxn modelId="{E9CF689A-DDEE-414E-B502-95B989825365}" type="presParOf" srcId="{A2E0871D-E02F-46AA-B6CF-52C9C1A8C869}" destId="{F9E3A7E3-25A6-4910-9DD0-2A6849A9A019}" srcOrd="2" destOrd="0" presId="urn:microsoft.com/office/officeart/2018/5/layout/IconCircleLabelList"/>
    <dgm:cxn modelId="{8B9D8C4A-D2F6-44C7-B642-D7F8B4E00097}" type="presParOf" srcId="{F9E3A7E3-25A6-4910-9DD0-2A6849A9A019}" destId="{BAAB5865-F868-4A75-981F-8ADB20FC9BD0}" srcOrd="0" destOrd="0" presId="urn:microsoft.com/office/officeart/2018/5/layout/IconCircleLabelList"/>
    <dgm:cxn modelId="{9FEBE7FD-947E-4857-9CD8-65BC20DA2DF3}" type="presParOf" srcId="{F9E3A7E3-25A6-4910-9DD0-2A6849A9A019}" destId="{282BA3D3-7C29-4C8C-8A0A-2C2367808490}" srcOrd="1" destOrd="0" presId="urn:microsoft.com/office/officeart/2018/5/layout/IconCircleLabelList"/>
    <dgm:cxn modelId="{A5513857-CB99-4B1F-B683-91350B2274B3}" type="presParOf" srcId="{F9E3A7E3-25A6-4910-9DD0-2A6849A9A019}" destId="{F750AEF0-447D-4EFF-93B7-CBF5CD48E7F1}" srcOrd="2" destOrd="0" presId="urn:microsoft.com/office/officeart/2018/5/layout/IconCircleLabelList"/>
    <dgm:cxn modelId="{58CA90CE-0DAF-41C0-A194-2FF0EEFBDC45}" type="presParOf" srcId="{F9E3A7E3-25A6-4910-9DD0-2A6849A9A019}" destId="{FF6AA3A9-8772-411C-A9C4-20C012695B76}" srcOrd="3" destOrd="0" presId="urn:microsoft.com/office/officeart/2018/5/layout/IconCircleLabelList"/>
    <dgm:cxn modelId="{CF47579F-49C8-46EB-AC03-E51D608E1596}" type="presParOf" srcId="{A2E0871D-E02F-46AA-B6CF-52C9C1A8C869}" destId="{3B48936E-BF8A-4B29-AE41-500E4008EF35}" srcOrd="3" destOrd="0" presId="urn:microsoft.com/office/officeart/2018/5/layout/IconCircleLabelList"/>
    <dgm:cxn modelId="{2C8C718D-CEFC-494E-B0D4-FF13BC836AEF}" type="presParOf" srcId="{A2E0871D-E02F-46AA-B6CF-52C9C1A8C869}" destId="{16869E56-5856-4C6E-976D-231002A3AAEA}" srcOrd="4" destOrd="0" presId="urn:microsoft.com/office/officeart/2018/5/layout/IconCircleLabelList"/>
    <dgm:cxn modelId="{FB9AA947-1431-4104-BC56-1E8A8E9A76C1}" type="presParOf" srcId="{16869E56-5856-4C6E-976D-231002A3AAEA}" destId="{05F24B04-1310-4060-926B-26F4046383A8}" srcOrd="0" destOrd="0" presId="urn:microsoft.com/office/officeart/2018/5/layout/IconCircleLabelList"/>
    <dgm:cxn modelId="{6AC5C5FD-FE87-4C36-BC5C-B00C1364C2C0}" type="presParOf" srcId="{16869E56-5856-4C6E-976D-231002A3AAEA}" destId="{E00E28DB-6D9C-44D7-B100-B01BDBFAFFEA}" srcOrd="1" destOrd="0" presId="urn:microsoft.com/office/officeart/2018/5/layout/IconCircleLabelList"/>
    <dgm:cxn modelId="{B581A506-01B7-483E-B73F-E64741892335}" type="presParOf" srcId="{16869E56-5856-4C6E-976D-231002A3AAEA}" destId="{109E471F-6519-4349-BE02-C7C67F496069}" srcOrd="2" destOrd="0" presId="urn:microsoft.com/office/officeart/2018/5/layout/IconCircleLabelList"/>
    <dgm:cxn modelId="{1B493D7A-3753-4176-8650-367320653B24}" type="presParOf" srcId="{16869E56-5856-4C6E-976D-231002A3AAEA}" destId="{ECF4168E-D305-45A3-94B3-4E5CEDCC1DE1}"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BF4774-1A86-4FE0-90D2-A0C41E786789}" type="doc">
      <dgm:prSet loTypeId="urn:microsoft.com/office/officeart/2016/7/layout/LinearBlockProcessNumbered" loCatId="process" qsTypeId="urn:microsoft.com/office/officeart/2005/8/quickstyle/simple1" qsCatId="simple" csTypeId="urn:microsoft.com/office/officeart/2005/8/colors/colorful5" csCatId="colorful"/>
      <dgm:spPr/>
      <dgm:t>
        <a:bodyPr/>
        <a:lstStyle/>
        <a:p>
          <a:endParaRPr lang="en-US"/>
        </a:p>
      </dgm:t>
    </dgm:pt>
    <dgm:pt modelId="{40780454-1900-4AD0-9690-6B8FAC5611A7}">
      <dgm:prSet/>
      <dgm:spPr/>
      <dgm:t>
        <a:bodyPr/>
        <a:lstStyle/>
        <a:p>
          <a:r>
            <a:rPr lang="en-US"/>
            <a:t>Set the tone for engagement in your course.</a:t>
          </a:r>
        </a:p>
      </dgm:t>
    </dgm:pt>
    <dgm:pt modelId="{8ABA0712-F3F8-4010-84E1-835FE0057E49}" type="parTrans" cxnId="{BB73719B-55F2-489C-AE1E-22CE3A3238A0}">
      <dgm:prSet/>
      <dgm:spPr/>
      <dgm:t>
        <a:bodyPr/>
        <a:lstStyle/>
        <a:p>
          <a:endParaRPr lang="en-US"/>
        </a:p>
      </dgm:t>
    </dgm:pt>
    <dgm:pt modelId="{71890CD8-B63A-4D24-8A2E-7F05AECE82D9}" type="sibTrans" cxnId="{BB73719B-55F2-489C-AE1E-22CE3A3238A0}">
      <dgm:prSet phldrT="01" phldr="0"/>
      <dgm:spPr/>
      <dgm:t>
        <a:bodyPr/>
        <a:lstStyle/>
        <a:p>
          <a:r>
            <a:rPr lang="en-US"/>
            <a:t>01</a:t>
          </a:r>
        </a:p>
      </dgm:t>
    </dgm:pt>
    <dgm:pt modelId="{20472CBA-972D-4231-A9C7-9358ED599A3C}">
      <dgm:prSet/>
      <dgm:spPr/>
      <dgm:t>
        <a:bodyPr/>
        <a:lstStyle/>
        <a:p>
          <a:r>
            <a:rPr lang="en-US"/>
            <a:t>Don’t just grade, give feedback.</a:t>
          </a:r>
        </a:p>
      </dgm:t>
    </dgm:pt>
    <dgm:pt modelId="{6BF9F76A-437C-4746-8E17-BC40DF8F3586}" type="parTrans" cxnId="{1208E962-2902-4771-8D0A-422F2474775D}">
      <dgm:prSet/>
      <dgm:spPr/>
      <dgm:t>
        <a:bodyPr/>
        <a:lstStyle/>
        <a:p>
          <a:endParaRPr lang="en-US"/>
        </a:p>
      </dgm:t>
    </dgm:pt>
    <dgm:pt modelId="{91301603-0EFF-467D-8655-016CC5F4DAF1}" type="sibTrans" cxnId="{1208E962-2902-4771-8D0A-422F2474775D}">
      <dgm:prSet phldrT="02" phldr="0"/>
      <dgm:spPr/>
      <dgm:t>
        <a:bodyPr/>
        <a:lstStyle/>
        <a:p>
          <a:r>
            <a:rPr lang="en-US"/>
            <a:t>02</a:t>
          </a:r>
        </a:p>
      </dgm:t>
    </dgm:pt>
    <dgm:pt modelId="{47620DA7-398F-4E3E-BDD8-1571F6F66874}">
      <dgm:prSet/>
      <dgm:spPr/>
      <dgm:t>
        <a:bodyPr/>
        <a:lstStyle/>
        <a:p>
          <a:r>
            <a:rPr lang="en-US"/>
            <a:t>Set aside time each week to interact with your students in the course.</a:t>
          </a:r>
        </a:p>
      </dgm:t>
    </dgm:pt>
    <dgm:pt modelId="{977873A5-A6BA-43DB-9C86-F48DAB349A92}" type="parTrans" cxnId="{C8400209-726E-4FA7-A9D6-E22FB86FB600}">
      <dgm:prSet/>
      <dgm:spPr/>
      <dgm:t>
        <a:bodyPr/>
        <a:lstStyle/>
        <a:p>
          <a:endParaRPr lang="en-US"/>
        </a:p>
      </dgm:t>
    </dgm:pt>
    <dgm:pt modelId="{C8C7F701-46F2-40C4-9689-841400DFA9EA}" type="sibTrans" cxnId="{C8400209-726E-4FA7-A9D6-E22FB86FB600}">
      <dgm:prSet phldrT="03" phldr="0"/>
      <dgm:spPr/>
      <dgm:t>
        <a:bodyPr/>
        <a:lstStyle/>
        <a:p>
          <a:r>
            <a:rPr lang="en-US"/>
            <a:t>03</a:t>
          </a:r>
        </a:p>
      </dgm:t>
    </dgm:pt>
    <dgm:pt modelId="{C98A7AF7-BE6C-4D68-8F94-79CA3FC686D1}" type="pres">
      <dgm:prSet presAssocID="{4DBF4774-1A86-4FE0-90D2-A0C41E786789}" presName="Name0" presStyleCnt="0">
        <dgm:presLayoutVars>
          <dgm:animLvl val="lvl"/>
          <dgm:resizeHandles val="exact"/>
        </dgm:presLayoutVars>
      </dgm:prSet>
      <dgm:spPr/>
    </dgm:pt>
    <dgm:pt modelId="{982A705D-40FB-45D6-BCAE-610AAB920781}" type="pres">
      <dgm:prSet presAssocID="{40780454-1900-4AD0-9690-6B8FAC5611A7}" presName="compositeNode" presStyleCnt="0">
        <dgm:presLayoutVars>
          <dgm:bulletEnabled val="1"/>
        </dgm:presLayoutVars>
      </dgm:prSet>
      <dgm:spPr/>
    </dgm:pt>
    <dgm:pt modelId="{5A513D53-2C6D-434F-864C-88744C1DA591}" type="pres">
      <dgm:prSet presAssocID="{40780454-1900-4AD0-9690-6B8FAC5611A7}" presName="bgRect" presStyleLbl="alignNode1" presStyleIdx="0" presStyleCnt="3"/>
      <dgm:spPr/>
    </dgm:pt>
    <dgm:pt modelId="{9A76C1C1-73D0-4579-AC60-6F327677570B}" type="pres">
      <dgm:prSet presAssocID="{71890CD8-B63A-4D24-8A2E-7F05AECE82D9}" presName="sibTransNodeRect" presStyleLbl="alignNode1" presStyleIdx="0" presStyleCnt="3">
        <dgm:presLayoutVars>
          <dgm:chMax val="0"/>
          <dgm:bulletEnabled val="1"/>
        </dgm:presLayoutVars>
      </dgm:prSet>
      <dgm:spPr/>
    </dgm:pt>
    <dgm:pt modelId="{109BC62D-38EE-46EB-85B7-669AD40BD088}" type="pres">
      <dgm:prSet presAssocID="{40780454-1900-4AD0-9690-6B8FAC5611A7}" presName="nodeRect" presStyleLbl="alignNode1" presStyleIdx="0" presStyleCnt="3">
        <dgm:presLayoutVars>
          <dgm:bulletEnabled val="1"/>
        </dgm:presLayoutVars>
      </dgm:prSet>
      <dgm:spPr/>
    </dgm:pt>
    <dgm:pt modelId="{B218CB9C-847C-455E-8125-77C3CD14C434}" type="pres">
      <dgm:prSet presAssocID="{71890CD8-B63A-4D24-8A2E-7F05AECE82D9}" presName="sibTrans" presStyleCnt="0"/>
      <dgm:spPr/>
    </dgm:pt>
    <dgm:pt modelId="{97D3F3CF-1D75-41C2-8CA2-436AE9EDB837}" type="pres">
      <dgm:prSet presAssocID="{20472CBA-972D-4231-A9C7-9358ED599A3C}" presName="compositeNode" presStyleCnt="0">
        <dgm:presLayoutVars>
          <dgm:bulletEnabled val="1"/>
        </dgm:presLayoutVars>
      </dgm:prSet>
      <dgm:spPr/>
    </dgm:pt>
    <dgm:pt modelId="{B1CC9661-1B69-45CC-9B67-062FE3099CA3}" type="pres">
      <dgm:prSet presAssocID="{20472CBA-972D-4231-A9C7-9358ED599A3C}" presName="bgRect" presStyleLbl="alignNode1" presStyleIdx="1" presStyleCnt="3"/>
      <dgm:spPr/>
    </dgm:pt>
    <dgm:pt modelId="{63451D87-54E9-4232-A43A-21DC82A9B79C}" type="pres">
      <dgm:prSet presAssocID="{91301603-0EFF-467D-8655-016CC5F4DAF1}" presName="sibTransNodeRect" presStyleLbl="alignNode1" presStyleIdx="1" presStyleCnt="3">
        <dgm:presLayoutVars>
          <dgm:chMax val="0"/>
          <dgm:bulletEnabled val="1"/>
        </dgm:presLayoutVars>
      </dgm:prSet>
      <dgm:spPr/>
    </dgm:pt>
    <dgm:pt modelId="{25983BD8-FAC0-455B-975E-26556BBA27CA}" type="pres">
      <dgm:prSet presAssocID="{20472CBA-972D-4231-A9C7-9358ED599A3C}" presName="nodeRect" presStyleLbl="alignNode1" presStyleIdx="1" presStyleCnt="3">
        <dgm:presLayoutVars>
          <dgm:bulletEnabled val="1"/>
        </dgm:presLayoutVars>
      </dgm:prSet>
      <dgm:spPr/>
    </dgm:pt>
    <dgm:pt modelId="{AF4F1403-6A67-4BD6-B661-72E3DF8F6C64}" type="pres">
      <dgm:prSet presAssocID="{91301603-0EFF-467D-8655-016CC5F4DAF1}" presName="sibTrans" presStyleCnt="0"/>
      <dgm:spPr/>
    </dgm:pt>
    <dgm:pt modelId="{5EF6F63B-8A83-4FCF-984B-7C330C8A9BD3}" type="pres">
      <dgm:prSet presAssocID="{47620DA7-398F-4E3E-BDD8-1571F6F66874}" presName="compositeNode" presStyleCnt="0">
        <dgm:presLayoutVars>
          <dgm:bulletEnabled val="1"/>
        </dgm:presLayoutVars>
      </dgm:prSet>
      <dgm:spPr/>
    </dgm:pt>
    <dgm:pt modelId="{B2C9E479-3ECF-41DE-BEF5-ACF6CF8A0819}" type="pres">
      <dgm:prSet presAssocID="{47620DA7-398F-4E3E-BDD8-1571F6F66874}" presName="bgRect" presStyleLbl="alignNode1" presStyleIdx="2" presStyleCnt="3"/>
      <dgm:spPr/>
    </dgm:pt>
    <dgm:pt modelId="{FDF7CB11-7E98-4F54-AEE4-CA2C34430FC1}" type="pres">
      <dgm:prSet presAssocID="{C8C7F701-46F2-40C4-9689-841400DFA9EA}" presName="sibTransNodeRect" presStyleLbl="alignNode1" presStyleIdx="2" presStyleCnt="3">
        <dgm:presLayoutVars>
          <dgm:chMax val="0"/>
          <dgm:bulletEnabled val="1"/>
        </dgm:presLayoutVars>
      </dgm:prSet>
      <dgm:spPr/>
    </dgm:pt>
    <dgm:pt modelId="{B9973D79-7778-4A1E-98A0-0B64A192573B}" type="pres">
      <dgm:prSet presAssocID="{47620DA7-398F-4E3E-BDD8-1571F6F66874}" presName="nodeRect" presStyleLbl="alignNode1" presStyleIdx="2" presStyleCnt="3">
        <dgm:presLayoutVars>
          <dgm:bulletEnabled val="1"/>
        </dgm:presLayoutVars>
      </dgm:prSet>
      <dgm:spPr/>
    </dgm:pt>
  </dgm:ptLst>
  <dgm:cxnLst>
    <dgm:cxn modelId="{C8400209-726E-4FA7-A9D6-E22FB86FB600}" srcId="{4DBF4774-1A86-4FE0-90D2-A0C41E786789}" destId="{47620DA7-398F-4E3E-BDD8-1571F6F66874}" srcOrd="2" destOrd="0" parTransId="{977873A5-A6BA-43DB-9C86-F48DAB349A92}" sibTransId="{C8C7F701-46F2-40C4-9689-841400DFA9EA}"/>
    <dgm:cxn modelId="{1208E962-2902-4771-8D0A-422F2474775D}" srcId="{4DBF4774-1A86-4FE0-90D2-A0C41E786789}" destId="{20472CBA-972D-4231-A9C7-9358ED599A3C}" srcOrd="1" destOrd="0" parTransId="{6BF9F76A-437C-4746-8E17-BC40DF8F3586}" sibTransId="{91301603-0EFF-467D-8655-016CC5F4DAF1}"/>
    <dgm:cxn modelId="{8731624E-FAD0-459E-9CAC-AF7B1408FAFF}" type="presOf" srcId="{4DBF4774-1A86-4FE0-90D2-A0C41E786789}" destId="{C98A7AF7-BE6C-4D68-8F94-79CA3FC686D1}" srcOrd="0" destOrd="0" presId="urn:microsoft.com/office/officeart/2016/7/layout/LinearBlockProcessNumbered"/>
    <dgm:cxn modelId="{7069D371-2F5E-49FB-A434-7D64371A2504}" type="presOf" srcId="{91301603-0EFF-467D-8655-016CC5F4DAF1}" destId="{63451D87-54E9-4232-A43A-21DC82A9B79C}" srcOrd="0" destOrd="0" presId="urn:microsoft.com/office/officeart/2016/7/layout/LinearBlockProcessNumbered"/>
    <dgm:cxn modelId="{11B7B25A-9576-439F-A107-A2C81D79B40A}" type="presOf" srcId="{40780454-1900-4AD0-9690-6B8FAC5611A7}" destId="{5A513D53-2C6D-434F-864C-88744C1DA591}" srcOrd="0" destOrd="0" presId="urn:microsoft.com/office/officeart/2016/7/layout/LinearBlockProcessNumbered"/>
    <dgm:cxn modelId="{95DD4F96-1851-4D96-9ED2-398E41F29516}" type="presOf" srcId="{20472CBA-972D-4231-A9C7-9358ED599A3C}" destId="{25983BD8-FAC0-455B-975E-26556BBA27CA}" srcOrd="1" destOrd="0" presId="urn:microsoft.com/office/officeart/2016/7/layout/LinearBlockProcessNumbered"/>
    <dgm:cxn modelId="{BB73719B-55F2-489C-AE1E-22CE3A3238A0}" srcId="{4DBF4774-1A86-4FE0-90D2-A0C41E786789}" destId="{40780454-1900-4AD0-9690-6B8FAC5611A7}" srcOrd="0" destOrd="0" parTransId="{8ABA0712-F3F8-4010-84E1-835FE0057E49}" sibTransId="{71890CD8-B63A-4D24-8A2E-7F05AECE82D9}"/>
    <dgm:cxn modelId="{E863D5A7-A6DD-4EE9-A590-3633B3B7415B}" type="presOf" srcId="{20472CBA-972D-4231-A9C7-9358ED599A3C}" destId="{B1CC9661-1B69-45CC-9B67-062FE3099CA3}" srcOrd="0" destOrd="0" presId="urn:microsoft.com/office/officeart/2016/7/layout/LinearBlockProcessNumbered"/>
    <dgm:cxn modelId="{1E31B0AB-3BE4-4EE3-9AC1-1E42365C377F}" type="presOf" srcId="{47620DA7-398F-4E3E-BDD8-1571F6F66874}" destId="{B9973D79-7778-4A1E-98A0-0B64A192573B}" srcOrd="1" destOrd="0" presId="urn:microsoft.com/office/officeart/2016/7/layout/LinearBlockProcessNumbered"/>
    <dgm:cxn modelId="{456D33BD-C3FD-4CCB-9ABD-41E19169C455}" type="presOf" srcId="{40780454-1900-4AD0-9690-6B8FAC5611A7}" destId="{109BC62D-38EE-46EB-85B7-669AD40BD088}" srcOrd="1" destOrd="0" presId="urn:microsoft.com/office/officeart/2016/7/layout/LinearBlockProcessNumbered"/>
    <dgm:cxn modelId="{84886EC7-BA28-4CCE-9E69-70D0804E1B4B}" type="presOf" srcId="{C8C7F701-46F2-40C4-9689-841400DFA9EA}" destId="{FDF7CB11-7E98-4F54-AEE4-CA2C34430FC1}" srcOrd="0" destOrd="0" presId="urn:microsoft.com/office/officeart/2016/7/layout/LinearBlockProcessNumbered"/>
    <dgm:cxn modelId="{43CBE8E8-0F2E-4224-A0B3-46464E2C6D1C}" type="presOf" srcId="{47620DA7-398F-4E3E-BDD8-1571F6F66874}" destId="{B2C9E479-3ECF-41DE-BEF5-ACF6CF8A0819}" srcOrd="0" destOrd="0" presId="urn:microsoft.com/office/officeart/2016/7/layout/LinearBlockProcessNumbered"/>
    <dgm:cxn modelId="{086FADF2-6524-4C02-83A4-3FF7C5820EC4}" type="presOf" srcId="{71890CD8-B63A-4D24-8A2E-7F05AECE82D9}" destId="{9A76C1C1-73D0-4579-AC60-6F327677570B}" srcOrd="0" destOrd="0" presId="urn:microsoft.com/office/officeart/2016/7/layout/LinearBlockProcessNumbered"/>
    <dgm:cxn modelId="{3F390CC3-7C2C-472E-ABE9-75AC8279680A}" type="presParOf" srcId="{C98A7AF7-BE6C-4D68-8F94-79CA3FC686D1}" destId="{982A705D-40FB-45D6-BCAE-610AAB920781}" srcOrd="0" destOrd="0" presId="urn:microsoft.com/office/officeart/2016/7/layout/LinearBlockProcessNumbered"/>
    <dgm:cxn modelId="{051778F3-A6CB-428A-9F63-124A24A9B35E}" type="presParOf" srcId="{982A705D-40FB-45D6-BCAE-610AAB920781}" destId="{5A513D53-2C6D-434F-864C-88744C1DA591}" srcOrd="0" destOrd="0" presId="urn:microsoft.com/office/officeart/2016/7/layout/LinearBlockProcessNumbered"/>
    <dgm:cxn modelId="{B93FAB10-7086-4632-BA7E-61FABCE17FE4}" type="presParOf" srcId="{982A705D-40FB-45D6-BCAE-610AAB920781}" destId="{9A76C1C1-73D0-4579-AC60-6F327677570B}" srcOrd="1" destOrd="0" presId="urn:microsoft.com/office/officeart/2016/7/layout/LinearBlockProcessNumbered"/>
    <dgm:cxn modelId="{4BB5789B-4156-4FA3-9BF1-4AA840F3D108}" type="presParOf" srcId="{982A705D-40FB-45D6-BCAE-610AAB920781}" destId="{109BC62D-38EE-46EB-85B7-669AD40BD088}" srcOrd="2" destOrd="0" presId="urn:microsoft.com/office/officeart/2016/7/layout/LinearBlockProcessNumbered"/>
    <dgm:cxn modelId="{378FE1EA-B965-4A28-A030-8CFBF190EFFE}" type="presParOf" srcId="{C98A7AF7-BE6C-4D68-8F94-79CA3FC686D1}" destId="{B218CB9C-847C-455E-8125-77C3CD14C434}" srcOrd="1" destOrd="0" presId="urn:microsoft.com/office/officeart/2016/7/layout/LinearBlockProcessNumbered"/>
    <dgm:cxn modelId="{F582332C-B7F6-4459-89D4-D9C524DD6A26}" type="presParOf" srcId="{C98A7AF7-BE6C-4D68-8F94-79CA3FC686D1}" destId="{97D3F3CF-1D75-41C2-8CA2-436AE9EDB837}" srcOrd="2" destOrd="0" presId="urn:microsoft.com/office/officeart/2016/7/layout/LinearBlockProcessNumbered"/>
    <dgm:cxn modelId="{ACF17C6F-9E10-455E-917E-2F41D516CB2C}" type="presParOf" srcId="{97D3F3CF-1D75-41C2-8CA2-436AE9EDB837}" destId="{B1CC9661-1B69-45CC-9B67-062FE3099CA3}" srcOrd="0" destOrd="0" presId="urn:microsoft.com/office/officeart/2016/7/layout/LinearBlockProcessNumbered"/>
    <dgm:cxn modelId="{819E8108-A359-4EE7-902B-D4AD8094BAE0}" type="presParOf" srcId="{97D3F3CF-1D75-41C2-8CA2-436AE9EDB837}" destId="{63451D87-54E9-4232-A43A-21DC82A9B79C}" srcOrd="1" destOrd="0" presId="urn:microsoft.com/office/officeart/2016/7/layout/LinearBlockProcessNumbered"/>
    <dgm:cxn modelId="{ECE026A0-F401-4BA9-90AA-FF01ACF10314}" type="presParOf" srcId="{97D3F3CF-1D75-41C2-8CA2-436AE9EDB837}" destId="{25983BD8-FAC0-455B-975E-26556BBA27CA}" srcOrd="2" destOrd="0" presId="urn:microsoft.com/office/officeart/2016/7/layout/LinearBlockProcessNumbered"/>
    <dgm:cxn modelId="{0A377AAA-7ECD-432B-977E-892166CCD49D}" type="presParOf" srcId="{C98A7AF7-BE6C-4D68-8F94-79CA3FC686D1}" destId="{AF4F1403-6A67-4BD6-B661-72E3DF8F6C64}" srcOrd="3" destOrd="0" presId="urn:microsoft.com/office/officeart/2016/7/layout/LinearBlockProcessNumbered"/>
    <dgm:cxn modelId="{06786F49-4ACF-4E1B-A539-C603B3D1C66A}" type="presParOf" srcId="{C98A7AF7-BE6C-4D68-8F94-79CA3FC686D1}" destId="{5EF6F63B-8A83-4FCF-984B-7C330C8A9BD3}" srcOrd="4" destOrd="0" presId="urn:microsoft.com/office/officeart/2016/7/layout/LinearBlockProcessNumbered"/>
    <dgm:cxn modelId="{B74C3695-29CC-4882-B3FF-6969B79A87C6}" type="presParOf" srcId="{5EF6F63B-8A83-4FCF-984B-7C330C8A9BD3}" destId="{B2C9E479-3ECF-41DE-BEF5-ACF6CF8A0819}" srcOrd="0" destOrd="0" presId="urn:microsoft.com/office/officeart/2016/7/layout/LinearBlockProcessNumbered"/>
    <dgm:cxn modelId="{A3D853CF-876B-407A-9317-AC0A31411C94}" type="presParOf" srcId="{5EF6F63B-8A83-4FCF-984B-7C330C8A9BD3}" destId="{FDF7CB11-7E98-4F54-AEE4-CA2C34430FC1}" srcOrd="1" destOrd="0" presId="urn:microsoft.com/office/officeart/2016/7/layout/LinearBlockProcessNumbered"/>
    <dgm:cxn modelId="{C0F88201-C6DC-481F-A563-136178AEEE11}" type="presParOf" srcId="{5EF6F63B-8A83-4FCF-984B-7C330C8A9BD3}" destId="{B9973D79-7778-4A1E-98A0-0B64A192573B}"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E5A335-5CDE-4F31-A8F6-1BDF902982D0}" type="doc">
      <dgm:prSet loTypeId="urn:microsoft.com/office/officeart/2005/8/layout/hierarchy1" loCatId="hierarchy" qsTypeId="urn:microsoft.com/office/officeart/2005/8/quickstyle/simple4" qsCatId="simple" csTypeId="urn:microsoft.com/office/officeart/2005/8/colors/accent1_2" csCatId="accent1"/>
      <dgm:spPr/>
      <dgm:t>
        <a:bodyPr/>
        <a:lstStyle/>
        <a:p>
          <a:endParaRPr lang="en-US"/>
        </a:p>
      </dgm:t>
    </dgm:pt>
    <dgm:pt modelId="{D9BB394C-98E1-4B6C-8886-25A2BA0B6F58}">
      <dgm:prSet/>
      <dgm:spPr/>
      <dgm:t>
        <a:bodyPr/>
        <a:lstStyle/>
        <a:p>
          <a:r>
            <a:rPr lang="en-US"/>
            <a:t>D2L Discussion and Dropbox are just tools, the actual group activities should not be restricted to just discussions and assignment submissions.</a:t>
          </a:r>
        </a:p>
      </dgm:t>
    </dgm:pt>
    <dgm:pt modelId="{85F6B353-09BE-4EF9-8026-8B2C0E8E9935}" type="parTrans" cxnId="{470FCA4B-0EEB-459B-929E-41889BB15AEC}">
      <dgm:prSet/>
      <dgm:spPr/>
      <dgm:t>
        <a:bodyPr/>
        <a:lstStyle/>
        <a:p>
          <a:endParaRPr lang="en-US"/>
        </a:p>
      </dgm:t>
    </dgm:pt>
    <dgm:pt modelId="{B5AF1B99-460E-42CD-A37E-6F0D4183303B}" type="sibTrans" cxnId="{470FCA4B-0EEB-459B-929E-41889BB15AEC}">
      <dgm:prSet/>
      <dgm:spPr/>
      <dgm:t>
        <a:bodyPr/>
        <a:lstStyle/>
        <a:p>
          <a:endParaRPr lang="en-US"/>
        </a:p>
      </dgm:t>
    </dgm:pt>
    <dgm:pt modelId="{C6C0EC54-B233-4669-80DD-B6CA68EDF4C8}">
      <dgm:prSet/>
      <dgm:spPr/>
      <dgm:t>
        <a:bodyPr/>
        <a:lstStyle/>
        <a:p>
          <a:r>
            <a:rPr lang="en-US"/>
            <a:t>Give students a space to interact. They may use a different space, but it is important for the instructor to provide a default space.</a:t>
          </a:r>
        </a:p>
      </dgm:t>
    </dgm:pt>
    <dgm:pt modelId="{0D0937DE-16F2-4D84-8C37-E94E6217B6B2}" type="parTrans" cxnId="{68A97209-AF19-48C6-993A-63EC7EAFC6D9}">
      <dgm:prSet/>
      <dgm:spPr/>
      <dgm:t>
        <a:bodyPr/>
        <a:lstStyle/>
        <a:p>
          <a:endParaRPr lang="en-US"/>
        </a:p>
      </dgm:t>
    </dgm:pt>
    <dgm:pt modelId="{85A96A35-1D9A-4C9E-976C-27B7EF6696D7}" type="sibTrans" cxnId="{68A97209-AF19-48C6-993A-63EC7EAFC6D9}">
      <dgm:prSet/>
      <dgm:spPr/>
      <dgm:t>
        <a:bodyPr/>
        <a:lstStyle/>
        <a:p>
          <a:endParaRPr lang="en-US"/>
        </a:p>
      </dgm:t>
    </dgm:pt>
    <dgm:pt modelId="{7E14E5BF-D773-4025-A28B-DDC72511D01B}">
      <dgm:prSet/>
      <dgm:spPr/>
      <dgm:t>
        <a:bodyPr/>
        <a:lstStyle/>
        <a:p>
          <a:r>
            <a:rPr lang="en-US"/>
            <a:t>Detail in your course how you expect them to interact in group activities.</a:t>
          </a:r>
        </a:p>
      </dgm:t>
    </dgm:pt>
    <dgm:pt modelId="{01E48C40-F1CC-4F3E-B3BD-C3BF5BE6CCC4}" type="parTrans" cxnId="{9D0FF7E8-3007-4710-8271-4770D12B6E38}">
      <dgm:prSet/>
      <dgm:spPr/>
      <dgm:t>
        <a:bodyPr/>
        <a:lstStyle/>
        <a:p>
          <a:endParaRPr lang="en-US"/>
        </a:p>
      </dgm:t>
    </dgm:pt>
    <dgm:pt modelId="{46D343D5-55C3-40A6-82D3-AF432C53F95F}" type="sibTrans" cxnId="{9D0FF7E8-3007-4710-8271-4770D12B6E38}">
      <dgm:prSet/>
      <dgm:spPr/>
      <dgm:t>
        <a:bodyPr/>
        <a:lstStyle/>
        <a:p>
          <a:endParaRPr lang="en-US"/>
        </a:p>
      </dgm:t>
    </dgm:pt>
    <dgm:pt modelId="{57C40E38-1F93-4745-B6CA-76BCD5351654}" type="pres">
      <dgm:prSet presAssocID="{CFE5A335-5CDE-4F31-A8F6-1BDF902982D0}" presName="hierChild1" presStyleCnt="0">
        <dgm:presLayoutVars>
          <dgm:chPref val="1"/>
          <dgm:dir/>
          <dgm:animOne val="branch"/>
          <dgm:animLvl val="lvl"/>
          <dgm:resizeHandles/>
        </dgm:presLayoutVars>
      </dgm:prSet>
      <dgm:spPr/>
    </dgm:pt>
    <dgm:pt modelId="{FEFB3559-C566-4D5D-8E19-389968C06A2B}" type="pres">
      <dgm:prSet presAssocID="{D9BB394C-98E1-4B6C-8886-25A2BA0B6F58}" presName="hierRoot1" presStyleCnt="0"/>
      <dgm:spPr/>
    </dgm:pt>
    <dgm:pt modelId="{32018C4E-AD74-4B4E-9AAE-D59675EAAEAB}" type="pres">
      <dgm:prSet presAssocID="{D9BB394C-98E1-4B6C-8886-25A2BA0B6F58}" presName="composite" presStyleCnt="0"/>
      <dgm:spPr/>
    </dgm:pt>
    <dgm:pt modelId="{20E0DC1F-258F-413F-9962-E6458A1DADB5}" type="pres">
      <dgm:prSet presAssocID="{D9BB394C-98E1-4B6C-8886-25A2BA0B6F58}" presName="background" presStyleLbl="node0" presStyleIdx="0" presStyleCnt="3"/>
      <dgm:spPr/>
    </dgm:pt>
    <dgm:pt modelId="{69B236EE-4BB3-414C-8014-054FF6530014}" type="pres">
      <dgm:prSet presAssocID="{D9BB394C-98E1-4B6C-8886-25A2BA0B6F58}" presName="text" presStyleLbl="fgAcc0" presStyleIdx="0" presStyleCnt="3">
        <dgm:presLayoutVars>
          <dgm:chPref val="3"/>
        </dgm:presLayoutVars>
      </dgm:prSet>
      <dgm:spPr/>
    </dgm:pt>
    <dgm:pt modelId="{4E8F69B4-4DC0-4B3A-8933-ED4B006448DB}" type="pres">
      <dgm:prSet presAssocID="{D9BB394C-98E1-4B6C-8886-25A2BA0B6F58}" presName="hierChild2" presStyleCnt="0"/>
      <dgm:spPr/>
    </dgm:pt>
    <dgm:pt modelId="{C7E45819-7253-447E-B927-7DF0E2181E55}" type="pres">
      <dgm:prSet presAssocID="{C6C0EC54-B233-4669-80DD-B6CA68EDF4C8}" presName="hierRoot1" presStyleCnt="0"/>
      <dgm:spPr/>
    </dgm:pt>
    <dgm:pt modelId="{4845F046-18BB-4C4B-B388-A70F6E481017}" type="pres">
      <dgm:prSet presAssocID="{C6C0EC54-B233-4669-80DD-B6CA68EDF4C8}" presName="composite" presStyleCnt="0"/>
      <dgm:spPr/>
    </dgm:pt>
    <dgm:pt modelId="{F8DB3FA4-996B-4E7C-B150-372771B790D2}" type="pres">
      <dgm:prSet presAssocID="{C6C0EC54-B233-4669-80DD-B6CA68EDF4C8}" presName="background" presStyleLbl="node0" presStyleIdx="1" presStyleCnt="3"/>
      <dgm:spPr/>
    </dgm:pt>
    <dgm:pt modelId="{5121A3CC-03A1-4076-9A3B-F4E630DC7DB7}" type="pres">
      <dgm:prSet presAssocID="{C6C0EC54-B233-4669-80DD-B6CA68EDF4C8}" presName="text" presStyleLbl="fgAcc0" presStyleIdx="1" presStyleCnt="3">
        <dgm:presLayoutVars>
          <dgm:chPref val="3"/>
        </dgm:presLayoutVars>
      </dgm:prSet>
      <dgm:spPr/>
    </dgm:pt>
    <dgm:pt modelId="{80EAB17D-4609-49F7-8EA2-50BD7D39519F}" type="pres">
      <dgm:prSet presAssocID="{C6C0EC54-B233-4669-80DD-B6CA68EDF4C8}" presName="hierChild2" presStyleCnt="0"/>
      <dgm:spPr/>
    </dgm:pt>
    <dgm:pt modelId="{C6A4633F-9DB9-487A-AECD-A28EC2ECF5A0}" type="pres">
      <dgm:prSet presAssocID="{7E14E5BF-D773-4025-A28B-DDC72511D01B}" presName="hierRoot1" presStyleCnt="0"/>
      <dgm:spPr/>
    </dgm:pt>
    <dgm:pt modelId="{4E9418DF-0EB0-4555-B73C-974CD679685B}" type="pres">
      <dgm:prSet presAssocID="{7E14E5BF-D773-4025-A28B-DDC72511D01B}" presName="composite" presStyleCnt="0"/>
      <dgm:spPr/>
    </dgm:pt>
    <dgm:pt modelId="{8FB982B2-51A6-40BF-8B9D-D3AA1DD61549}" type="pres">
      <dgm:prSet presAssocID="{7E14E5BF-D773-4025-A28B-DDC72511D01B}" presName="background" presStyleLbl="node0" presStyleIdx="2" presStyleCnt="3"/>
      <dgm:spPr/>
    </dgm:pt>
    <dgm:pt modelId="{DC40137A-9194-4CB8-8B2A-3D5D91D9ED05}" type="pres">
      <dgm:prSet presAssocID="{7E14E5BF-D773-4025-A28B-DDC72511D01B}" presName="text" presStyleLbl="fgAcc0" presStyleIdx="2" presStyleCnt="3">
        <dgm:presLayoutVars>
          <dgm:chPref val="3"/>
        </dgm:presLayoutVars>
      </dgm:prSet>
      <dgm:spPr/>
    </dgm:pt>
    <dgm:pt modelId="{0BF1A2BD-3AE5-4977-A679-397F7A2CFDED}" type="pres">
      <dgm:prSet presAssocID="{7E14E5BF-D773-4025-A28B-DDC72511D01B}" presName="hierChild2" presStyleCnt="0"/>
      <dgm:spPr/>
    </dgm:pt>
  </dgm:ptLst>
  <dgm:cxnLst>
    <dgm:cxn modelId="{68A97209-AF19-48C6-993A-63EC7EAFC6D9}" srcId="{CFE5A335-5CDE-4F31-A8F6-1BDF902982D0}" destId="{C6C0EC54-B233-4669-80DD-B6CA68EDF4C8}" srcOrd="1" destOrd="0" parTransId="{0D0937DE-16F2-4D84-8C37-E94E6217B6B2}" sibTransId="{85A96A35-1D9A-4C9E-976C-27B7EF6696D7}"/>
    <dgm:cxn modelId="{2405F53E-1055-4E47-8FBF-0DA239730C8D}" type="presOf" srcId="{7E14E5BF-D773-4025-A28B-DDC72511D01B}" destId="{DC40137A-9194-4CB8-8B2A-3D5D91D9ED05}" srcOrd="0" destOrd="0" presId="urn:microsoft.com/office/officeart/2005/8/layout/hierarchy1"/>
    <dgm:cxn modelId="{470FCA4B-0EEB-459B-929E-41889BB15AEC}" srcId="{CFE5A335-5CDE-4F31-A8F6-1BDF902982D0}" destId="{D9BB394C-98E1-4B6C-8886-25A2BA0B6F58}" srcOrd="0" destOrd="0" parTransId="{85F6B353-09BE-4EF9-8026-8B2C0E8E9935}" sibTransId="{B5AF1B99-460E-42CD-A37E-6F0D4183303B}"/>
    <dgm:cxn modelId="{306CEA6D-EE75-45EE-B4A9-84C9A55F6D08}" type="presOf" srcId="{CFE5A335-5CDE-4F31-A8F6-1BDF902982D0}" destId="{57C40E38-1F93-4745-B6CA-76BCD5351654}" srcOrd="0" destOrd="0" presId="urn:microsoft.com/office/officeart/2005/8/layout/hierarchy1"/>
    <dgm:cxn modelId="{AE36E7C9-D30D-451F-B33E-A02C5126AF8E}" type="presOf" srcId="{C6C0EC54-B233-4669-80DD-B6CA68EDF4C8}" destId="{5121A3CC-03A1-4076-9A3B-F4E630DC7DB7}" srcOrd="0" destOrd="0" presId="urn:microsoft.com/office/officeart/2005/8/layout/hierarchy1"/>
    <dgm:cxn modelId="{CB5E0CE2-32C2-44D2-A0DC-401F17B9BAD0}" type="presOf" srcId="{D9BB394C-98E1-4B6C-8886-25A2BA0B6F58}" destId="{69B236EE-4BB3-414C-8014-054FF6530014}" srcOrd="0" destOrd="0" presId="urn:microsoft.com/office/officeart/2005/8/layout/hierarchy1"/>
    <dgm:cxn modelId="{9D0FF7E8-3007-4710-8271-4770D12B6E38}" srcId="{CFE5A335-5CDE-4F31-A8F6-1BDF902982D0}" destId="{7E14E5BF-D773-4025-A28B-DDC72511D01B}" srcOrd="2" destOrd="0" parTransId="{01E48C40-F1CC-4F3E-B3BD-C3BF5BE6CCC4}" sibTransId="{46D343D5-55C3-40A6-82D3-AF432C53F95F}"/>
    <dgm:cxn modelId="{37929F70-1F63-4C3F-BE00-D50436B13AB4}" type="presParOf" srcId="{57C40E38-1F93-4745-B6CA-76BCD5351654}" destId="{FEFB3559-C566-4D5D-8E19-389968C06A2B}" srcOrd="0" destOrd="0" presId="urn:microsoft.com/office/officeart/2005/8/layout/hierarchy1"/>
    <dgm:cxn modelId="{1EB32B34-B13A-4F85-836C-77E66A9327E3}" type="presParOf" srcId="{FEFB3559-C566-4D5D-8E19-389968C06A2B}" destId="{32018C4E-AD74-4B4E-9AAE-D59675EAAEAB}" srcOrd="0" destOrd="0" presId="urn:microsoft.com/office/officeart/2005/8/layout/hierarchy1"/>
    <dgm:cxn modelId="{E67CF4F8-220F-444B-8F55-5BC51941E446}" type="presParOf" srcId="{32018C4E-AD74-4B4E-9AAE-D59675EAAEAB}" destId="{20E0DC1F-258F-413F-9962-E6458A1DADB5}" srcOrd="0" destOrd="0" presId="urn:microsoft.com/office/officeart/2005/8/layout/hierarchy1"/>
    <dgm:cxn modelId="{EB59DC83-FF3C-48F3-AFB2-E6A809C1E7B7}" type="presParOf" srcId="{32018C4E-AD74-4B4E-9AAE-D59675EAAEAB}" destId="{69B236EE-4BB3-414C-8014-054FF6530014}" srcOrd="1" destOrd="0" presId="urn:microsoft.com/office/officeart/2005/8/layout/hierarchy1"/>
    <dgm:cxn modelId="{0EC66FAF-F385-44BF-B4AC-7688CACF2051}" type="presParOf" srcId="{FEFB3559-C566-4D5D-8E19-389968C06A2B}" destId="{4E8F69B4-4DC0-4B3A-8933-ED4B006448DB}" srcOrd="1" destOrd="0" presId="urn:microsoft.com/office/officeart/2005/8/layout/hierarchy1"/>
    <dgm:cxn modelId="{01CB9341-0369-4802-A837-0CE986C52052}" type="presParOf" srcId="{57C40E38-1F93-4745-B6CA-76BCD5351654}" destId="{C7E45819-7253-447E-B927-7DF0E2181E55}" srcOrd="1" destOrd="0" presId="urn:microsoft.com/office/officeart/2005/8/layout/hierarchy1"/>
    <dgm:cxn modelId="{C5BF4004-4B69-411B-9DE5-789512AFC4C4}" type="presParOf" srcId="{C7E45819-7253-447E-B927-7DF0E2181E55}" destId="{4845F046-18BB-4C4B-B388-A70F6E481017}" srcOrd="0" destOrd="0" presId="urn:microsoft.com/office/officeart/2005/8/layout/hierarchy1"/>
    <dgm:cxn modelId="{409D217F-1CC1-4B1C-B01C-8DA30C850EB5}" type="presParOf" srcId="{4845F046-18BB-4C4B-B388-A70F6E481017}" destId="{F8DB3FA4-996B-4E7C-B150-372771B790D2}" srcOrd="0" destOrd="0" presId="urn:microsoft.com/office/officeart/2005/8/layout/hierarchy1"/>
    <dgm:cxn modelId="{3C7F6EE1-C629-4981-A4DE-83605A5DE48A}" type="presParOf" srcId="{4845F046-18BB-4C4B-B388-A70F6E481017}" destId="{5121A3CC-03A1-4076-9A3B-F4E630DC7DB7}" srcOrd="1" destOrd="0" presId="urn:microsoft.com/office/officeart/2005/8/layout/hierarchy1"/>
    <dgm:cxn modelId="{A7C201CB-AA74-4032-826C-D857EAE58F33}" type="presParOf" srcId="{C7E45819-7253-447E-B927-7DF0E2181E55}" destId="{80EAB17D-4609-49F7-8EA2-50BD7D39519F}" srcOrd="1" destOrd="0" presId="urn:microsoft.com/office/officeart/2005/8/layout/hierarchy1"/>
    <dgm:cxn modelId="{011EF18E-694F-4E2C-95F7-49411B733065}" type="presParOf" srcId="{57C40E38-1F93-4745-B6CA-76BCD5351654}" destId="{C6A4633F-9DB9-487A-AECD-A28EC2ECF5A0}" srcOrd="2" destOrd="0" presId="urn:microsoft.com/office/officeart/2005/8/layout/hierarchy1"/>
    <dgm:cxn modelId="{DBF9ABFD-B0AC-4018-B88B-973992E7AA59}" type="presParOf" srcId="{C6A4633F-9DB9-487A-AECD-A28EC2ECF5A0}" destId="{4E9418DF-0EB0-4555-B73C-974CD679685B}" srcOrd="0" destOrd="0" presId="urn:microsoft.com/office/officeart/2005/8/layout/hierarchy1"/>
    <dgm:cxn modelId="{9CB9A00A-1ADF-497F-A12B-ED176889EDFD}" type="presParOf" srcId="{4E9418DF-0EB0-4555-B73C-974CD679685B}" destId="{8FB982B2-51A6-40BF-8B9D-D3AA1DD61549}" srcOrd="0" destOrd="0" presId="urn:microsoft.com/office/officeart/2005/8/layout/hierarchy1"/>
    <dgm:cxn modelId="{697A4483-3C7D-4055-A226-B75218FC5B3C}" type="presParOf" srcId="{4E9418DF-0EB0-4555-B73C-974CD679685B}" destId="{DC40137A-9194-4CB8-8B2A-3D5D91D9ED05}" srcOrd="1" destOrd="0" presId="urn:microsoft.com/office/officeart/2005/8/layout/hierarchy1"/>
    <dgm:cxn modelId="{0389116E-CD7A-4D62-9235-D698B6B6D425}" type="presParOf" srcId="{C6A4633F-9DB9-487A-AECD-A28EC2ECF5A0}" destId="{0BF1A2BD-3AE5-4977-A679-397F7A2CFDE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28480-5996-4065-8DC9-A22988EF0803}">
      <dsp:nvSpPr>
        <dsp:cNvPr id="0" name=""/>
        <dsp:cNvSpPr/>
      </dsp:nvSpPr>
      <dsp:spPr>
        <a:xfrm>
          <a:off x="639687" y="177247"/>
          <a:ext cx="1715625" cy="171562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AC9280-AD8F-4687-BA32-09717B9C9D12}">
      <dsp:nvSpPr>
        <dsp:cNvPr id="0" name=""/>
        <dsp:cNvSpPr/>
      </dsp:nvSpPr>
      <dsp:spPr>
        <a:xfrm>
          <a:off x="1005312" y="542872"/>
          <a:ext cx="984375" cy="9843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CA1F52A-B8E6-4BDA-BB3D-9AA5BE984174}">
      <dsp:nvSpPr>
        <dsp:cNvPr id="0" name=""/>
        <dsp:cNvSpPr/>
      </dsp:nvSpPr>
      <dsp:spPr>
        <a:xfrm>
          <a:off x="91250" y="2427247"/>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en-US" sz="2700" kern="1200"/>
            <a:t>Instructor – Student</a:t>
          </a:r>
        </a:p>
      </dsp:txBody>
      <dsp:txXfrm>
        <a:off x="91250" y="2427247"/>
        <a:ext cx="2812500" cy="720000"/>
      </dsp:txXfrm>
    </dsp:sp>
    <dsp:sp modelId="{BAAB5865-F868-4A75-981F-8ADB20FC9BD0}">
      <dsp:nvSpPr>
        <dsp:cNvPr id="0" name=""/>
        <dsp:cNvSpPr/>
      </dsp:nvSpPr>
      <dsp:spPr>
        <a:xfrm>
          <a:off x="3944375" y="177247"/>
          <a:ext cx="1715625" cy="171562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2BA3D3-7C29-4C8C-8A0A-2C2367808490}">
      <dsp:nvSpPr>
        <dsp:cNvPr id="0" name=""/>
        <dsp:cNvSpPr/>
      </dsp:nvSpPr>
      <dsp:spPr>
        <a:xfrm>
          <a:off x="4310000" y="542872"/>
          <a:ext cx="984375" cy="9843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F6AA3A9-8772-411C-A9C4-20C012695B76}">
      <dsp:nvSpPr>
        <dsp:cNvPr id="0" name=""/>
        <dsp:cNvSpPr/>
      </dsp:nvSpPr>
      <dsp:spPr>
        <a:xfrm>
          <a:off x="3395937" y="2427247"/>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en-US" sz="2700" kern="1200"/>
            <a:t>Student – Student</a:t>
          </a:r>
        </a:p>
      </dsp:txBody>
      <dsp:txXfrm>
        <a:off x="3395937" y="2427247"/>
        <a:ext cx="2812500" cy="720000"/>
      </dsp:txXfrm>
    </dsp:sp>
    <dsp:sp modelId="{05F24B04-1310-4060-926B-26F4046383A8}">
      <dsp:nvSpPr>
        <dsp:cNvPr id="0" name=""/>
        <dsp:cNvSpPr/>
      </dsp:nvSpPr>
      <dsp:spPr>
        <a:xfrm>
          <a:off x="7249062" y="177247"/>
          <a:ext cx="1715625" cy="171562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0E28DB-6D9C-44D7-B100-B01BDBFAFFEA}">
      <dsp:nvSpPr>
        <dsp:cNvPr id="0" name=""/>
        <dsp:cNvSpPr/>
      </dsp:nvSpPr>
      <dsp:spPr>
        <a:xfrm>
          <a:off x="7614687" y="542872"/>
          <a:ext cx="984375" cy="9843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F4168E-D305-45A3-94B3-4E5CEDCC1DE1}">
      <dsp:nvSpPr>
        <dsp:cNvPr id="0" name=""/>
        <dsp:cNvSpPr/>
      </dsp:nvSpPr>
      <dsp:spPr>
        <a:xfrm>
          <a:off x="6700625" y="2427247"/>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en-US" sz="2700" kern="1200"/>
            <a:t>Content - Student</a:t>
          </a:r>
        </a:p>
      </dsp:txBody>
      <dsp:txXfrm>
        <a:off x="6700625" y="2427247"/>
        <a:ext cx="28125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13D53-2C6D-434F-864C-88744C1DA591}">
      <dsp:nvSpPr>
        <dsp:cNvPr id="0" name=""/>
        <dsp:cNvSpPr/>
      </dsp:nvSpPr>
      <dsp:spPr>
        <a:xfrm>
          <a:off x="750" y="38282"/>
          <a:ext cx="3038884" cy="3646661"/>
        </a:xfrm>
        <a:prstGeom prst="rect">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0174" tIns="0" rIns="300174" bIns="330200" numCol="1" spcCol="1270" anchor="t" anchorCtr="0">
          <a:noAutofit/>
        </a:bodyPr>
        <a:lstStyle/>
        <a:p>
          <a:pPr marL="0" lvl="0" indent="0" algn="l" defTabSz="1155700">
            <a:lnSpc>
              <a:spcPct val="90000"/>
            </a:lnSpc>
            <a:spcBef>
              <a:spcPct val="0"/>
            </a:spcBef>
            <a:spcAft>
              <a:spcPct val="35000"/>
            </a:spcAft>
            <a:buNone/>
          </a:pPr>
          <a:r>
            <a:rPr lang="en-US" sz="2600" kern="1200"/>
            <a:t>Set the tone for engagement in your course.</a:t>
          </a:r>
        </a:p>
      </dsp:txBody>
      <dsp:txXfrm>
        <a:off x="750" y="1496947"/>
        <a:ext cx="3038884" cy="2187996"/>
      </dsp:txXfrm>
    </dsp:sp>
    <dsp:sp modelId="{9A76C1C1-73D0-4579-AC60-6F327677570B}">
      <dsp:nvSpPr>
        <dsp:cNvPr id="0" name=""/>
        <dsp:cNvSpPr/>
      </dsp:nvSpPr>
      <dsp:spPr>
        <a:xfrm>
          <a:off x="750" y="38282"/>
          <a:ext cx="3038884" cy="1458664"/>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00174" tIns="165100" rIns="300174"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750" y="38282"/>
        <a:ext cx="3038884" cy="1458664"/>
      </dsp:txXfrm>
    </dsp:sp>
    <dsp:sp modelId="{B1CC9661-1B69-45CC-9B67-062FE3099CA3}">
      <dsp:nvSpPr>
        <dsp:cNvPr id="0" name=""/>
        <dsp:cNvSpPr/>
      </dsp:nvSpPr>
      <dsp:spPr>
        <a:xfrm>
          <a:off x="3282745" y="38282"/>
          <a:ext cx="3038884" cy="3646661"/>
        </a:xfrm>
        <a:prstGeom prst="rect">
          <a:avLst/>
        </a:prstGeom>
        <a:solidFill>
          <a:schemeClr val="accent5">
            <a:hueOff val="-842315"/>
            <a:satOff val="-3972"/>
            <a:lumOff val="980"/>
            <a:alphaOff val="0"/>
          </a:schemeClr>
        </a:solidFill>
        <a:ln w="15875" cap="flat" cmpd="sng" algn="ctr">
          <a:solidFill>
            <a:schemeClr val="accent5">
              <a:hueOff val="-842315"/>
              <a:satOff val="-3972"/>
              <a:lumOff val="98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0174" tIns="0" rIns="300174" bIns="330200" numCol="1" spcCol="1270" anchor="t" anchorCtr="0">
          <a:noAutofit/>
        </a:bodyPr>
        <a:lstStyle/>
        <a:p>
          <a:pPr marL="0" lvl="0" indent="0" algn="l" defTabSz="1155700">
            <a:lnSpc>
              <a:spcPct val="90000"/>
            </a:lnSpc>
            <a:spcBef>
              <a:spcPct val="0"/>
            </a:spcBef>
            <a:spcAft>
              <a:spcPct val="35000"/>
            </a:spcAft>
            <a:buNone/>
          </a:pPr>
          <a:r>
            <a:rPr lang="en-US" sz="2600" kern="1200"/>
            <a:t>Don’t just grade, give feedback.</a:t>
          </a:r>
        </a:p>
      </dsp:txBody>
      <dsp:txXfrm>
        <a:off x="3282745" y="1496947"/>
        <a:ext cx="3038884" cy="2187996"/>
      </dsp:txXfrm>
    </dsp:sp>
    <dsp:sp modelId="{63451D87-54E9-4232-A43A-21DC82A9B79C}">
      <dsp:nvSpPr>
        <dsp:cNvPr id="0" name=""/>
        <dsp:cNvSpPr/>
      </dsp:nvSpPr>
      <dsp:spPr>
        <a:xfrm>
          <a:off x="3282745" y="38282"/>
          <a:ext cx="3038884" cy="1458664"/>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00174" tIns="165100" rIns="300174"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282745" y="38282"/>
        <a:ext cx="3038884" cy="1458664"/>
      </dsp:txXfrm>
    </dsp:sp>
    <dsp:sp modelId="{B2C9E479-3ECF-41DE-BEF5-ACF6CF8A0819}">
      <dsp:nvSpPr>
        <dsp:cNvPr id="0" name=""/>
        <dsp:cNvSpPr/>
      </dsp:nvSpPr>
      <dsp:spPr>
        <a:xfrm>
          <a:off x="6564740" y="38282"/>
          <a:ext cx="3038884" cy="3646661"/>
        </a:xfrm>
        <a:prstGeom prst="rect">
          <a:avLst/>
        </a:prstGeom>
        <a:solidFill>
          <a:schemeClr val="accent5">
            <a:hueOff val="-1684631"/>
            <a:satOff val="-7944"/>
            <a:lumOff val="1960"/>
            <a:alphaOff val="0"/>
          </a:schemeClr>
        </a:solidFill>
        <a:ln w="15875" cap="flat" cmpd="sng" algn="ctr">
          <a:solidFill>
            <a:schemeClr val="accent5">
              <a:hueOff val="-1684631"/>
              <a:satOff val="-7944"/>
              <a:lumOff val="196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0174" tIns="0" rIns="300174" bIns="330200" numCol="1" spcCol="1270" anchor="t" anchorCtr="0">
          <a:noAutofit/>
        </a:bodyPr>
        <a:lstStyle/>
        <a:p>
          <a:pPr marL="0" lvl="0" indent="0" algn="l" defTabSz="1155700">
            <a:lnSpc>
              <a:spcPct val="90000"/>
            </a:lnSpc>
            <a:spcBef>
              <a:spcPct val="0"/>
            </a:spcBef>
            <a:spcAft>
              <a:spcPct val="35000"/>
            </a:spcAft>
            <a:buNone/>
          </a:pPr>
          <a:r>
            <a:rPr lang="en-US" sz="2600" kern="1200"/>
            <a:t>Set aside time each week to interact with your students in the course.</a:t>
          </a:r>
        </a:p>
      </dsp:txBody>
      <dsp:txXfrm>
        <a:off x="6564740" y="1496947"/>
        <a:ext cx="3038884" cy="2187996"/>
      </dsp:txXfrm>
    </dsp:sp>
    <dsp:sp modelId="{FDF7CB11-7E98-4F54-AEE4-CA2C34430FC1}">
      <dsp:nvSpPr>
        <dsp:cNvPr id="0" name=""/>
        <dsp:cNvSpPr/>
      </dsp:nvSpPr>
      <dsp:spPr>
        <a:xfrm>
          <a:off x="6564740" y="38282"/>
          <a:ext cx="3038884" cy="1458664"/>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00174" tIns="165100" rIns="300174"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6564740" y="38282"/>
        <a:ext cx="3038884" cy="14586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E0DC1F-258F-413F-9962-E6458A1DADB5}">
      <dsp:nvSpPr>
        <dsp:cNvPr id="0" name=""/>
        <dsp:cNvSpPr/>
      </dsp:nvSpPr>
      <dsp:spPr>
        <a:xfrm>
          <a:off x="0" y="662041"/>
          <a:ext cx="2701230" cy="171528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69B236EE-4BB3-414C-8014-054FF6530014}">
      <dsp:nvSpPr>
        <dsp:cNvPr id="0" name=""/>
        <dsp:cNvSpPr/>
      </dsp:nvSpPr>
      <dsp:spPr>
        <a:xfrm>
          <a:off x="300136" y="947171"/>
          <a:ext cx="2701230" cy="171528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D2L Discussion and Dropbox are just tools, the actual group activities should not be restricted to just discussions and assignment submissions.</a:t>
          </a:r>
        </a:p>
      </dsp:txBody>
      <dsp:txXfrm>
        <a:off x="350375" y="997410"/>
        <a:ext cx="2600752" cy="1614803"/>
      </dsp:txXfrm>
    </dsp:sp>
    <dsp:sp modelId="{F8DB3FA4-996B-4E7C-B150-372771B790D2}">
      <dsp:nvSpPr>
        <dsp:cNvPr id="0" name=""/>
        <dsp:cNvSpPr/>
      </dsp:nvSpPr>
      <dsp:spPr>
        <a:xfrm>
          <a:off x="3301503" y="662041"/>
          <a:ext cx="2701230" cy="171528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121A3CC-03A1-4076-9A3B-F4E630DC7DB7}">
      <dsp:nvSpPr>
        <dsp:cNvPr id="0" name=""/>
        <dsp:cNvSpPr/>
      </dsp:nvSpPr>
      <dsp:spPr>
        <a:xfrm>
          <a:off x="3601640" y="947171"/>
          <a:ext cx="2701230" cy="171528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Give students a space to interact. They may use a different space, but it is important for the instructor to provide a default space.</a:t>
          </a:r>
        </a:p>
      </dsp:txBody>
      <dsp:txXfrm>
        <a:off x="3651879" y="997410"/>
        <a:ext cx="2600752" cy="1614803"/>
      </dsp:txXfrm>
    </dsp:sp>
    <dsp:sp modelId="{8FB982B2-51A6-40BF-8B9D-D3AA1DD61549}">
      <dsp:nvSpPr>
        <dsp:cNvPr id="0" name=""/>
        <dsp:cNvSpPr/>
      </dsp:nvSpPr>
      <dsp:spPr>
        <a:xfrm>
          <a:off x="6603007" y="662041"/>
          <a:ext cx="2701230" cy="171528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C40137A-9194-4CB8-8B2A-3D5D91D9ED05}">
      <dsp:nvSpPr>
        <dsp:cNvPr id="0" name=""/>
        <dsp:cNvSpPr/>
      </dsp:nvSpPr>
      <dsp:spPr>
        <a:xfrm>
          <a:off x="6903144" y="947171"/>
          <a:ext cx="2701230" cy="171528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Detail in your course how you expect them to interact in group activities.</a:t>
          </a:r>
        </a:p>
      </dsp:txBody>
      <dsp:txXfrm>
        <a:off x="6953383" y="997410"/>
        <a:ext cx="2600752" cy="1614803"/>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0FBA7A-BBD9-4366-A47B-15E650B89D30}" type="datetimeFigureOut">
              <a:rPr lang="en-US" smtClean="0"/>
              <a:t>7/29/2020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AEE74B-1E14-4BFA-80F8-D81A73778271}" type="slidenum">
              <a:rPr lang="en-US" smtClean="0"/>
              <a:t>‹#›</a:t>
            </a:fld>
            <a:endParaRPr lang="en-US"/>
          </a:p>
        </p:txBody>
      </p:sp>
    </p:spTree>
    <p:extLst>
      <p:ext uri="{BB962C8B-B14F-4D97-AF65-F5344CB8AC3E}">
        <p14:creationId xmlns:p14="http://schemas.microsoft.com/office/powerpoint/2010/main" val="3575474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News items, post about 3 times weekly to develop repour.</a:t>
            </a:r>
          </a:p>
          <a:p>
            <a:r>
              <a:rPr lang="en-US"/>
              <a:t>Credit hour expectations does not change, just because it is online, for both instructors and students.</a:t>
            </a:r>
          </a:p>
        </p:txBody>
      </p:sp>
      <p:sp>
        <p:nvSpPr>
          <p:cNvPr id="4" name="Slide Number Placeholder 3"/>
          <p:cNvSpPr>
            <a:spLocks noGrp="1"/>
          </p:cNvSpPr>
          <p:nvPr>
            <p:ph type="sldNum" sz="quarter" idx="5"/>
          </p:nvPr>
        </p:nvSpPr>
        <p:spPr/>
        <p:txBody>
          <a:bodyPr/>
          <a:lstStyle/>
          <a:p>
            <a:fld id="{4AAEE74B-1E14-4BFA-80F8-D81A73778271}" type="slidenum">
              <a:rPr lang="en-US" smtClean="0"/>
              <a:t>9</a:t>
            </a:fld>
            <a:endParaRPr lang="en-US"/>
          </a:p>
        </p:txBody>
      </p:sp>
    </p:spTree>
    <p:extLst>
      <p:ext uri="{BB962C8B-B14F-4D97-AF65-F5344CB8AC3E}">
        <p14:creationId xmlns:p14="http://schemas.microsoft.com/office/powerpoint/2010/main" val="335860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Accessibility</a:t>
            </a:r>
          </a:p>
        </p:txBody>
      </p:sp>
      <p:sp>
        <p:nvSpPr>
          <p:cNvPr id="4" name="Slide Number Placeholder 3"/>
          <p:cNvSpPr>
            <a:spLocks noGrp="1"/>
          </p:cNvSpPr>
          <p:nvPr>
            <p:ph type="sldNum" sz="quarter" idx="5"/>
          </p:nvPr>
        </p:nvSpPr>
        <p:spPr/>
        <p:txBody>
          <a:bodyPr/>
          <a:lstStyle/>
          <a:p>
            <a:fld id="{4AAEE74B-1E14-4BFA-80F8-D81A73778271}" type="slidenum">
              <a:rPr lang="en-US" smtClean="0"/>
              <a:t>26</a:t>
            </a:fld>
            <a:endParaRPr lang="en-US"/>
          </a:p>
        </p:txBody>
      </p:sp>
    </p:spTree>
    <p:extLst>
      <p:ext uri="{BB962C8B-B14F-4D97-AF65-F5344CB8AC3E}">
        <p14:creationId xmlns:p14="http://schemas.microsoft.com/office/powerpoint/2010/main" val="2532064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How these are experiential/authentic assessments</a:t>
            </a:r>
          </a:p>
          <a:p>
            <a:r>
              <a:rPr lang="en-US"/>
              <a:t>Expand on how to explain to students how they should interact.</a:t>
            </a:r>
          </a:p>
        </p:txBody>
      </p:sp>
      <p:sp>
        <p:nvSpPr>
          <p:cNvPr id="4" name="Slide Number Placeholder 3"/>
          <p:cNvSpPr>
            <a:spLocks noGrp="1"/>
          </p:cNvSpPr>
          <p:nvPr>
            <p:ph type="sldNum" sz="quarter" idx="5"/>
          </p:nvPr>
        </p:nvSpPr>
        <p:spPr/>
        <p:txBody>
          <a:bodyPr/>
          <a:lstStyle/>
          <a:p>
            <a:fld id="{4AAEE74B-1E14-4BFA-80F8-D81A73778271}" type="slidenum">
              <a:rPr lang="en-US" smtClean="0"/>
              <a:t>27</a:t>
            </a:fld>
            <a:endParaRPr lang="en-US"/>
          </a:p>
        </p:txBody>
      </p:sp>
    </p:spTree>
    <p:extLst>
      <p:ext uri="{BB962C8B-B14F-4D97-AF65-F5344CB8AC3E}">
        <p14:creationId xmlns:p14="http://schemas.microsoft.com/office/powerpoint/2010/main" val="2419018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Discussion</a:t>
            </a:r>
          </a:p>
        </p:txBody>
      </p:sp>
      <p:sp>
        <p:nvSpPr>
          <p:cNvPr id="4" name="Slide Number Placeholder 3"/>
          <p:cNvSpPr>
            <a:spLocks noGrp="1"/>
          </p:cNvSpPr>
          <p:nvPr>
            <p:ph type="sldNum" sz="quarter" idx="5"/>
          </p:nvPr>
        </p:nvSpPr>
        <p:spPr/>
        <p:txBody>
          <a:bodyPr/>
          <a:lstStyle/>
          <a:p>
            <a:fld id="{4AAEE74B-1E14-4BFA-80F8-D81A73778271}" type="slidenum">
              <a:rPr lang="en-US" smtClean="0"/>
              <a:t>29</a:t>
            </a:fld>
            <a:endParaRPr lang="en-US"/>
          </a:p>
        </p:txBody>
      </p:sp>
    </p:spTree>
    <p:extLst>
      <p:ext uri="{BB962C8B-B14F-4D97-AF65-F5344CB8AC3E}">
        <p14:creationId xmlns:p14="http://schemas.microsoft.com/office/powerpoint/2010/main" val="1074623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 consistent in how you reach out to students</a:t>
            </a:r>
          </a:p>
          <a:p>
            <a:endParaRPr lang="en-US"/>
          </a:p>
        </p:txBody>
      </p:sp>
      <p:sp>
        <p:nvSpPr>
          <p:cNvPr id="4" name="Slide Number Placeholder 3"/>
          <p:cNvSpPr>
            <a:spLocks noGrp="1"/>
          </p:cNvSpPr>
          <p:nvPr>
            <p:ph type="sldNum" sz="quarter" idx="5"/>
          </p:nvPr>
        </p:nvSpPr>
        <p:spPr/>
        <p:txBody>
          <a:bodyPr/>
          <a:lstStyle/>
          <a:p>
            <a:fld id="{4AAEE74B-1E14-4BFA-80F8-D81A73778271}" type="slidenum">
              <a:rPr lang="en-US" smtClean="0"/>
              <a:t>13</a:t>
            </a:fld>
            <a:endParaRPr lang="en-US"/>
          </a:p>
        </p:txBody>
      </p:sp>
    </p:spTree>
    <p:extLst>
      <p:ext uri="{BB962C8B-B14F-4D97-AF65-F5344CB8AC3E}">
        <p14:creationId xmlns:p14="http://schemas.microsoft.com/office/powerpoint/2010/main" val="25464480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Formative assessments and feedback</a:t>
            </a:r>
          </a:p>
          <a:p>
            <a:r>
              <a:rPr lang="en-US"/>
              <a:t>Rubrics</a:t>
            </a:r>
          </a:p>
          <a:p>
            <a:r>
              <a:rPr lang="en-US"/>
              <a:t>How to change D2L quiz so students can view feedback.</a:t>
            </a:r>
          </a:p>
          <a:p>
            <a:endParaRPr lang="en-US"/>
          </a:p>
        </p:txBody>
      </p:sp>
      <p:sp>
        <p:nvSpPr>
          <p:cNvPr id="4" name="Slide Number Placeholder 3"/>
          <p:cNvSpPr>
            <a:spLocks noGrp="1"/>
          </p:cNvSpPr>
          <p:nvPr>
            <p:ph type="sldNum" sz="quarter" idx="5"/>
          </p:nvPr>
        </p:nvSpPr>
        <p:spPr/>
        <p:txBody>
          <a:bodyPr/>
          <a:lstStyle/>
          <a:p>
            <a:fld id="{4AAEE74B-1E14-4BFA-80F8-D81A73778271}" type="slidenum">
              <a:rPr lang="en-US" smtClean="0"/>
              <a:t>14</a:t>
            </a:fld>
            <a:endParaRPr lang="en-US"/>
          </a:p>
        </p:txBody>
      </p:sp>
    </p:spTree>
    <p:extLst>
      <p:ext uri="{BB962C8B-B14F-4D97-AF65-F5344CB8AC3E}">
        <p14:creationId xmlns:p14="http://schemas.microsoft.com/office/powerpoint/2010/main" val="2914716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Remind instructors to structure the course so students have enough time to consume content, interact with peers, and activities.</a:t>
            </a:r>
          </a:p>
          <a:p>
            <a:r>
              <a:rPr lang="en-US"/>
              <a:t>When will your students engage with each time of engagement.</a:t>
            </a:r>
          </a:p>
        </p:txBody>
      </p:sp>
      <p:sp>
        <p:nvSpPr>
          <p:cNvPr id="4" name="Slide Number Placeholder 3"/>
          <p:cNvSpPr>
            <a:spLocks noGrp="1"/>
          </p:cNvSpPr>
          <p:nvPr>
            <p:ph type="sldNum" sz="quarter" idx="5"/>
          </p:nvPr>
        </p:nvSpPr>
        <p:spPr/>
        <p:txBody>
          <a:bodyPr/>
          <a:lstStyle/>
          <a:p>
            <a:fld id="{4AAEE74B-1E14-4BFA-80F8-D81A73778271}" type="slidenum">
              <a:rPr lang="en-US" smtClean="0"/>
              <a:t>17</a:t>
            </a:fld>
            <a:endParaRPr lang="en-US"/>
          </a:p>
        </p:txBody>
      </p:sp>
    </p:spTree>
    <p:extLst>
      <p:ext uri="{BB962C8B-B14F-4D97-AF65-F5344CB8AC3E}">
        <p14:creationId xmlns:p14="http://schemas.microsoft.com/office/powerpoint/2010/main" val="1033928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Chunking and variety and how that is important for resources</a:t>
            </a:r>
          </a:p>
          <a:p>
            <a:endParaRPr lang="en-US"/>
          </a:p>
        </p:txBody>
      </p:sp>
      <p:sp>
        <p:nvSpPr>
          <p:cNvPr id="4" name="Slide Number Placeholder 3"/>
          <p:cNvSpPr>
            <a:spLocks noGrp="1"/>
          </p:cNvSpPr>
          <p:nvPr>
            <p:ph type="sldNum" sz="quarter" idx="5"/>
          </p:nvPr>
        </p:nvSpPr>
        <p:spPr/>
        <p:txBody>
          <a:bodyPr/>
          <a:lstStyle/>
          <a:p>
            <a:fld id="{4AAEE74B-1E14-4BFA-80F8-D81A73778271}" type="slidenum">
              <a:rPr lang="en-US" smtClean="0"/>
              <a:t>19</a:t>
            </a:fld>
            <a:endParaRPr lang="en-US"/>
          </a:p>
        </p:txBody>
      </p:sp>
    </p:spTree>
    <p:extLst>
      <p:ext uri="{BB962C8B-B14F-4D97-AF65-F5344CB8AC3E}">
        <p14:creationId xmlns:p14="http://schemas.microsoft.com/office/powerpoint/2010/main" val="3645203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Clarify that students should be doing this first most of the time.</a:t>
            </a:r>
          </a:p>
          <a:p>
            <a:r>
              <a:rPr lang="en-US"/>
              <a:t>Students want guidance according to the survey. Avoid a content dump</a:t>
            </a:r>
          </a:p>
          <a:p>
            <a:endParaRPr lang="en-US"/>
          </a:p>
        </p:txBody>
      </p:sp>
      <p:sp>
        <p:nvSpPr>
          <p:cNvPr id="4" name="Slide Number Placeholder 3"/>
          <p:cNvSpPr>
            <a:spLocks noGrp="1"/>
          </p:cNvSpPr>
          <p:nvPr>
            <p:ph type="sldNum" sz="quarter" idx="5"/>
          </p:nvPr>
        </p:nvSpPr>
        <p:spPr/>
        <p:txBody>
          <a:bodyPr/>
          <a:lstStyle/>
          <a:p>
            <a:fld id="{4AAEE74B-1E14-4BFA-80F8-D81A73778271}" type="slidenum">
              <a:rPr lang="en-US" smtClean="0"/>
              <a:t>20</a:t>
            </a:fld>
            <a:endParaRPr lang="en-US"/>
          </a:p>
        </p:txBody>
      </p:sp>
    </p:spTree>
    <p:extLst>
      <p:ext uri="{BB962C8B-B14F-4D97-AF65-F5344CB8AC3E}">
        <p14:creationId xmlns:p14="http://schemas.microsoft.com/office/powerpoint/2010/main" val="1575324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Split the resources into required and supplemental</a:t>
            </a:r>
          </a:p>
        </p:txBody>
      </p:sp>
      <p:sp>
        <p:nvSpPr>
          <p:cNvPr id="4" name="Slide Number Placeholder 3"/>
          <p:cNvSpPr>
            <a:spLocks noGrp="1"/>
          </p:cNvSpPr>
          <p:nvPr>
            <p:ph type="sldNum" sz="quarter" idx="5"/>
          </p:nvPr>
        </p:nvSpPr>
        <p:spPr/>
        <p:txBody>
          <a:bodyPr/>
          <a:lstStyle/>
          <a:p>
            <a:fld id="{4AAEE74B-1E14-4BFA-80F8-D81A73778271}" type="slidenum">
              <a:rPr lang="en-US" smtClean="0"/>
              <a:t>21</a:t>
            </a:fld>
            <a:endParaRPr lang="en-US"/>
          </a:p>
        </p:txBody>
      </p:sp>
    </p:spTree>
    <p:extLst>
      <p:ext uri="{BB962C8B-B14F-4D97-AF65-F5344CB8AC3E}">
        <p14:creationId xmlns:p14="http://schemas.microsoft.com/office/powerpoint/2010/main" val="369125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Dan should talk on this topic, specifically group discussions</a:t>
            </a:r>
          </a:p>
        </p:txBody>
      </p:sp>
      <p:sp>
        <p:nvSpPr>
          <p:cNvPr id="4" name="Slide Number Placeholder 3"/>
          <p:cNvSpPr>
            <a:spLocks noGrp="1"/>
          </p:cNvSpPr>
          <p:nvPr>
            <p:ph type="sldNum" sz="quarter" idx="5"/>
          </p:nvPr>
        </p:nvSpPr>
        <p:spPr/>
        <p:txBody>
          <a:bodyPr/>
          <a:lstStyle/>
          <a:p>
            <a:fld id="{4AAEE74B-1E14-4BFA-80F8-D81A73778271}" type="slidenum">
              <a:rPr lang="en-US" smtClean="0"/>
              <a:t>23</a:t>
            </a:fld>
            <a:endParaRPr lang="en-US"/>
          </a:p>
        </p:txBody>
      </p:sp>
    </p:spTree>
    <p:extLst>
      <p:ext uri="{BB962C8B-B14F-4D97-AF65-F5344CB8AC3E}">
        <p14:creationId xmlns:p14="http://schemas.microsoft.com/office/powerpoint/2010/main" val="2096490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Incorporate diverse ideas and inclusion</a:t>
            </a:r>
          </a:p>
          <a:p>
            <a:r>
              <a:rPr lang="en-US"/>
              <a:t>Focus on engaging with students, and try and create the content beforehand</a:t>
            </a:r>
          </a:p>
        </p:txBody>
      </p:sp>
      <p:sp>
        <p:nvSpPr>
          <p:cNvPr id="4" name="Slide Number Placeholder 3"/>
          <p:cNvSpPr>
            <a:spLocks noGrp="1"/>
          </p:cNvSpPr>
          <p:nvPr>
            <p:ph type="sldNum" sz="quarter" idx="5"/>
          </p:nvPr>
        </p:nvSpPr>
        <p:spPr/>
        <p:txBody>
          <a:bodyPr/>
          <a:lstStyle/>
          <a:p>
            <a:fld id="{4AAEE74B-1E14-4BFA-80F8-D81A73778271}" type="slidenum">
              <a:rPr lang="en-US" smtClean="0"/>
              <a:t>24</a:t>
            </a:fld>
            <a:endParaRPr lang="en-US"/>
          </a:p>
        </p:txBody>
      </p:sp>
    </p:spTree>
    <p:extLst>
      <p:ext uri="{BB962C8B-B14F-4D97-AF65-F5344CB8AC3E}">
        <p14:creationId xmlns:p14="http://schemas.microsoft.com/office/powerpoint/2010/main" val="517105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2A4D1CC-9349-443C-976B-BD96648D90E1}" type="datetimeFigureOut">
              <a:rPr lang="en-US" smtClean="0"/>
              <a:t>7/29/2020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4F2FB841-B567-4C2E-AC9B-67A5E79FCECD}"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8971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A4D1CC-9349-443C-976B-BD96648D90E1}"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FB841-B567-4C2E-AC9B-67A5E79FCECD}"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776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A4D1CC-9349-443C-976B-BD96648D90E1}"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FB841-B567-4C2E-AC9B-67A5E79FCECD}"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7468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A4D1CC-9349-443C-976B-BD96648D90E1}"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FB841-B567-4C2E-AC9B-67A5E79FCECD}"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84551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4D1CC-9349-443C-976B-BD96648D90E1}" type="datetimeFigureOut">
              <a:rPr lang="en-US" smtClean="0"/>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2FB841-B567-4C2E-AC9B-67A5E79FCECD}"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7878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A4D1CC-9349-443C-976B-BD96648D90E1}"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2FB841-B567-4C2E-AC9B-67A5E79FCECD}"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0110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A4D1CC-9349-443C-976B-BD96648D90E1}" type="datetimeFigureOut">
              <a:rPr lang="en-US" smtClean="0"/>
              <a:t>7/29/2020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2FB841-B567-4C2E-AC9B-67A5E79FCECD}"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4175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A4D1CC-9349-443C-976B-BD96648D90E1}" type="datetimeFigureOut">
              <a:rPr lang="en-US" smtClean="0"/>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2FB841-B567-4C2E-AC9B-67A5E79FCECD}"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958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A4D1CC-9349-443C-976B-BD96648D90E1}" type="datetimeFigureOut">
              <a:rPr lang="en-US" smtClean="0"/>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2FB841-B567-4C2E-AC9B-67A5E79FCECD}" type="slidenum">
              <a:rPr lang="en-US" smtClean="0"/>
              <a:t>‹#›</a:t>
            </a:fld>
            <a:endParaRPr lang="en-US"/>
          </a:p>
        </p:txBody>
      </p:sp>
    </p:spTree>
    <p:extLst>
      <p:ext uri="{BB962C8B-B14F-4D97-AF65-F5344CB8AC3E}">
        <p14:creationId xmlns:p14="http://schemas.microsoft.com/office/powerpoint/2010/main" val="1334593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2A4D1CC-9349-443C-976B-BD96648D90E1}" type="datetimeFigureOut">
              <a:rPr lang="en-US" smtClean="0"/>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2FB841-B567-4C2E-AC9B-67A5E79FCECD}"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536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2A4D1CC-9349-443C-976B-BD96648D90E1}" type="datetimeFigureOut">
              <a:rPr lang="en-US" smtClean="0"/>
              <a:t>7/29/2020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4F2FB841-B567-4C2E-AC9B-67A5E79FCECD}"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6568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2A4D1CC-9349-443C-976B-BD96648D90E1}" type="datetimeFigureOut">
              <a:rPr lang="en-US" smtClean="0"/>
              <a:t>7/29/2020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2FB841-B567-4C2E-AC9B-67A5E79FCECD}"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92407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en.wikipedia.org/wiki/Ignatian_Pedagogical_Paradigm" TargetMode="External"/><Relationship Id="rId13" Type="http://schemas.openxmlformats.org/officeDocument/2006/relationships/hyperlink" Target="http://0-search.ebscohost.com.libus.csd.mu.edu/login.aspx?direct=true&amp;db=eric&amp;AN=EJ1060438&amp;site=eds-live" TargetMode="External"/><Relationship Id="rId3" Type="http://schemas.openxmlformats.org/officeDocument/2006/relationships/hyperlink" Target="https://www.marquette.edu/online-programs/netiquette.php" TargetMode="External"/><Relationship Id="rId7" Type="http://schemas.openxmlformats.org/officeDocument/2006/relationships/hyperlink" Target="http://0-search.ebscohost.com.libus.csd.mu.edu/login.aspx?direct=true&amp;db=hlh&amp;AN=109506012&amp;site=eds-live" TargetMode="External"/><Relationship Id="rId12" Type="http://schemas.openxmlformats.org/officeDocument/2006/relationships/hyperlink" Target="https://www2.uwstout.edu/content/profdev/rubrics/time_management.html" TargetMode="External"/><Relationship Id="rId2" Type="http://schemas.openxmlformats.org/officeDocument/2006/relationships/hyperlink" Target="https://marq-my.sharepoint.com/d2l/common/dialogs/quickLink/quickLink.d2l?ou=%7borgUnitId%7d&amp;type=content&amp;rcode=marquette-1222225" TargetMode="External"/><Relationship Id="rId1" Type="http://schemas.openxmlformats.org/officeDocument/2006/relationships/slideLayout" Target="../slideLayouts/slideLayout2.xml"/><Relationship Id="rId6" Type="http://schemas.openxmlformats.org/officeDocument/2006/relationships/hyperlink" Target="https://eric.ed.gov/?id=EJ1067185" TargetMode="External"/><Relationship Id="rId11" Type="http://schemas.openxmlformats.org/officeDocument/2006/relationships/hyperlink" Target="https://www2.uwstout.edu/content/profdev/teachingonline/before.html" TargetMode="External"/><Relationship Id="rId5" Type="http://schemas.openxmlformats.org/officeDocument/2006/relationships/hyperlink" Target="http://www.instructionaldesign.org/theories/andragogy/" TargetMode="External"/><Relationship Id="rId15" Type="http://schemas.openxmlformats.org/officeDocument/2006/relationships/hyperlink" Target="https://www.marquette.edu/center-for-teaching-and-learning/d2l-resources.php" TargetMode="External"/><Relationship Id="rId10" Type="http://schemas.openxmlformats.org/officeDocument/2006/relationships/hyperlink" Target="https://facdev.e-education.psu.edu/teach/bestpractices" TargetMode="External"/><Relationship Id="rId4" Type="http://schemas.openxmlformats.org/officeDocument/2006/relationships/hyperlink" Target="https://marq-my.sharepoint.com/d2l/common/dialogs/quickLink/quickLink.d2l?ou=%7borgUnitId%7d&amp;type=coursefile&amp;fileId=Ideas+of+Activities+and+Assessments+07162018.doc" TargetMode="External"/><Relationship Id="rId9" Type="http://schemas.openxmlformats.org/officeDocument/2006/relationships/hyperlink" Target="https://marq-my.sharepoint.com/d2l/common/dialogs/quickLink/quickLink.d2l?ou=%7borgUnitId%7d&amp;type=coursefile&amp;fileId=Online+Group+Checklist.docx" TargetMode="External"/><Relationship Id="rId14" Type="http://schemas.openxmlformats.org/officeDocument/2006/relationships/hyperlink" Target="http://0-search.ebscohost.com.libus.csd.mu.edu/login.aspx?direct=true&amp;db=ulh&amp;AN=3270122&amp;site=eds-liv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F7F0-E5CF-4421-BF6A-DCDC32324B26}"/>
              </a:ext>
            </a:extLst>
          </p:cNvPr>
          <p:cNvSpPr>
            <a:spLocks noGrp="1"/>
          </p:cNvSpPr>
          <p:nvPr>
            <p:ph type="ctrTitle"/>
          </p:nvPr>
        </p:nvSpPr>
        <p:spPr>
          <a:xfrm>
            <a:off x="2417779" y="1564299"/>
            <a:ext cx="8637073" cy="2096105"/>
          </a:xfrm>
        </p:spPr>
        <p:txBody>
          <a:bodyPr>
            <a:normAutofit/>
          </a:bodyPr>
          <a:lstStyle/>
          <a:p>
            <a:r>
              <a:rPr lang="en-US" sz="4800"/>
              <a:t>Faculty session:</a:t>
            </a:r>
            <a:br>
              <a:rPr lang="en-US" sz="4800"/>
            </a:br>
            <a:r>
              <a:rPr lang="en-US" sz="4800"/>
              <a:t>Engaging and Empowering Students</a:t>
            </a:r>
          </a:p>
        </p:txBody>
      </p:sp>
      <p:sp>
        <p:nvSpPr>
          <p:cNvPr id="3" name="Subtitle 2">
            <a:extLst>
              <a:ext uri="{FF2B5EF4-FFF2-40B4-BE49-F238E27FC236}">
                <a16:creationId xmlns:a16="http://schemas.microsoft.com/office/drawing/2014/main" id="{8550353E-36DB-46FF-B440-BDB5AAF099B9}"/>
              </a:ext>
            </a:extLst>
          </p:cNvPr>
          <p:cNvSpPr>
            <a:spLocks noGrp="1"/>
          </p:cNvSpPr>
          <p:nvPr>
            <p:ph type="subTitle" idx="1"/>
          </p:nvPr>
        </p:nvSpPr>
        <p:spPr>
          <a:xfrm>
            <a:off x="2417780" y="3659853"/>
            <a:ext cx="8637072" cy="1403153"/>
          </a:xfrm>
        </p:spPr>
        <p:txBody>
          <a:bodyPr vert="horz" lIns="91440" tIns="91440" rIns="91440" bIns="91440" rtlCol="0" anchor="t">
            <a:normAutofit/>
          </a:bodyPr>
          <a:lstStyle/>
          <a:p>
            <a:r>
              <a:rPr lang="en-US"/>
              <a:t>Daniel Freer and Kathy Auchter</a:t>
            </a:r>
          </a:p>
          <a:p>
            <a:r>
              <a:rPr lang="en-US"/>
              <a:t>Fall, 2020</a:t>
            </a:r>
          </a:p>
        </p:txBody>
      </p:sp>
    </p:spTree>
    <p:extLst>
      <p:ext uri="{BB962C8B-B14F-4D97-AF65-F5344CB8AC3E}">
        <p14:creationId xmlns:p14="http://schemas.microsoft.com/office/powerpoint/2010/main" val="915996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EECA2-7AE0-4533-B9F6-0AD32B4A88B9}"/>
              </a:ext>
            </a:extLst>
          </p:cNvPr>
          <p:cNvSpPr>
            <a:spLocks noGrp="1"/>
          </p:cNvSpPr>
          <p:nvPr>
            <p:ph type="title"/>
          </p:nvPr>
        </p:nvSpPr>
        <p:spPr/>
        <p:txBody>
          <a:bodyPr/>
          <a:lstStyle/>
          <a:p>
            <a:r>
              <a:rPr lang="en-US">
                <a:ea typeface="+mj-lt"/>
                <a:cs typeface="+mj-lt"/>
              </a:rPr>
              <a:t>Instructor-Student Engagement:</a:t>
            </a:r>
            <a:br>
              <a:rPr lang="en-US">
                <a:ea typeface="+mj-lt"/>
                <a:cs typeface="+mj-lt"/>
              </a:rPr>
            </a:br>
            <a:r>
              <a:rPr lang="en-US">
                <a:ea typeface="+mj-lt"/>
                <a:cs typeface="+mj-lt"/>
              </a:rPr>
              <a:t>Instructor Presence</a:t>
            </a:r>
            <a:endParaRPr lang="en-US"/>
          </a:p>
        </p:txBody>
      </p:sp>
      <p:sp>
        <p:nvSpPr>
          <p:cNvPr id="3" name="Content Placeholder 2">
            <a:extLst>
              <a:ext uri="{FF2B5EF4-FFF2-40B4-BE49-F238E27FC236}">
                <a16:creationId xmlns:a16="http://schemas.microsoft.com/office/drawing/2014/main" id="{34DB35A9-28A7-4192-8140-43DE3BB8E9D6}"/>
              </a:ext>
            </a:extLst>
          </p:cNvPr>
          <p:cNvSpPr>
            <a:spLocks noGrp="1"/>
          </p:cNvSpPr>
          <p:nvPr>
            <p:ph idx="1"/>
          </p:nvPr>
        </p:nvSpPr>
        <p:spPr/>
        <p:txBody>
          <a:bodyPr/>
          <a:lstStyle/>
          <a:p>
            <a:r>
              <a:rPr lang="en-US"/>
              <a:t>It all begins with Preparation</a:t>
            </a:r>
          </a:p>
          <a:p>
            <a:r>
              <a:rPr lang="en-US"/>
              <a:t>Consistency</a:t>
            </a:r>
          </a:p>
          <a:p>
            <a:r>
              <a:rPr lang="en-US"/>
              <a:t>Use your F2F tone</a:t>
            </a:r>
          </a:p>
        </p:txBody>
      </p:sp>
    </p:spTree>
    <p:extLst>
      <p:ext uri="{BB962C8B-B14F-4D97-AF65-F5344CB8AC3E}">
        <p14:creationId xmlns:p14="http://schemas.microsoft.com/office/powerpoint/2010/main" val="3975177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94F8F-6722-4977-B3FA-9D78864CF41B}"/>
              </a:ext>
            </a:extLst>
          </p:cNvPr>
          <p:cNvSpPr>
            <a:spLocks noGrp="1"/>
          </p:cNvSpPr>
          <p:nvPr>
            <p:ph type="title"/>
          </p:nvPr>
        </p:nvSpPr>
        <p:spPr/>
        <p:txBody>
          <a:bodyPr/>
          <a:lstStyle/>
          <a:p>
            <a:r>
              <a:rPr lang="en-US">
                <a:ea typeface="+mj-lt"/>
                <a:cs typeface="+mj-lt"/>
              </a:rPr>
              <a:t>Instructor-Student Engagement:</a:t>
            </a:r>
            <a:br>
              <a:rPr lang="en-US">
                <a:ea typeface="+mj-lt"/>
                <a:cs typeface="+mj-lt"/>
              </a:rPr>
            </a:br>
            <a:r>
              <a:rPr lang="en-US">
                <a:ea typeface="+mj-lt"/>
                <a:cs typeface="+mj-lt"/>
              </a:rPr>
              <a:t>Instructor Presence - Communication</a:t>
            </a:r>
            <a:endParaRPr lang="en-US"/>
          </a:p>
        </p:txBody>
      </p:sp>
      <p:sp>
        <p:nvSpPr>
          <p:cNvPr id="3" name="Content Placeholder 2">
            <a:extLst>
              <a:ext uri="{FF2B5EF4-FFF2-40B4-BE49-F238E27FC236}">
                <a16:creationId xmlns:a16="http://schemas.microsoft.com/office/drawing/2014/main" id="{6D97DC23-2187-44F6-9194-A3444CBD9F85}"/>
              </a:ext>
            </a:extLst>
          </p:cNvPr>
          <p:cNvSpPr>
            <a:spLocks noGrp="1"/>
          </p:cNvSpPr>
          <p:nvPr>
            <p:ph idx="1"/>
          </p:nvPr>
        </p:nvSpPr>
        <p:spPr/>
        <p:txBody>
          <a:bodyPr>
            <a:normAutofit fontScale="92500" lnSpcReduction="10000"/>
          </a:bodyPr>
          <a:lstStyle/>
          <a:p>
            <a:r>
              <a:rPr lang="en-US">
                <a:ea typeface="+mn-lt"/>
                <a:cs typeface="+mn-lt"/>
              </a:rPr>
              <a:t>Ongoing</a:t>
            </a:r>
          </a:p>
          <a:p>
            <a:r>
              <a:rPr lang="en-US">
                <a:ea typeface="+mn-lt"/>
                <a:cs typeface="+mn-lt"/>
              </a:rPr>
              <a:t>Explicit, efficient and transparent communication infused with warmth</a:t>
            </a:r>
            <a:endParaRPr lang="en-US"/>
          </a:p>
          <a:p>
            <a:r>
              <a:rPr lang="en-US">
                <a:ea typeface="+mn-lt"/>
                <a:cs typeface="+mn-lt"/>
              </a:rPr>
              <a:t>News item/Announcements: 1-3 times weekly</a:t>
            </a:r>
            <a:endParaRPr lang="en-US"/>
          </a:p>
          <a:p>
            <a:r>
              <a:rPr lang="en-US">
                <a:ea typeface="+mn-lt"/>
                <a:cs typeface="+mn-lt"/>
              </a:rPr>
              <a:t>Plan to check in with online students/course every day</a:t>
            </a:r>
          </a:p>
          <a:p>
            <a:pPr lvl="1"/>
            <a:r>
              <a:rPr lang="en-US">
                <a:ea typeface="+mn-lt"/>
                <a:cs typeface="+mn-lt"/>
              </a:rPr>
              <a:t>Course Q&amp;A/Cyber Café discussion forum</a:t>
            </a:r>
          </a:p>
          <a:p>
            <a:r>
              <a:rPr lang="en-US">
                <a:ea typeface="+mn-lt"/>
                <a:cs typeface="+mn-lt"/>
              </a:rPr>
              <a:t>Monitor discussion forums</a:t>
            </a:r>
          </a:p>
          <a:p>
            <a:pPr lvl="1"/>
            <a:r>
              <a:rPr lang="en-US">
                <a:ea typeface="+mn-lt"/>
                <a:cs typeface="+mn-lt"/>
              </a:rPr>
              <a:t>Supply timely feedback and participate in the discussion forums</a:t>
            </a:r>
            <a:endParaRPr lang="en-US"/>
          </a:p>
          <a:p>
            <a:r>
              <a:rPr lang="en-US"/>
              <a:t>Consistent</a:t>
            </a:r>
          </a:p>
          <a:p>
            <a:pPr lvl="2"/>
            <a:endParaRPr lang="en-US"/>
          </a:p>
        </p:txBody>
      </p:sp>
    </p:spTree>
    <p:extLst>
      <p:ext uri="{BB962C8B-B14F-4D97-AF65-F5344CB8AC3E}">
        <p14:creationId xmlns:p14="http://schemas.microsoft.com/office/powerpoint/2010/main" val="2218920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A70D8-74D1-48BA-9019-AEE85C436BB0}"/>
              </a:ext>
            </a:extLst>
          </p:cNvPr>
          <p:cNvSpPr>
            <a:spLocks noGrp="1"/>
          </p:cNvSpPr>
          <p:nvPr>
            <p:ph type="title"/>
          </p:nvPr>
        </p:nvSpPr>
        <p:spPr/>
        <p:txBody>
          <a:bodyPr/>
          <a:lstStyle/>
          <a:p>
            <a:r>
              <a:rPr lang="en-US">
                <a:ea typeface="+mj-lt"/>
                <a:cs typeface="+mj-lt"/>
              </a:rPr>
              <a:t>Instructor-Student Engagement: </a:t>
            </a:r>
            <a:br>
              <a:rPr lang="en-US">
                <a:ea typeface="+mj-lt"/>
                <a:cs typeface="+mj-lt"/>
              </a:rPr>
            </a:br>
            <a:r>
              <a:rPr lang="en-US">
                <a:ea typeface="+mj-lt"/>
                <a:cs typeface="+mj-lt"/>
              </a:rPr>
              <a:t>Be consistent with everything:</a:t>
            </a:r>
            <a:endParaRPr lang="en-US"/>
          </a:p>
        </p:txBody>
      </p:sp>
      <p:sp>
        <p:nvSpPr>
          <p:cNvPr id="3" name="Content Placeholder 2">
            <a:extLst>
              <a:ext uri="{FF2B5EF4-FFF2-40B4-BE49-F238E27FC236}">
                <a16:creationId xmlns:a16="http://schemas.microsoft.com/office/drawing/2014/main" id="{D55BF451-56B9-496F-A101-1CA15FC03AF4}"/>
              </a:ext>
            </a:extLst>
          </p:cNvPr>
          <p:cNvSpPr>
            <a:spLocks noGrp="1"/>
          </p:cNvSpPr>
          <p:nvPr>
            <p:ph idx="1"/>
          </p:nvPr>
        </p:nvSpPr>
        <p:spPr/>
        <p:txBody>
          <a:bodyPr/>
          <a:lstStyle/>
          <a:p>
            <a:r>
              <a:rPr lang="en-US">
                <a:ea typeface="+mn-lt"/>
                <a:cs typeface="+mn-lt"/>
              </a:rPr>
              <a:t>Naming conventions</a:t>
            </a:r>
            <a:endParaRPr lang="en-US"/>
          </a:p>
          <a:p>
            <a:r>
              <a:rPr lang="en-US">
                <a:ea typeface="+mn-lt"/>
                <a:cs typeface="+mn-lt"/>
              </a:rPr>
              <a:t>Communication modes/content/timing</a:t>
            </a:r>
            <a:endParaRPr lang="en-US"/>
          </a:p>
          <a:p>
            <a:r>
              <a:rPr lang="en-US">
                <a:ea typeface="+mn-lt"/>
                <a:cs typeface="+mn-lt"/>
              </a:rPr>
              <a:t>Plan the course ahead of time, if possible</a:t>
            </a:r>
            <a:endParaRPr lang="en-US"/>
          </a:p>
          <a:p>
            <a:pPr lvl="1"/>
            <a:r>
              <a:rPr lang="en-US">
                <a:ea typeface="+mn-lt"/>
                <a:cs typeface="+mn-lt"/>
              </a:rPr>
              <a:t>Online course template</a:t>
            </a:r>
          </a:p>
          <a:p>
            <a:r>
              <a:rPr lang="en-US">
                <a:ea typeface="+mn-lt"/>
                <a:cs typeface="+mn-lt"/>
              </a:rPr>
              <a:t>Model how you want students to communicate with the class</a:t>
            </a:r>
            <a:endParaRPr lang="en-US"/>
          </a:p>
          <a:p>
            <a:r>
              <a:rPr lang="en-US">
                <a:ea typeface="+mn-lt"/>
                <a:cs typeface="+mn-lt"/>
              </a:rPr>
              <a:t>Reduces cognitive load/stress</a:t>
            </a:r>
            <a:endParaRPr lang="en-US"/>
          </a:p>
          <a:p>
            <a:pPr lvl="1"/>
            <a:r>
              <a:rPr lang="en-US">
                <a:ea typeface="+mn-lt"/>
                <a:cs typeface="+mn-lt"/>
              </a:rPr>
              <a:t>more available for learning content</a:t>
            </a:r>
            <a:endParaRPr lang="en-US"/>
          </a:p>
          <a:p>
            <a:endParaRPr lang="en-US"/>
          </a:p>
        </p:txBody>
      </p:sp>
    </p:spTree>
    <p:extLst>
      <p:ext uri="{BB962C8B-B14F-4D97-AF65-F5344CB8AC3E}">
        <p14:creationId xmlns:p14="http://schemas.microsoft.com/office/powerpoint/2010/main" val="3523775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7407B-326A-4EB7-A16E-6DF2CD809B5B}"/>
              </a:ext>
            </a:extLst>
          </p:cNvPr>
          <p:cNvSpPr>
            <a:spLocks noGrp="1"/>
          </p:cNvSpPr>
          <p:nvPr>
            <p:ph type="title"/>
          </p:nvPr>
        </p:nvSpPr>
        <p:spPr/>
        <p:txBody>
          <a:bodyPr/>
          <a:lstStyle/>
          <a:p>
            <a:r>
              <a:rPr lang="en-US"/>
              <a:t>Instructor-Student Engagement:</a:t>
            </a:r>
            <a:br>
              <a:rPr lang="en-US"/>
            </a:br>
            <a:r>
              <a:rPr lang="en-US"/>
              <a:t>Instructor Presence - Consistency</a:t>
            </a:r>
          </a:p>
        </p:txBody>
      </p:sp>
      <p:sp>
        <p:nvSpPr>
          <p:cNvPr id="3" name="Content Placeholder 2">
            <a:extLst>
              <a:ext uri="{FF2B5EF4-FFF2-40B4-BE49-F238E27FC236}">
                <a16:creationId xmlns:a16="http://schemas.microsoft.com/office/drawing/2014/main" id="{16A0AF4C-3FA8-4776-A20E-4244DEF49C57}"/>
              </a:ext>
            </a:extLst>
          </p:cNvPr>
          <p:cNvSpPr>
            <a:spLocks noGrp="1"/>
          </p:cNvSpPr>
          <p:nvPr>
            <p:ph idx="1"/>
          </p:nvPr>
        </p:nvSpPr>
        <p:spPr/>
        <p:txBody>
          <a:bodyPr>
            <a:normAutofit/>
          </a:bodyPr>
          <a:lstStyle/>
          <a:p>
            <a:r>
              <a:rPr lang="en-US"/>
              <a:t>Consistently reach out to students </a:t>
            </a:r>
          </a:p>
          <a:p>
            <a:pPr lvl="1"/>
            <a:r>
              <a:rPr lang="en-US"/>
              <a:t>Class email or the D2L News item</a:t>
            </a:r>
          </a:p>
          <a:p>
            <a:pPr lvl="2"/>
            <a:r>
              <a:rPr lang="en-US"/>
              <a:t>What is coming up this week?</a:t>
            </a:r>
          </a:p>
          <a:p>
            <a:pPr lvl="2"/>
            <a:r>
              <a:rPr lang="en-US"/>
              <a:t>What went well the previous week?</a:t>
            </a:r>
          </a:p>
          <a:p>
            <a:pPr lvl="2"/>
            <a:r>
              <a:rPr lang="en-US"/>
              <a:t>What were some common misconceptions from the previous week?</a:t>
            </a:r>
          </a:p>
          <a:p>
            <a:pPr lvl="1"/>
            <a:r>
              <a:rPr lang="en-US"/>
              <a:t>Weekly live session (Teams)</a:t>
            </a:r>
          </a:p>
          <a:p>
            <a:endParaRPr lang="en-US"/>
          </a:p>
          <a:p>
            <a:pPr marL="914400" lvl="2" indent="0">
              <a:buNone/>
            </a:pPr>
            <a:endParaRPr lang="en-US"/>
          </a:p>
          <a:p>
            <a:pPr lvl="2"/>
            <a:endParaRPr lang="en-US"/>
          </a:p>
        </p:txBody>
      </p:sp>
    </p:spTree>
    <p:extLst>
      <p:ext uri="{BB962C8B-B14F-4D97-AF65-F5344CB8AC3E}">
        <p14:creationId xmlns:p14="http://schemas.microsoft.com/office/powerpoint/2010/main" val="1049567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69287-F771-4CB7-B687-1AB3E3AA0500}"/>
              </a:ext>
            </a:extLst>
          </p:cNvPr>
          <p:cNvSpPr>
            <a:spLocks noGrp="1"/>
          </p:cNvSpPr>
          <p:nvPr>
            <p:ph type="title"/>
          </p:nvPr>
        </p:nvSpPr>
        <p:spPr/>
        <p:txBody>
          <a:bodyPr/>
          <a:lstStyle/>
          <a:p>
            <a:r>
              <a:rPr lang="en-US"/>
              <a:t>Engage and empower:</a:t>
            </a:r>
            <a:br>
              <a:rPr lang="en-US"/>
            </a:br>
            <a:r>
              <a:rPr lang="en-US"/>
              <a:t>Frequent Formative Assessments</a:t>
            </a:r>
          </a:p>
        </p:txBody>
      </p:sp>
      <p:sp>
        <p:nvSpPr>
          <p:cNvPr id="3" name="Content Placeholder 2">
            <a:extLst>
              <a:ext uri="{FF2B5EF4-FFF2-40B4-BE49-F238E27FC236}">
                <a16:creationId xmlns:a16="http://schemas.microsoft.com/office/drawing/2014/main" id="{B1719426-465B-4C95-8996-8E2BE3D395FD}"/>
              </a:ext>
            </a:extLst>
          </p:cNvPr>
          <p:cNvSpPr>
            <a:spLocks noGrp="1"/>
          </p:cNvSpPr>
          <p:nvPr>
            <p:ph idx="1"/>
          </p:nvPr>
        </p:nvSpPr>
        <p:spPr/>
        <p:txBody>
          <a:bodyPr>
            <a:normAutofit lnSpcReduction="10000"/>
          </a:bodyPr>
          <a:lstStyle/>
          <a:p>
            <a:r>
              <a:rPr lang="en-US"/>
              <a:t>Create weekly opportunities for students to practice and receive feedback on progress towards weekly objectives</a:t>
            </a:r>
          </a:p>
          <a:p>
            <a:pPr lvl="1"/>
            <a:r>
              <a:rPr lang="en-US"/>
              <a:t>Low-stakes</a:t>
            </a:r>
          </a:p>
          <a:p>
            <a:pPr lvl="1"/>
            <a:r>
              <a:rPr lang="en-US"/>
              <a:t>Dropbox, Quiz, Discussion</a:t>
            </a:r>
          </a:p>
          <a:p>
            <a:r>
              <a:rPr lang="en-US"/>
              <a:t>Explicit directions (due dates, resources, expectations)</a:t>
            </a:r>
          </a:p>
          <a:p>
            <a:r>
              <a:rPr lang="en-US"/>
              <a:t>Explicit connections to week's objectives and students' lives</a:t>
            </a:r>
          </a:p>
          <a:p>
            <a:pPr lvl="1"/>
            <a:r>
              <a:rPr lang="en-US"/>
              <a:t>why is this exercise important/meaningful/relevant?</a:t>
            </a:r>
          </a:p>
          <a:p>
            <a:r>
              <a:rPr lang="en-US"/>
              <a:t>Online course template</a:t>
            </a:r>
          </a:p>
          <a:p>
            <a:endParaRPr lang="en-US"/>
          </a:p>
          <a:p>
            <a:endParaRPr lang="en-US"/>
          </a:p>
        </p:txBody>
      </p:sp>
    </p:spTree>
    <p:extLst>
      <p:ext uri="{BB962C8B-B14F-4D97-AF65-F5344CB8AC3E}">
        <p14:creationId xmlns:p14="http://schemas.microsoft.com/office/powerpoint/2010/main" val="1316188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FCCC-7830-45A5-8263-C566B6723ECB}"/>
              </a:ext>
            </a:extLst>
          </p:cNvPr>
          <p:cNvSpPr>
            <a:spLocks noGrp="1"/>
          </p:cNvSpPr>
          <p:nvPr>
            <p:ph type="title"/>
          </p:nvPr>
        </p:nvSpPr>
        <p:spPr/>
        <p:txBody>
          <a:bodyPr/>
          <a:lstStyle/>
          <a:p>
            <a:r>
              <a:rPr lang="en-US">
                <a:ea typeface="+mj-lt"/>
                <a:cs typeface="+mj-lt"/>
              </a:rPr>
              <a:t>Engage and empower:</a:t>
            </a:r>
            <a:br>
              <a:rPr lang="en-US">
                <a:ea typeface="+mj-lt"/>
                <a:cs typeface="+mj-lt"/>
              </a:rPr>
            </a:br>
            <a:r>
              <a:rPr lang="en-US">
                <a:ea typeface="+mj-lt"/>
                <a:cs typeface="+mj-lt"/>
              </a:rPr>
              <a:t>Frequent Formative Feedback</a:t>
            </a:r>
            <a:endParaRPr lang="en-US"/>
          </a:p>
        </p:txBody>
      </p:sp>
      <p:sp>
        <p:nvSpPr>
          <p:cNvPr id="3" name="Content Placeholder 2">
            <a:extLst>
              <a:ext uri="{FF2B5EF4-FFF2-40B4-BE49-F238E27FC236}">
                <a16:creationId xmlns:a16="http://schemas.microsoft.com/office/drawing/2014/main" id="{4AF84AEF-66CF-41F6-AEC8-2827AA525C28}"/>
              </a:ext>
            </a:extLst>
          </p:cNvPr>
          <p:cNvSpPr>
            <a:spLocks noGrp="1"/>
          </p:cNvSpPr>
          <p:nvPr>
            <p:ph idx="1"/>
          </p:nvPr>
        </p:nvSpPr>
        <p:spPr/>
        <p:txBody>
          <a:bodyPr/>
          <a:lstStyle/>
          <a:p>
            <a:r>
              <a:rPr lang="en-US">
                <a:ea typeface="+mn-lt"/>
                <a:cs typeface="+mn-lt"/>
              </a:rPr>
              <a:t>Scaffold assignments with meaningful instructor feedback so students develop skills over the course leading to a potentially higher-stakes/summative assessment</a:t>
            </a:r>
          </a:p>
          <a:p>
            <a:pPr lvl="1"/>
            <a:r>
              <a:rPr lang="en-US">
                <a:ea typeface="+mn-lt"/>
                <a:cs typeface="+mn-lt"/>
              </a:rPr>
              <a:t>Requires some preparation – backward design</a:t>
            </a:r>
          </a:p>
          <a:p>
            <a:r>
              <a:rPr lang="en-US">
                <a:ea typeface="+mn-lt"/>
                <a:cs typeface="+mn-lt"/>
              </a:rPr>
              <a:t>Feedback</a:t>
            </a:r>
            <a:endParaRPr lang="en-US"/>
          </a:p>
          <a:p>
            <a:pPr lvl="1"/>
            <a:r>
              <a:rPr lang="en-US">
                <a:ea typeface="+mn-lt"/>
                <a:cs typeface="+mn-lt"/>
              </a:rPr>
              <a:t>Go beyond just giving students letter grades</a:t>
            </a:r>
          </a:p>
          <a:p>
            <a:pPr lvl="2"/>
            <a:r>
              <a:rPr lang="en-US">
                <a:ea typeface="+mn-lt"/>
                <a:cs typeface="+mn-lt"/>
              </a:rPr>
              <a:t>Give them feedback on how to improve or where they are doing really well</a:t>
            </a:r>
          </a:p>
          <a:p>
            <a:pPr lvl="1"/>
            <a:r>
              <a:rPr lang="en-US">
                <a:ea typeface="+mn-lt"/>
                <a:cs typeface="+mn-lt"/>
              </a:rPr>
              <a:t>Be prompt</a:t>
            </a:r>
          </a:p>
          <a:p>
            <a:pPr lvl="2"/>
            <a:r>
              <a:rPr lang="en-US">
                <a:ea typeface="+mn-lt"/>
                <a:cs typeface="+mn-lt"/>
              </a:rPr>
              <a:t>Communicate in the syllabus how long it will take to give feedback</a:t>
            </a:r>
          </a:p>
          <a:p>
            <a:pPr lvl="3"/>
            <a:endParaRPr lang="en-US"/>
          </a:p>
        </p:txBody>
      </p:sp>
    </p:spTree>
    <p:extLst>
      <p:ext uri="{BB962C8B-B14F-4D97-AF65-F5344CB8AC3E}">
        <p14:creationId xmlns:p14="http://schemas.microsoft.com/office/powerpoint/2010/main" val="465886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F6931-E079-48E0-9DD8-E2786A02F58C}"/>
              </a:ext>
            </a:extLst>
          </p:cNvPr>
          <p:cNvSpPr>
            <a:spLocks noGrp="1"/>
          </p:cNvSpPr>
          <p:nvPr>
            <p:ph type="title"/>
          </p:nvPr>
        </p:nvSpPr>
        <p:spPr/>
        <p:txBody>
          <a:bodyPr/>
          <a:lstStyle/>
          <a:p>
            <a:r>
              <a:rPr lang="en-US"/>
              <a:t>Engage and Empower:</a:t>
            </a:r>
            <a:br>
              <a:rPr lang="en-US"/>
            </a:br>
            <a:r>
              <a:rPr lang="en-US"/>
              <a:t>Time Management</a:t>
            </a:r>
          </a:p>
        </p:txBody>
      </p:sp>
      <p:sp>
        <p:nvSpPr>
          <p:cNvPr id="3" name="Content Placeholder 2">
            <a:extLst>
              <a:ext uri="{FF2B5EF4-FFF2-40B4-BE49-F238E27FC236}">
                <a16:creationId xmlns:a16="http://schemas.microsoft.com/office/drawing/2014/main" id="{E61658A4-944E-490A-8C80-49E28DADA54C}"/>
              </a:ext>
            </a:extLst>
          </p:cNvPr>
          <p:cNvSpPr>
            <a:spLocks noGrp="1"/>
          </p:cNvSpPr>
          <p:nvPr>
            <p:ph idx="1"/>
          </p:nvPr>
        </p:nvSpPr>
        <p:spPr>
          <a:xfrm>
            <a:off x="1451579" y="2015732"/>
            <a:ext cx="9603275" cy="4183304"/>
          </a:xfrm>
        </p:spPr>
        <p:txBody>
          <a:bodyPr>
            <a:normAutofit fontScale="77500" lnSpcReduction="20000"/>
          </a:bodyPr>
          <a:lstStyle/>
          <a:p>
            <a:r>
              <a:rPr lang="en-US">
                <a:ea typeface="+mn-lt"/>
                <a:cs typeface="+mn-lt"/>
              </a:rPr>
              <a:t>Create the course content (course organization, resources, formative assessments, weekly overviews) ahead of time, if possible</a:t>
            </a:r>
          </a:p>
          <a:p>
            <a:pPr lvl="1"/>
            <a:r>
              <a:rPr lang="en-US">
                <a:ea typeface="+mn-lt"/>
                <a:cs typeface="+mn-lt"/>
              </a:rPr>
              <a:t>Online course template</a:t>
            </a:r>
          </a:p>
          <a:p>
            <a:r>
              <a:rPr lang="en-US">
                <a:ea typeface="+mn-lt"/>
                <a:cs typeface="+mn-lt"/>
              </a:rPr>
              <a:t>Create a schedule for when you will facilitate the course</a:t>
            </a:r>
            <a:endParaRPr lang="en-US"/>
          </a:p>
          <a:p>
            <a:pPr lvl="1"/>
            <a:r>
              <a:rPr lang="en-US">
                <a:ea typeface="+mn-lt"/>
                <a:cs typeface="+mn-lt"/>
              </a:rPr>
              <a:t>Feedback on assignments</a:t>
            </a:r>
          </a:p>
          <a:p>
            <a:pPr lvl="1"/>
            <a:r>
              <a:rPr lang="en-US">
                <a:ea typeface="+mn-lt"/>
                <a:cs typeface="+mn-lt"/>
              </a:rPr>
              <a:t>Monitor discussion forums</a:t>
            </a:r>
          </a:p>
          <a:p>
            <a:pPr lvl="1"/>
            <a:r>
              <a:rPr lang="en-US">
                <a:ea typeface="+mn-lt"/>
                <a:cs typeface="+mn-lt"/>
              </a:rPr>
              <a:t>Post News items</a:t>
            </a:r>
          </a:p>
          <a:p>
            <a:pPr lvl="1"/>
            <a:r>
              <a:rPr lang="en-US"/>
              <a:t>Host synchronous sessions</a:t>
            </a:r>
          </a:p>
          <a:p>
            <a:r>
              <a:rPr lang="en-US"/>
              <a:t>Empower students to create their own online course time-management plan</a:t>
            </a:r>
          </a:p>
          <a:p>
            <a:pPr lvl="1"/>
            <a:r>
              <a:rPr lang="en-US"/>
              <a:t>Consume resources</a:t>
            </a:r>
          </a:p>
          <a:p>
            <a:pPr lvl="1"/>
            <a:r>
              <a:rPr lang="en-US"/>
              <a:t>Complete assignments</a:t>
            </a:r>
          </a:p>
          <a:p>
            <a:pPr lvl="1"/>
            <a:r>
              <a:rPr lang="en-US"/>
              <a:t>Participate in group work</a:t>
            </a:r>
          </a:p>
          <a:p>
            <a:pPr lvl="1"/>
            <a:r>
              <a:rPr lang="en-US"/>
              <a:t>Review feedback</a:t>
            </a:r>
          </a:p>
          <a:p>
            <a:pPr lvl="1"/>
            <a:r>
              <a:rPr lang="en-US"/>
              <a:t>Attend synchronous sessions</a:t>
            </a:r>
          </a:p>
          <a:p>
            <a:endParaRPr lang="en-US"/>
          </a:p>
        </p:txBody>
      </p:sp>
    </p:spTree>
    <p:extLst>
      <p:ext uri="{BB962C8B-B14F-4D97-AF65-F5344CB8AC3E}">
        <p14:creationId xmlns:p14="http://schemas.microsoft.com/office/powerpoint/2010/main" val="1659935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2A53FE-9277-4672-A8D4-7657B857D553}"/>
              </a:ext>
            </a:extLst>
          </p:cNvPr>
          <p:cNvSpPr>
            <a:spLocks noGrp="1"/>
          </p:cNvSpPr>
          <p:nvPr>
            <p:ph type="title"/>
          </p:nvPr>
        </p:nvSpPr>
        <p:spPr>
          <a:xfrm>
            <a:off x="1451579" y="804519"/>
            <a:ext cx="9603275" cy="1049235"/>
          </a:xfrm>
        </p:spPr>
        <p:txBody>
          <a:bodyPr>
            <a:normAutofit/>
          </a:bodyPr>
          <a:lstStyle/>
          <a:p>
            <a:r>
              <a:rPr lang="en-US"/>
              <a:t>Instructor – Student Engagement Summary</a:t>
            </a:r>
          </a:p>
        </p:txBody>
      </p:sp>
      <p:cxnSp>
        <p:nvCxnSpPr>
          <p:cNvPr id="12" name="Straight Connector 11">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4" name="Rectangle 13">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Content Placeholder 2">
            <a:extLst>
              <a:ext uri="{FF2B5EF4-FFF2-40B4-BE49-F238E27FC236}">
                <a16:creationId xmlns:a16="http://schemas.microsoft.com/office/drawing/2014/main" id="{724B6EF0-36B4-4D6A-8587-0CAA70BFBBC2}"/>
              </a:ext>
            </a:extLst>
          </p:cNvPr>
          <p:cNvGraphicFramePr>
            <a:graphicFrameLocks noGrp="1"/>
          </p:cNvGraphicFramePr>
          <p:nvPr>
            <p:ph idx="1"/>
            <p:extLst>
              <p:ext uri="{D42A27DB-BD31-4B8C-83A1-F6EECF244321}">
                <p14:modId xmlns:p14="http://schemas.microsoft.com/office/powerpoint/2010/main" val="363476994"/>
              </p:ext>
            </p:extLst>
          </p:nvPr>
        </p:nvGraphicFramePr>
        <p:xfrm>
          <a:off x="1450975" y="2331497"/>
          <a:ext cx="9604375" cy="37232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9827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9DA5C-2D27-4CF4-9F40-D708413A8AA1}"/>
              </a:ext>
            </a:extLst>
          </p:cNvPr>
          <p:cNvSpPr>
            <a:spLocks noGrp="1"/>
          </p:cNvSpPr>
          <p:nvPr>
            <p:ph type="title"/>
          </p:nvPr>
        </p:nvSpPr>
        <p:spPr/>
        <p:txBody>
          <a:bodyPr/>
          <a:lstStyle/>
          <a:p>
            <a:r>
              <a:rPr lang="en-US"/>
              <a:t>Questions</a:t>
            </a:r>
          </a:p>
        </p:txBody>
      </p:sp>
      <p:sp>
        <p:nvSpPr>
          <p:cNvPr id="3" name="Content Placeholder 2">
            <a:extLst>
              <a:ext uri="{FF2B5EF4-FFF2-40B4-BE49-F238E27FC236}">
                <a16:creationId xmlns:a16="http://schemas.microsoft.com/office/drawing/2014/main" id="{5A460F50-D010-4FF4-8D81-1C34DA8106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76792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C140B-BD83-41D9-BD54-C49FF68BFAD5}"/>
              </a:ext>
            </a:extLst>
          </p:cNvPr>
          <p:cNvSpPr>
            <a:spLocks noGrp="1"/>
          </p:cNvSpPr>
          <p:nvPr>
            <p:ph type="title"/>
          </p:nvPr>
        </p:nvSpPr>
        <p:spPr/>
        <p:txBody>
          <a:bodyPr/>
          <a:lstStyle/>
          <a:p>
            <a:r>
              <a:rPr lang="en-US"/>
              <a:t>Content – Student Engagement</a:t>
            </a:r>
          </a:p>
        </p:txBody>
      </p:sp>
      <p:sp>
        <p:nvSpPr>
          <p:cNvPr id="3" name="Content Placeholder 2">
            <a:extLst>
              <a:ext uri="{FF2B5EF4-FFF2-40B4-BE49-F238E27FC236}">
                <a16:creationId xmlns:a16="http://schemas.microsoft.com/office/drawing/2014/main" id="{BB6E8333-E8F2-4767-91CE-C03A3546C8FD}"/>
              </a:ext>
            </a:extLst>
          </p:cNvPr>
          <p:cNvSpPr>
            <a:spLocks noGrp="1"/>
          </p:cNvSpPr>
          <p:nvPr>
            <p:ph idx="1"/>
          </p:nvPr>
        </p:nvSpPr>
        <p:spPr/>
        <p:txBody>
          <a:bodyPr/>
          <a:lstStyle/>
          <a:p>
            <a:r>
              <a:rPr lang="en-US"/>
              <a:t>Resources</a:t>
            </a:r>
          </a:p>
          <a:p>
            <a:pPr lvl="1"/>
            <a:r>
              <a:rPr lang="en-US"/>
              <a:t>Written Content</a:t>
            </a:r>
          </a:p>
          <a:p>
            <a:pPr lvl="1"/>
            <a:r>
              <a:rPr lang="en-US"/>
              <a:t>Videos</a:t>
            </a:r>
          </a:p>
          <a:p>
            <a:pPr lvl="1"/>
            <a:r>
              <a:rPr lang="en-US"/>
              <a:t>Lectures</a:t>
            </a:r>
          </a:p>
          <a:p>
            <a:pPr lvl="1"/>
            <a:r>
              <a:rPr lang="en-US"/>
              <a:t>Readings</a:t>
            </a:r>
          </a:p>
          <a:p>
            <a:pPr lvl="1"/>
            <a:r>
              <a:rPr lang="en-US">
                <a:cs typeface="Calibri"/>
              </a:rPr>
              <a:t>Podcast episodes</a:t>
            </a:r>
          </a:p>
          <a:p>
            <a:pPr lvl="1"/>
            <a:r>
              <a:rPr lang="en-US">
                <a:cs typeface="Calibri"/>
              </a:rPr>
              <a:t>Embedded subject librarian/expert</a:t>
            </a:r>
          </a:p>
          <a:p>
            <a:pPr lvl="1"/>
            <a:r>
              <a:rPr lang="en-US">
                <a:cs typeface="Calibri"/>
              </a:rPr>
              <a:t>Contact your college’s Marquette Librarian for resources</a:t>
            </a:r>
            <a:endParaRPr lang="en-US"/>
          </a:p>
          <a:p>
            <a:pPr lvl="1"/>
            <a:endParaRPr lang="en-US"/>
          </a:p>
          <a:p>
            <a:pPr lvl="1"/>
            <a:endParaRPr lang="en-US"/>
          </a:p>
        </p:txBody>
      </p:sp>
    </p:spTree>
    <p:extLst>
      <p:ext uri="{BB962C8B-B14F-4D97-AF65-F5344CB8AC3E}">
        <p14:creationId xmlns:p14="http://schemas.microsoft.com/office/powerpoint/2010/main" val="2287106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4DB91-1D58-4E59-A953-A744DA5C6B96}"/>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3983F329-D501-419C-AC50-07245E1D8FA7}"/>
              </a:ext>
            </a:extLst>
          </p:cNvPr>
          <p:cNvSpPr>
            <a:spLocks noGrp="1"/>
          </p:cNvSpPr>
          <p:nvPr>
            <p:ph idx="1"/>
          </p:nvPr>
        </p:nvSpPr>
        <p:spPr/>
        <p:txBody>
          <a:bodyPr>
            <a:normAutofit lnSpcReduction="10000"/>
          </a:bodyPr>
          <a:lstStyle/>
          <a:p>
            <a:pPr lvl="1"/>
            <a:r>
              <a:rPr lang="en-US"/>
              <a:t>Current context</a:t>
            </a:r>
          </a:p>
          <a:p>
            <a:pPr lvl="1"/>
            <a:r>
              <a:rPr lang="en-US"/>
              <a:t>Strategies for three types of online-student engagement: (1) instructor-student, (2) student-student, and (3) student-content</a:t>
            </a:r>
          </a:p>
          <a:p>
            <a:pPr lvl="2"/>
            <a:r>
              <a:rPr lang="en-US">
                <a:ea typeface="+mn-lt"/>
                <a:cs typeface="+mn-lt"/>
              </a:rPr>
              <a:t>Instructor presence</a:t>
            </a:r>
          </a:p>
          <a:p>
            <a:pPr lvl="2"/>
            <a:r>
              <a:rPr lang="en-US">
                <a:ea typeface="+mn-lt"/>
                <a:cs typeface="+mn-lt"/>
              </a:rPr>
              <a:t>Course norms/netiquette</a:t>
            </a:r>
            <a:endParaRPr lang="en-US"/>
          </a:p>
          <a:p>
            <a:pPr lvl="2"/>
            <a:r>
              <a:rPr lang="en-US"/>
              <a:t>Frequent formative assessments</a:t>
            </a:r>
          </a:p>
          <a:p>
            <a:pPr lvl="2"/>
            <a:r>
              <a:rPr lang="en-US">
                <a:ea typeface="+mn-lt"/>
                <a:cs typeface="+mn-lt"/>
              </a:rPr>
              <a:t>Variability in your course resources</a:t>
            </a:r>
            <a:endParaRPr lang="en-US"/>
          </a:p>
          <a:p>
            <a:pPr lvl="2"/>
            <a:r>
              <a:rPr lang="en-US"/>
              <a:t>Group activities</a:t>
            </a:r>
          </a:p>
          <a:p>
            <a:pPr lvl="2"/>
            <a:r>
              <a:rPr lang="en-US"/>
              <a:t>Online course template</a:t>
            </a:r>
          </a:p>
          <a:p>
            <a:pPr lvl="1"/>
            <a:r>
              <a:rPr lang="en-US"/>
              <a:t>Q&amp;A</a:t>
            </a:r>
          </a:p>
        </p:txBody>
      </p:sp>
    </p:spTree>
    <p:extLst>
      <p:ext uri="{BB962C8B-B14F-4D97-AF65-F5344CB8AC3E}">
        <p14:creationId xmlns:p14="http://schemas.microsoft.com/office/powerpoint/2010/main" val="4134651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BF8BF-C5CB-496C-8C61-33011CD75859}"/>
              </a:ext>
            </a:extLst>
          </p:cNvPr>
          <p:cNvSpPr>
            <a:spLocks noGrp="1"/>
          </p:cNvSpPr>
          <p:nvPr>
            <p:ph type="title"/>
          </p:nvPr>
        </p:nvSpPr>
        <p:spPr/>
        <p:txBody>
          <a:bodyPr/>
          <a:lstStyle/>
          <a:p>
            <a:r>
              <a:rPr lang="en-US"/>
              <a:t>Content Context</a:t>
            </a:r>
          </a:p>
        </p:txBody>
      </p:sp>
      <p:sp>
        <p:nvSpPr>
          <p:cNvPr id="3" name="Content Placeholder 2">
            <a:extLst>
              <a:ext uri="{FF2B5EF4-FFF2-40B4-BE49-F238E27FC236}">
                <a16:creationId xmlns:a16="http://schemas.microsoft.com/office/drawing/2014/main" id="{81A1B087-9DD5-4E54-A9DE-48BA116ABA63}"/>
              </a:ext>
            </a:extLst>
          </p:cNvPr>
          <p:cNvSpPr>
            <a:spLocks noGrp="1"/>
          </p:cNvSpPr>
          <p:nvPr>
            <p:ph idx="1"/>
          </p:nvPr>
        </p:nvSpPr>
        <p:spPr/>
        <p:txBody>
          <a:bodyPr/>
          <a:lstStyle/>
          <a:p>
            <a:r>
              <a:rPr lang="en-US"/>
              <a:t>Give context to resources you are providing for students</a:t>
            </a:r>
          </a:p>
          <a:p>
            <a:pPr lvl="1"/>
            <a:r>
              <a:rPr lang="en-US"/>
              <a:t>What do you usually say about a resource in the classroom that you now have to put online?</a:t>
            </a:r>
          </a:p>
          <a:p>
            <a:pPr lvl="1"/>
            <a:r>
              <a:rPr lang="en-US"/>
              <a:t>Avoid a content dump</a:t>
            </a:r>
          </a:p>
          <a:p>
            <a:pPr lvl="2"/>
            <a:r>
              <a:rPr lang="en-US"/>
              <a:t>The course template provides guidance to avoid this</a:t>
            </a:r>
          </a:p>
          <a:p>
            <a:r>
              <a:rPr lang="en-US"/>
              <a:t>Should students review resources before they work on the activities?</a:t>
            </a:r>
          </a:p>
          <a:p>
            <a:pPr lvl="1"/>
            <a:r>
              <a:rPr lang="en-US"/>
              <a:t>Do they provide context for activities?</a:t>
            </a:r>
          </a:p>
        </p:txBody>
      </p:sp>
    </p:spTree>
    <p:extLst>
      <p:ext uri="{BB962C8B-B14F-4D97-AF65-F5344CB8AC3E}">
        <p14:creationId xmlns:p14="http://schemas.microsoft.com/office/powerpoint/2010/main" val="16389716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9CC63-FF23-4A75-AC78-50D4C96D02A3}"/>
              </a:ext>
            </a:extLst>
          </p:cNvPr>
          <p:cNvSpPr>
            <a:spLocks noGrp="1"/>
          </p:cNvSpPr>
          <p:nvPr>
            <p:ph type="title"/>
          </p:nvPr>
        </p:nvSpPr>
        <p:spPr/>
        <p:txBody>
          <a:bodyPr/>
          <a:lstStyle/>
          <a:p>
            <a:r>
              <a:rPr lang="en-US"/>
              <a:t>Engaging Content Cont.</a:t>
            </a:r>
          </a:p>
        </p:txBody>
      </p:sp>
      <p:sp>
        <p:nvSpPr>
          <p:cNvPr id="3" name="Content Placeholder 2">
            <a:extLst>
              <a:ext uri="{FF2B5EF4-FFF2-40B4-BE49-F238E27FC236}">
                <a16:creationId xmlns:a16="http://schemas.microsoft.com/office/drawing/2014/main" id="{F84FDA17-B630-47B2-A40E-B72CCD6DC9C7}"/>
              </a:ext>
            </a:extLst>
          </p:cNvPr>
          <p:cNvSpPr>
            <a:spLocks noGrp="1"/>
          </p:cNvSpPr>
          <p:nvPr>
            <p:ph idx="1"/>
          </p:nvPr>
        </p:nvSpPr>
        <p:spPr/>
        <p:txBody>
          <a:bodyPr/>
          <a:lstStyle/>
          <a:p>
            <a:r>
              <a:rPr lang="en-US">
                <a:cs typeface="Calibri"/>
              </a:rPr>
              <a:t>Faculty created vs found content</a:t>
            </a:r>
            <a:endParaRPr lang="en-US"/>
          </a:p>
          <a:p>
            <a:pPr lvl="1"/>
            <a:r>
              <a:rPr lang="en-US">
                <a:cs typeface="Calibri"/>
              </a:rPr>
              <a:t>When to choose which?</a:t>
            </a:r>
          </a:p>
          <a:p>
            <a:r>
              <a:rPr lang="en-US"/>
              <a:t>Resource usefulness in activities</a:t>
            </a:r>
            <a:endParaRPr lang="en-US">
              <a:cs typeface="Calibri"/>
            </a:endParaRPr>
          </a:p>
          <a:p>
            <a:pPr lvl="1"/>
            <a:r>
              <a:rPr lang="en-US"/>
              <a:t>If resources are not being used in class activities, the students will soon stop visiting your resources.</a:t>
            </a:r>
            <a:endParaRPr lang="en-US">
              <a:cs typeface="Calibri" panose="020F0502020204030204"/>
            </a:endParaRPr>
          </a:p>
          <a:p>
            <a:endParaRPr lang="en-US"/>
          </a:p>
        </p:txBody>
      </p:sp>
    </p:spTree>
    <p:extLst>
      <p:ext uri="{BB962C8B-B14F-4D97-AF65-F5344CB8AC3E}">
        <p14:creationId xmlns:p14="http://schemas.microsoft.com/office/powerpoint/2010/main" val="905322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24CADE-849A-4CD1-82B4-D40BEC40696D}"/>
              </a:ext>
            </a:extLst>
          </p:cNvPr>
          <p:cNvSpPr>
            <a:spLocks noGrp="1"/>
          </p:cNvSpPr>
          <p:nvPr>
            <p:ph type="title"/>
          </p:nvPr>
        </p:nvSpPr>
        <p:spPr>
          <a:xfrm>
            <a:off x="844476" y="1600199"/>
            <a:ext cx="3539266" cy="4297680"/>
          </a:xfrm>
        </p:spPr>
        <p:txBody>
          <a:bodyPr anchor="ctr">
            <a:normAutofit/>
          </a:bodyPr>
          <a:lstStyle/>
          <a:p>
            <a:r>
              <a:rPr lang="en-US"/>
              <a:t>Student – Content Engagement Summary</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DC9C4DA-9ADF-47D4-A8CC-6072391035F7}"/>
              </a:ext>
            </a:extLst>
          </p:cNvPr>
          <p:cNvSpPr>
            <a:spLocks noGrp="1"/>
          </p:cNvSpPr>
          <p:nvPr>
            <p:ph idx="1"/>
          </p:nvPr>
        </p:nvSpPr>
        <p:spPr>
          <a:xfrm>
            <a:off x="4924851" y="1600199"/>
            <a:ext cx="6130003" cy="4297680"/>
          </a:xfrm>
        </p:spPr>
        <p:txBody>
          <a:bodyPr anchor="ctr">
            <a:normAutofit/>
          </a:bodyPr>
          <a:lstStyle/>
          <a:p>
            <a:r>
              <a:rPr lang="en-US"/>
              <a:t>Use a variety of resources</a:t>
            </a:r>
          </a:p>
          <a:p>
            <a:r>
              <a:rPr lang="en-US"/>
              <a:t>Give context to resources</a:t>
            </a:r>
          </a:p>
          <a:p>
            <a:r>
              <a:rPr lang="en-US"/>
              <a:t>Consider the order in which you want students to complete your course content, typically resources are first for each section</a:t>
            </a:r>
          </a:p>
          <a:p>
            <a:endParaRPr lang="en-US"/>
          </a:p>
        </p:txBody>
      </p:sp>
    </p:spTree>
    <p:extLst>
      <p:ext uri="{BB962C8B-B14F-4D97-AF65-F5344CB8AC3E}">
        <p14:creationId xmlns:p14="http://schemas.microsoft.com/office/powerpoint/2010/main" val="469931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14489-E6B2-45BA-9B78-06008ED3C93B}"/>
              </a:ext>
            </a:extLst>
          </p:cNvPr>
          <p:cNvSpPr>
            <a:spLocks noGrp="1"/>
          </p:cNvSpPr>
          <p:nvPr>
            <p:ph type="title"/>
          </p:nvPr>
        </p:nvSpPr>
        <p:spPr/>
        <p:txBody>
          <a:bodyPr/>
          <a:lstStyle/>
          <a:p>
            <a:r>
              <a:rPr lang="en-US">
                <a:cs typeface="Calibri Light"/>
              </a:rPr>
              <a:t>Student to Student Engagement</a:t>
            </a:r>
            <a:endParaRPr lang="en-US"/>
          </a:p>
        </p:txBody>
      </p:sp>
      <p:sp>
        <p:nvSpPr>
          <p:cNvPr id="3" name="Content Placeholder 2">
            <a:extLst>
              <a:ext uri="{FF2B5EF4-FFF2-40B4-BE49-F238E27FC236}">
                <a16:creationId xmlns:a16="http://schemas.microsoft.com/office/drawing/2014/main" id="{720B7CB8-F120-497B-A93F-813E21035E7E}"/>
              </a:ext>
            </a:extLst>
          </p:cNvPr>
          <p:cNvSpPr>
            <a:spLocks noGrp="1"/>
          </p:cNvSpPr>
          <p:nvPr>
            <p:ph idx="1"/>
          </p:nvPr>
        </p:nvSpPr>
        <p:spPr/>
        <p:txBody>
          <a:bodyPr vert="horz" lIns="91440" tIns="45720" rIns="91440" bIns="45720" rtlCol="0" anchor="t">
            <a:normAutofit/>
          </a:bodyPr>
          <a:lstStyle/>
          <a:p>
            <a:r>
              <a:rPr lang="en-US">
                <a:cs typeface="Calibri"/>
              </a:rPr>
              <a:t>Key D2L tools</a:t>
            </a:r>
          </a:p>
          <a:p>
            <a:pPr lvl="1"/>
            <a:r>
              <a:rPr lang="en-US">
                <a:cs typeface="Calibri"/>
              </a:rPr>
              <a:t>D2L Discussion</a:t>
            </a:r>
          </a:p>
          <a:p>
            <a:pPr lvl="1"/>
            <a:r>
              <a:rPr lang="en-US">
                <a:cs typeface="Calibri"/>
              </a:rPr>
              <a:t>D2L Dropbox</a:t>
            </a:r>
            <a:endParaRPr lang="en-US">
              <a:ea typeface="+mn-lt"/>
              <a:cs typeface="+mn-lt"/>
            </a:endParaRPr>
          </a:p>
          <a:p>
            <a:r>
              <a:rPr lang="en-US">
                <a:ea typeface="+mn-lt"/>
                <a:cs typeface="Calibri"/>
              </a:rPr>
              <a:t>D2L Discussion</a:t>
            </a:r>
            <a:endParaRPr lang="en-US">
              <a:ea typeface="+mn-lt"/>
              <a:cs typeface="+mn-lt"/>
            </a:endParaRPr>
          </a:p>
          <a:p>
            <a:pPr lvl="1"/>
            <a:r>
              <a:rPr lang="en-US">
                <a:cs typeface="Calibri"/>
              </a:rPr>
              <a:t>Discussion</a:t>
            </a:r>
          </a:p>
          <a:p>
            <a:pPr lvl="1"/>
            <a:r>
              <a:rPr lang="en-US">
                <a:cs typeface="Calibri"/>
              </a:rPr>
              <a:t>Debate</a:t>
            </a:r>
            <a:endParaRPr lang="en-US">
              <a:ea typeface="+mn-lt"/>
              <a:cs typeface="+mn-lt"/>
            </a:endParaRPr>
          </a:p>
          <a:p>
            <a:pPr lvl="1"/>
            <a:r>
              <a:rPr lang="en-US">
                <a:cs typeface="Calibri"/>
              </a:rPr>
              <a:t>Roleplay</a:t>
            </a:r>
          </a:p>
          <a:p>
            <a:pPr lvl="1"/>
            <a:r>
              <a:rPr lang="en-US">
                <a:ea typeface="+mn-lt"/>
                <a:cs typeface="Calibri"/>
              </a:rPr>
              <a:t>Share Resources</a:t>
            </a:r>
            <a:endParaRPr lang="en-US">
              <a:ea typeface="+mn-lt"/>
              <a:cs typeface="+mn-lt"/>
            </a:endParaRPr>
          </a:p>
          <a:p>
            <a:endParaRPr lang="en-US">
              <a:cs typeface="Calibri"/>
            </a:endParaRPr>
          </a:p>
        </p:txBody>
      </p:sp>
    </p:spTree>
    <p:extLst>
      <p:ext uri="{BB962C8B-B14F-4D97-AF65-F5344CB8AC3E}">
        <p14:creationId xmlns:p14="http://schemas.microsoft.com/office/powerpoint/2010/main" val="56575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E9116-3008-43AF-AC09-9FA438057A76}"/>
              </a:ext>
            </a:extLst>
          </p:cNvPr>
          <p:cNvSpPr>
            <a:spLocks noGrp="1"/>
          </p:cNvSpPr>
          <p:nvPr>
            <p:ph type="title"/>
          </p:nvPr>
        </p:nvSpPr>
        <p:spPr/>
        <p:txBody>
          <a:bodyPr/>
          <a:lstStyle/>
          <a:p>
            <a:r>
              <a:rPr lang="en-US">
                <a:cs typeface="Calibri Light"/>
              </a:rPr>
              <a:t>Student to Student Engagement Cont.</a:t>
            </a:r>
            <a:endParaRPr lang="en-US"/>
          </a:p>
        </p:txBody>
      </p:sp>
      <p:sp>
        <p:nvSpPr>
          <p:cNvPr id="3" name="Content Placeholder 2">
            <a:extLst>
              <a:ext uri="{FF2B5EF4-FFF2-40B4-BE49-F238E27FC236}">
                <a16:creationId xmlns:a16="http://schemas.microsoft.com/office/drawing/2014/main" id="{96367E1E-BF0E-4D3E-A613-33F52661E539}"/>
              </a:ext>
            </a:extLst>
          </p:cNvPr>
          <p:cNvSpPr>
            <a:spLocks noGrp="1"/>
          </p:cNvSpPr>
          <p:nvPr>
            <p:ph idx="1"/>
          </p:nvPr>
        </p:nvSpPr>
        <p:spPr/>
        <p:txBody>
          <a:bodyPr/>
          <a:lstStyle/>
          <a:p>
            <a:r>
              <a:rPr lang="en-US">
                <a:ea typeface="+mn-lt"/>
                <a:cs typeface="Calibri"/>
              </a:rPr>
              <a:t>D2L Dropbox</a:t>
            </a:r>
          </a:p>
          <a:p>
            <a:pPr lvl="1"/>
            <a:r>
              <a:rPr lang="en-US">
                <a:cs typeface="Calibri"/>
              </a:rPr>
              <a:t>Group assignments</a:t>
            </a:r>
          </a:p>
          <a:p>
            <a:pPr lvl="1"/>
            <a:r>
              <a:rPr lang="en-US">
                <a:ea typeface="+mn-lt"/>
                <a:cs typeface="Calibri"/>
              </a:rPr>
              <a:t>Group Presentation</a:t>
            </a:r>
          </a:p>
          <a:p>
            <a:pPr lvl="1"/>
            <a:r>
              <a:rPr lang="en-US">
                <a:ea typeface="+mn-lt"/>
                <a:cs typeface="Calibri"/>
              </a:rPr>
              <a:t>Complete a worksheet together</a:t>
            </a:r>
            <a:endParaRPr lang="en-US">
              <a:ea typeface="+mn-lt"/>
              <a:cs typeface="+mn-lt"/>
            </a:endParaRPr>
          </a:p>
          <a:p>
            <a:r>
              <a:rPr lang="en-US">
                <a:cs typeface="Calibri"/>
              </a:rPr>
              <a:t>Assess student's teamwork, not just the final product.</a:t>
            </a:r>
            <a:endParaRPr lang="en-US">
              <a:ea typeface="+mn-lt"/>
              <a:cs typeface="+mn-lt"/>
            </a:endParaRPr>
          </a:p>
          <a:p>
            <a:pPr lvl="1"/>
            <a:r>
              <a:rPr lang="en-US" sz="2000">
                <a:cs typeface="Calibri"/>
              </a:rPr>
              <a:t>Peer feedback.</a:t>
            </a:r>
            <a:endParaRPr lang="en-US" sz="2000">
              <a:ea typeface="+mn-lt"/>
              <a:cs typeface="+mn-lt"/>
            </a:endParaRPr>
          </a:p>
          <a:p>
            <a:pPr lvl="1"/>
            <a:r>
              <a:rPr lang="en-US" sz="2000">
                <a:cs typeface="Calibri"/>
              </a:rPr>
              <a:t>Rubrics students fill out to assess each other</a:t>
            </a:r>
            <a:endParaRPr lang="en-US" sz="2000"/>
          </a:p>
          <a:p>
            <a:endParaRPr lang="en-US"/>
          </a:p>
        </p:txBody>
      </p:sp>
    </p:spTree>
    <p:extLst>
      <p:ext uri="{BB962C8B-B14F-4D97-AF65-F5344CB8AC3E}">
        <p14:creationId xmlns:p14="http://schemas.microsoft.com/office/powerpoint/2010/main" val="21459515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31790-462D-41D4-A4CB-AD77D45898D8}"/>
              </a:ext>
            </a:extLst>
          </p:cNvPr>
          <p:cNvSpPr>
            <a:spLocks noGrp="1"/>
          </p:cNvSpPr>
          <p:nvPr>
            <p:ph type="title"/>
          </p:nvPr>
        </p:nvSpPr>
        <p:spPr/>
        <p:txBody>
          <a:bodyPr/>
          <a:lstStyle/>
          <a:p>
            <a:r>
              <a:rPr lang="en-US">
                <a:cs typeface="Calibri Light"/>
              </a:rPr>
              <a:t>Student to Student Engagement Cont.</a:t>
            </a:r>
            <a:endParaRPr lang="en-US"/>
          </a:p>
        </p:txBody>
      </p:sp>
      <p:sp>
        <p:nvSpPr>
          <p:cNvPr id="3" name="Content Placeholder 2">
            <a:extLst>
              <a:ext uri="{FF2B5EF4-FFF2-40B4-BE49-F238E27FC236}">
                <a16:creationId xmlns:a16="http://schemas.microsoft.com/office/drawing/2014/main" id="{0981D984-826E-4317-B54B-4CE008DF169E}"/>
              </a:ext>
            </a:extLst>
          </p:cNvPr>
          <p:cNvSpPr>
            <a:spLocks noGrp="1"/>
          </p:cNvSpPr>
          <p:nvPr>
            <p:ph idx="1"/>
          </p:nvPr>
        </p:nvSpPr>
        <p:spPr/>
        <p:txBody>
          <a:bodyPr/>
          <a:lstStyle/>
          <a:p>
            <a:r>
              <a:rPr lang="en-US"/>
              <a:t>Group Assignment Structure</a:t>
            </a:r>
          </a:p>
          <a:p>
            <a:pPr lvl="1"/>
            <a:r>
              <a:rPr lang="en-US"/>
              <a:t>Multiple due dates to ensure students meet as a group more than once.</a:t>
            </a:r>
          </a:p>
          <a:p>
            <a:pPr lvl="1"/>
            <a:r>
              <a:rPr lang="en-US"/>
              <a:t>Enough time between due dates to allow students to meet.</a:t>
            </a:r>
          </a:p>
          <a:p>
            <a:r>
              <a:rPr lang="en-US">
                <a:ea typeface="+mn-lt"/>
                <a:cs typeface="+mn-lt"/>
              </a:rPr>
              <a:t>Group Size</a:t>
            </a:r>
          </a:p>
          <a:p>
            <a:pPr lvl="1"/>
            <a:r>
              <a:rPr lang="en-US">
                <a:ea typeface="+mn-lt"/>
                <a:cs typeface="+mn-lt"/>
              </a:rPr>
              <a:t>Small Groups</a:t>
            </a:r>
          </a:p>
          <a:p>
            <a:pPr lvl="2"/>
            <a:r>
              <a:rPr lang="en-US">
                <a:ea typeface="+mn-lt"/>
                <a:cs typeface="+mn-lt"/>
              </a:rPr>
              <a:t>Pairs</a:t>
            </a:r>
          </a:p>
          <a:p>
            <a:pPr lvl="2"/>
            <a:r>
              <a:rPr lang="en-US">
                <a:ea typeface="+mn-lt"/>
                <a:cs typeface="+mn-lt"/>
              </a:rPr>
              <a:t>~5 students</a:t>
            </a:r>
          </a:p>
          <a:p>
            <a:endParaRPr lang="en-US"/>
          </a:p>
        </p:txBody>
      </p:sp>
    </p:spTree>
    <p:extLst>
      <p:ext uri="{BB962C8B-B14F-4D97-AF65-F5344CB8AC3E}">
        <p14:creationId xmlns:p14="http://schemas.microsoft.com/office/powerpoint/2010/main" val="2933430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C5694-E5B7-449D-8268-7C2C8F07E021}"/>
              </a:ext>
            </a:extLst>
          </p:cNvPr>
          <p:cNvSpPr>
            <a:spLocks noGrp="1"/>
          </p:cNvSpPr>
          <p:nvPr>
            <p:ph type="title"/>
          </p:nvPr>
        </p:nvSpPr>
        <p:spPr/>
        <p:txBody>
          <a:bodyPr/>
          <a:lstStyle/>
          <a:p>
            <a:r>
              <a:rPr lang="en-US">
                <a:cs typeface="Calibri Light"/>
              </a:rPr>
              <a:t>Student to Student Engagement Cont.</a:t>
            </a:r>
            <a:endParaRPr lang="en-US"/>
          </a:p>
        </p:txBody>
      </p:sp>
      <p:sp>
        <p:nvSpPr>
          <p:cNvPr id="3" name="Content Placeholder 2">
            <a:extLst>
              <a:ext uri="{FF2B5EF4-FFF2-40B4-BE49-F238E27FC236}">
                <a16:creationId xmlns:a16="http://schemas.microsoft.com/office/drawing/2014/main" id="{35EBC42A-9D8F-4719-B863-1F3BDA48C4C6}"/>
              </a:ext>
            </a:extLst>
          </p:cNvPr>
          <p:cNvSpPr>
            <a:spLocks noGrp="1"/>
          </p:cNvSpPr>
          <p:nvPr>
            <p:ph idx="1"/>
          </p:nvPr>
        </p:nvSpPr>
        <p:spPr/>
        <p:txBody>
          <a:bodyPr vert="horz" lIns="91440" tIns="45720" rIns="91440" bIns="45720" rtlCol="0" anchor="t">
            <a:normAutofit/>
          </a:bodyPr>
          <a:lstStyle/>
          <a:p>
            <a:r>
              <a:rPr lang="en-US">
                <a:ea typeface="+mn-lt"/>
                <a:cs typeface="+mn-lt"/>
              </a:rPr>
              <a:t>Setting up Online Group Activities</a:t>
            </a:r>
          </a:p>
          <a:p>
            <a:pPr lvl="1"/>
            <a:r>
              <a:rPr lang="en-US">
                <a:ea typeface="+mn-lt"/>
                <a:cs typeface="+mn-lt"/>
              </a:rPr>
              <a:t>How will they communicate with their peers?</a:t>
            </a:r>
          </a:p>
          <a:p>
            <a:pPr lvl="1"/>
            <a:r>
              <a:rPr lang="en-US">
                <a:ea typeface="+mn-lt"/>
                <a:cs typeface="+mn-lt"/>
              </a:rPr>
              <a:t>What software/digital space will they need to complete the activity?</a:t>
            </a:r>
          </a:p>
          <a:p>
            <a:pPr lvl="1"/>
            <a:r>
              <a:rPr lang="en-US">
                <a:ea typeface="+mn-lt"/>
                <a:cs typeface="+mn-lt"/>
              </a:rPr>
              <a:t>Expectations of their interactions with peers?</a:t>
            </a:r>
          </a:p>
          <a:p>
            <a:pPr lvl="1"/>
            <a:r>
              <a:rPr lang="en-US">
                <a:ea typeface="+mn-lt"/>
                <a:cs typeface="+mn-lt"/>
              </a:rPr>
              <a:t>When will do they need to interact with their peers by?</a:t>
            </a:r>
          </a:p>
          <a:p>
            <a:pPr lvl="1"/>
            <a:r>
              <a:rPr lang="en-US">
                <a:ea typeface="+mn-lt"/>
                <a:cs typeface="+mn-lt"/>
              </a:rPr>
              <a:t>Assessment of their interactions with peers?</a:t>
            </a:r>
          </a:p>
          <a:p>
            <a:pPr lvl="2"/>
            <a:r>
              <a:rPr lang="en-US">
                <a:ea typeface="+mn-lt"/>
                <a:cs typeface="+mn-lt"/>
              </a:rPr>
              <a:t>Self or Peer evaluations?</a:t>
            </a:r>
          </a:p>
          <a:p>
            <a:pPr lvl="1"/>
            <a:endParaRPr lang="en-US">
              <a:cs typeface="Calibri"/>
            </a:endParaRPr>
          </a:p>
        </p:txBody>
      </p:sp>
    </p:spTree>
    <p:extLst>
      <p:ext uri="{BB962C8B-B14F-4D97-AF65-F5344CB8AC3E}">
        <p14:creationId xmlns:p14="http://schemas.microsoft.com/office/powerpoint/2010/main" val="2304293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B7441-4C82-46EE-91FA-4BF39DF69640}"/>
              </a:ext>
            </a:extLst>
          </p:cNvPr>
          <p:cNvSpPr>
            <a:spLocks noGrp="1"/>
          </p:cNvSpPr>
          <p:nvPr>
            <p:ph type="title"/>
          </p:nvPr>
        </p:nvSpPr>
        <p:spPr>
          <a:xfrm>
            <a:off x="1451579" y="804519"/>
            <a:ext cx="9603275" cy="1049235"/>
          </a:xfrm>
        </p:spPr>
        <p:txBody>
          <a:bodyPr>
            <a:normAutofit/>
          </a:bodyPr>
          <a:lstStyle/>
          <a:p>
            <a:r>
              <a:rPr lang="en-US"/>
              <a:t>Student – Student Summary</a:t>
            </a:r>
          </a:p>
        </p:txBody>
      </p:sp>
      <p:graphicFrame>
        <p:nvGraphicFramePr>
          <p:cNvPr id="16" name="Content Placeholder 2">
            <a:extLst>
              <a:ext uri="{FF2B5EF4-FFF2-40B4-BE49-F238E27FC236}">
                <a16:creationId xmlns:a16="http://schemas.microsoft.com/office/drawing/2014/main" id="{4D4121F3-7EB4-48E4-B28B-ECE6DCEFBCA4}"/>
              </a:ext>
            </a:extLst>
          </p:cNvPr>
          <p:cNvGraphicFramePr>
            <a:graphicFrameLocks noGrp="1"/>
          </p:cNvGraphicFramePr>
          <p:nvPr>
            <p:ph idx="1"/>
            <p:extLst>
              <p:ext uri="{D42A27DB-BD31-4B8C-83A1-F6EECF244321}">
                <p14:modId xmlns:p14="http://schemas.microsoft.com/office/powerpoint/2010/main" val="173835653"/>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72905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19754-D7B2-4B18-BD90-D3EC0097D55C}"/>
              </a:ext>
            </a:extLst>
          </p:cNvPr>
          <p:cNvSpPr>
            <a:spLocks noGrp="1"/>
          </p:cNvSpPr>
          <p:nvPr>
            <p:ph type="title"/>
          </p:nvPr>
        </p:nvSpPr>
        <p:spPr/>
        <p:txBody>
          <a:bodyPr/>
          <a:lstStyle/>
          <a:p>
            <a:r>
              <a:rPr lang="en-US">
                <a:cs typeface="Calibri Light"/>
              </a:rPr>
              <a:t>Live Sessions</a:t>
            </a:r>
            <a:endParaRPr lang="en-US"/>
          </a:p>
        </p:txBody>
      </p:sp>
      <p:sp>
        <p:nvSpPr>
          <p:cNvPr id="3" name="Content Placeholder 2">
            <a:extLst>
              <a:ext uri="{FF2B5EF4-FFF2-40B4-BE49-F238E27FC236}">
                <a16:creationId xmlns:a16="http://schemas.microsoft.com/office/drawing/2014/main" id="{4C443B39-E227-454B-8B9D-3E0632FAF41F}"/>
              </a:ext>
            </a:extLst>
          </p:cNvPr>
          <p:cNvSpPr>
            <a:spLocks noGrp="1"/>
          </p:cNvSpPr>
          <p:nvPr>
            <p:ph idx="1"/>
          </p:nvPr>
        </p:nvSpPr>
        <p:spPr/>
        <p:txBody>
          <a:bodyPr vert="horz" lIns="91440" tIns="45720" rIns="91440" bIns="45720" rtlCol="0" anchor="t">
            <a:normAutofit fontScale="92500" lnSpcReduction="20000"/>
          </a:bodyPr>
          <a:lstStyle/>
          <a:p>
            <a:r>
              <a:rPr lang="en-US">
                <a:ea typeface="+mn-lt"/>
                <a:cs typeface="+mn-lt"/>
              </a:rPr>
              <a:t>Microsoft Teams</a:t>
            </a:r>
          </a:p>
          <a:p>
            <a:pPr lvl="1"/>
            <a:r>
              <a:rPr lang="en-US">
                <a:ea typeface="+mn-lt"/>
                <a:cs typeface="+mn-lt"/>
              </a:rPr>
              <a:t>Whiteboard</a:t>
            </a:r>
          </a:p>
          <a:p>
            <a:pPr lvl="1"/>
            <a:r>
              <a:rPr lang="en-US">
                <a:ea typeface="+mn-lt"/>
                <a:cs typeface="+mn-lt"/>
              </a:rPr>
              <a:t>Breakout Rooms</a:t>
            </a:r>
          </a:p>
          <a:p>
            <a:pPr lvl="1"/>
            <a:r>
              <a:rPr lang="en-US">
                <a:ea typeface="+mn-lt"/>
                <a:cs typeface="+mn-lt"/>
              </a:rPr>
              <a:t>Polling</a:t>
            </a:r>
          </a:p>
          <a:p>
            <a:r>
              <a:rPr lang="en-US">
                <a:ea typeface="+mn-lt"/>
                <a:cs typeface="+mn-lt"/>
              </a:rPr>
              <a:t>Can be synchronous</a:t>
            </a:r>
          </a:p>
          <a:p>
            <a:pPr lvl="1"/>
            <a:r>
              <a:rPr lang="en-US">
                <a:ea typeface="+mn-lt"/>
                <a:cs typeface="+mn-lt"/>
              </a:rPr>
              <a:t>Also creates an asynchronous video after</a:t>
            </a:r>
          </a:p>
          <a:p>
            <a:r>
              <a:rPr lang="en-US">
                <a:ea typeface="+mn-lt"/>
                <a:cs typeface="+mn-lt"/>
              </a:rPr>
              <a:t>Can be used to create video lectures</a:t>
            </a:r>
          </a:p>
          <a:p>
            <a:r>
              <a:rPr lang="en-US">
                <a:ea typeface="+mn-lt"/>
                <a:cs typeface="+mn-lt"/>
              </a:rPr>
              <a:t>For more information, Microsoft Teams Workshops have been recorded and put on the Marquette CTL website.</a:t>
            </a:r>
          </a:p>
          <a:p>
            <a:pPr lvl="2"/>
            <a:endParaRPr lang="en-US">
              <a:cs typeface="Calibri"/>
            </a:endParaRPr>
          </a:p>
        </p:txBody>
      </p:sp>
    </p:spTree>
    <p:extLst>
      <p:ext uri="{BB962C8B-B14F-4D97-AF65-F5344CB8AC3E}">
        <p14:creationId xmlns:p14="http://schemas.microsoft.com/office/powerpoint/2010/main" val="2912246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94F65-8B33-445A-8FC9-916F7D7F6BCA}"/>
              </a:ext>
            </a:extLst>
          </p:cNvPr>
          <p:cNvSpPr>
            <a:spLocks noGrp="1"/>
          </p:cNvSpPr>
          <p:nvPr>
            <p:ph type="title"/>
          </p:nvPr>
        </p:nvSpPr>
        <p:spPr/>
        <p:txBody>
          <a:bodyPr/>
          <a:lstStyle/>
          <a:p>
            <a:r>
              <a:rPr lang="en-US"/>
              <a:t>Digital Learning D2L Template</a:t>
            </a:r>
          </a:p>
        </p:txBody>
      </p:sp>
      <p:sp>
        <p:nvSpPr>
          <p:cNvPr id="3" name="Content Placeholder 2">
            <a:extLst>
              <a:ext uri="{FF2B5EF4-FFF2-40B4-BE49-F238E27FC236}">
                <a16:creationId xmlns:a16="http://schemas.microsoft.com/office/drawing/2014/main" id="{173F5541-6E6D-438F-AD74-EF430EE1980C}"/>
              </a:ext>
            </a:extLst>
          </p:cNvPr>
          <p:cNvSpPr>
            <a:spLocks noGrp="1"/>
          </p:cNvSpPr>
          <p:nvPr>
            <p:ph idx="1"/>
          </p:nvPr>
        </p:nvSpPr>
        <p:spPr/>
        <p:txBody>
          <a:bodyPr/>
          <a:lstStyle/>
          <a:p>
            <a:r>
              <a:rPr lang="en-US"/>
              <a:t>We have created a D2L course site template for you to copy over to your course.</a:t>
            </a:r>
          </a:p>
          <a:p>
            <a:r>
              <a:rPr lang="en-US"/>
              <a:t>The template is a general structure to allow you to focus on course content, not course structure. The template is flexible enough for most courses.</a:t>
            </a:r>
          </a:p>
          <a:p>
            <a:r>
              <a:rPr lang="en-US"/>
              <a:t>Using the template would provide consistency in navigation and formatting for students. This will allow students to focus on learning your content, not navigating your course.</a:t>
            </a:r>
          </a:p>
        </p:txBody>
      </p:sp>
    </p:spTree>
    <p:extLst>
      <p:ext uri="{BB962C8B-B14F-4D97-AF65-F5344CB8AC3E}">
        <p14:creationId xmlns:p14="http://schemas.microsoft.com/office/powerpoint/2010/main" val="1294206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2AAC1-89BC-4277-8E26-50306BBD25A5}"/>
              </a:ext>
            </a:extLst>
          </p:cNvPr>
          <p:cNvSpPr>
            <a:spLocks noGrp="1"/>
          </p:cNvSpPr>
          <p:nvPr>
            <p:ph type="title"/>
          </p:nvPr>
        </p:nvSpPr>
        <p:spPr>
          <a:xfrm>
            <a:off x="1451579" y="589596"/>
            <a:ext cx="9603275" cy="1264158"/>
          </a:xfrm>
        </p:spPr>
        <p:txBody>
          <a:bodyPr>
            <a:normAutofit fontScale="90000"/>
          </a:bodyPr>
          <a:lstStyle/>
          <a:p>
            <a:r>
              <a:rPr lang="en-US"/>
              <a:t>Current Context:</a:t>
            </a:r>
            <a:br>
              <a:rPr lang="en-US"/>
            </a:br>
            <a:r>
              <a:rPr lang="en-US">
                <a:ea typeface="+mj-lt"/>
                <a:cs typeface="+mj-lt"/>
              </a:rPr>
              <a:t>Instructional strategy recommended for Fall, 2020</a:t>
            </a:r>
            <a:endParaRPr lang="en-US"/>
          </a:p>
        </p:txBody>
      </p:sp>
      <p:sp>
        <p:nvSpPr>
          <p:cNvPr id="3" name="Content Placeholder 2">
            <a:extLst>
              <a:ext uri="{FF2B5EF4-FFF2-40B4-BE49-F238E27FC236}">
                <a16:creationId xmlns:a16="http://schemas.microsoft.com/office/drawing/2014/main" id="{46E9171A-7695-4097-9F67-FBE145DE40F7}"/>
              </a:ext>
            </a:extLst>
          </p:cNvPr>
          <p:cNvSpPr>
            <a:spLocks noGrp="1"/>
          </p:cNvSpPr>
          <p:nvPr>
            <p:ph idx="1"/>
          </p:nvPr>
        </p:nvSpPr>
        <p:spPr>
          <a:xfrm>
            <a:off x="1451579" y="2015732"/>
            <a:ext cx="9603275" cy="3939074"/>
          </a:xfrm>
        </p:spPr>
        <p:txBody>
          <a:bodyPr>
            <a:normAutofit lnSpcReduction="10000"/>
          </a:bodyPr>
          <a:lstStyle/>
          <a:p>
            <a:r>
              <a:rPr lang="en-US"/>
              <a:t>Optimistic about resuming in person Fall, 2020; but it won’t be typical:</a:t>
            </a:r>
          </a:p>
          <a:p>
            <a:pPr lvl="1"/>
            <a:r>
              <a:rPr lang="en-US"/>
              <a:t>social distancing</a:t>
            </a:r>
          </a:p>
          <a:p>
            <a:pPr lvl="1"/>
            <a:r>
              <a:rPr lang="en-US"/>
              <a:t>health guidelines</a:t>
            </a:r>
          </a:p>
          <a:p>
            <a:pPr lvl="1"/>
            <a:r>
              <a:rPr lang="en-US"/>
              <a:t>populations that cannot be on campus (high risk students, international students</a:t>
            </a:r>
          </a:p>
          <a:p>
            <a:pPr lvl="1"/>
            <a:r>
              <a:rPr lang="en-US"/>
              <a:t>Possible </a:t>
            </a:r>
            <a:r>
              <a:rPr lang="en-US">
                <a:ea typeface="+mn-lt"/>
                <a:cs typeface="+mn-lt"/>
              </a:rPr>
              <a:t>quarantined </a:t>
            </a:r>
            <a:r>
              <a:rPr lang="en-US"/>
              <a:t>populations</a:t>
            </a:r>
          </a:p>
          <a:p>
            <a:r>
              <a:rPr lang="en-US">
                <a:ea typeface="+mn-lt"/>
                <a:cs typeface="+mn-lt"/>
              </a:rPr>
              <a:t> Classroom census:</a:t>
            </a:r>
          </a:p>
          <a:p>
            <a:pPr lvl="1"/>
            <a:r>
              <a:rPr lang="en-US">
                <a:ea typeface="+mn-lt"/>
                <a:cs typeface="+mn-lt"/>
              </a:rPr>
              <a:t>ID room capacity give social distancing</a:t>
            </a:r>
          </a:p>
          <a:p>
            <a:pPr lvl="1"/>
            <a:r>
              <a:rPr lang="en-US">
                <a:ea typeface="+mn-lt"/>
                <a:cs typeface="+mn-lt"/>
              </a:rPr>
              <a:t>ID logistics of movement and sanitation</a:t>
            </a:r>
          </a:p>
          <a:p>
            <a:pPr lvl="1"/>
            <a:r>
              <a:rPr lang="en-US">
                <a:ea typeface="+mn-lt"/>
                <a:cs typeface="+mn-lt"/>
              </a:rPr>
              <a:t>ID what courses are highly dependent on f2f</a:t>
            </a:r>
          </a:p>
          <a:p>
            <a:pPr lvl="1"/>
            <a:r>
              <a:rPr lang="en-US">
                <a:ea typeface="+mn-lt"/>
                <a:cs typeface="+mn-lt"/>
              </a:rPr>
              <a:t>expected to be done at the end of June</a:t>
            </a:r>
            <a:endParaRPr lang="en-US"/>
          </a:p>
          <a:p>
            <a:pPr lvl="1"/>
            <a:endParaRPr lang="en-US"/>
          </a:p>
          <a:p>
            <a:pPr lvl="1"/>
            <a:endParaRPr lang="en-US"/>
          </a:p>
          <a:p>
            <a:endParaRPr lang="en-US"/>
          </a:p>
        </p:txBody>
      </p:sp>
    </p:spTree>
    <p:extLst>
      <p:ext uri="{BB962C8B-B14F-4D97-AF65-F5344CB8AC3E}">
        <p14:creationId xmlns:p14="http://schemas.microsoft.com/office/powerpoint/2010/main" val="14142750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BBC7667-C352-4842-9AFD-E5C16AD002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1C69834E-5EEE-4D61-833E-0492889645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8E5D9BA-46E7-4BFA-9C74-75495BF6F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0" name="Rectangle 19">
            <a:extLst>
              <a:ext uri="{FF2B5EF4-FFF2-40B4-BE49-F238E27FC236}">
                <a16:creationId xmlns:a16="http://schemas.microsoft.com/office/drawing/2014/main" id="{5B033D76-5800-44B6-AFE9-EE2106935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22D6F85-FFBA-4F81-AEE5-AAA17CB7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2"/>
          </a:fillRef>
          <a:effectRef idx="2">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3B31514-E6DF-4357-9EEA-EFB798308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ln>
            <a:solidFill>
              <a:srgbClr val="949494"/>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04E59C-687A-41CE-9BA2-6D1EBFCC5B15}"/>
              </a:ext>
            </a:extLst>
          </p:cNvPr>
          <p:cNvSpPr>
            <a:spLocks noGrp="1"/>
          </p:cNvSpPr>
          <p:nvPr>
            <p:ph type="title"/>
          </p:nvPr>
        </p:nvSpPr>
        <p:spPr>
          <a:xfrm>
            <a:off x="1557071" y="1584552"/>
            <a:ext cx="9099255" cy="2537251"/>
          </a:xfrm>
        </p:spPr>
        <p:txBody>
          <a:bodyPr vert="horz" lIns="91440" tIns="45720" rIns="91440" bIns="0" rtlCol="0" anchor="ctr">
            <a:normAutofit/>
          </a:bodyPr>
          <a:lstStyle/>
          <a:p>
            <a:pPr algn="ctr"/>
            <a:r>
              <a:rPr lang="en-US" sz="7200">
                <a:solidFill>
                  <a:srgbClr val="454545"/>
                </a:solidFill>
              </a:rPr>
              <a:t>Thank you for attending</a:t>
            </a:r>
          </a:p>
        </p:txBody>
      </p:sp>
      <p:sp>
        <p:nvSpPr>
          <p:cNvPr id="3" name="Content Placeholder 2">
            <a:extLst>
              <a:ext uri="{FF2B5EF4-FFF2-40B4-BE49-F238E27FC236}">
                <a16:creationId xmlns:a16="http://schemas.microsoft.com/office/drawing/2014/main" id="{9559AF76-480D-4B72-965A-75E809140C56}"/>
              </a:ext>
            </a:extLst>
          </p:cNvPr>
          <p:cNvSpPr>
            <a:spLocks noGrp="1"/>
          </p:cNvSpPr>
          <p:nvPr>
            <p:ph idx="1"/>
          </p:nvPr>
        </p:nvSpPr>
        <p:spPr>
          <a:xfrm>
            <a:off x="1535372" y="4133234"/>
            <a:ext cx="9120954" cy="744373"/>
          </a:xfrm>
        </p:spPr>
        <p:txBody>
          <a:bodyPr vert="horz" lIns="91440" tIns="91440" rIns="91440" bIns="91440" rtlCol="0">
            <a:normAutofit/>
          </a:bodyPr>
          <a:lstStyle/>
          <a:p>
            <a:pPr marL="0" indent="0" algn="ctr">
              <a:buNone/>
            </a:pPr>
            <a:r>
              <a:rPr lang="en-US" sz="1800" cap="all">
                <a:solidFill>
                  <a:schemeClr val="accent1"/>
                </a:solidFill>
              </a:rPr>
              <a:t>Q&amp;A</a:t>
            </a:r>
          </a:p>
        </p:txBody>
      </p:sp>
      <p:pic>
        <p:nvPicPr>
          <p:cNvPr id="26" name="Picture 25">
            <a:extLst>
              <a:ext uri="{FF2B5EF4-FFF2-40B4-BE49-F238E27FC236}">
                <a16:creationId xmlns:a16="http://schemas.microsoft.com/office/drawing/2014/main" id="{4C401D57-600A-4C91-AC9A-14CA1ED6F7D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8" name="Straight Connector 27">
            <a:extLst>
              <a:ext uri="{FF2B5EF4-FFF2-40B4-BE49-F238E27FC236}">
                <a16:creationId xmlns:a16="http://schemas.microsoft.com/office/drawing/2014/main" id="{412BDC66-00FA-4A3F-9BC7-BE05FF770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1329146"/>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C922F-3068-4A73-8BBD-5D30CF4DCF21}"/>
              </a:ext>
            </a:extLst>
          </p:cNvPr>
          <p:cNvSpPr>
            <a:spLocks noGrp="1"/>
          </p:cNvSpPr>
          <p:nvPr>
            <p:ph type="title"/>
          </p:nvPr>
        </p:nvSpPr>
        <p:spPr/>
        <p:txBody>
          <a:bodyPr/>
          <a:lstStyle/>
          <a:p>
            <a:r>
              <a:rPr lang="en-US"/>
              <a:t>Resources</a:t>
            </a:r>
          </a:p>
        </p:txBody>
      </p:sp>
      <p:sp>
        <p:nvSpPr>
          <p:cNvPr id="3" name="Content Placeholder 2">
            <a:extLst>
              <a:ext uri="{FF2B5EF4-FFF2-40B4-BE49-F238E27FC236}">
                <a16:creationId xmlns:a16="http://schemas.microsoft.com/office/drawing/2014/main" id="{3C30701C-5238-423E-BAF3-D5F1B0C8B2D8}"/>
              </a:ext>
            </a:extLst>
          </p:cNvPr>
          <p:cNvSpPr>
            <a:spLocks noGrp="1"/>
          </p:cNvSpPr>
          <p:nvPr>
            <p:ph idx="1"/>
          </p:nvPr>
        </p:nvSpPr>
        <p:spPr>
          <a:xfrm>
            <a:off x="1451579" y="1853754"/>
            <a:ext cx="9603275" cy="4260762"/>
          </a:xfrm>
        </p:spPr>
        <p:txBody>
          <a:bodyPr>
            <a:normAutofit fontScale="40000" lnSpcReduction="20000"/>
          </a:bodyPr>
          <a:lstStyle/>
          <a:p>
            <a:r>
              <a:rPr lang="en-US" u="sng">
                <a:ea typeface="+mn-lt"/>
                <a:cs typeface="+mn-lt"/>
                <a:hlinkClick r:id="rId2"/>
              </a:rPr>
              <a:t>Marquette's Standards of Excellence</a:t>
            </a:r>
            <a:r>
              <a:rPr lang="en-US">
                <a:ea typeface="+mn-lt"/>
                <a:cs typeface="+mn-lt"/>
              </a:rPr>
              <a:t> - Quality assurance checklist for pedagogical excellence in online and hybrid courses using </a:t>
            </a:r>
            <a:r>
              <a:rPr lang="en-US" err="1">
                <a:ea typeface="+mn-lt"/>
                <a:cs typeface="+mn-lt"/>
              </a:rPr>
              <a:t>Ignation</a:t>
            </a:r>
            <a:r>
              <a:rPr lang="en-US">
                <a:ea typeface="+mn-lt"/>
                <a:cs typeface="+mn-lt"/>
              </a:rPr>
              <a:t> Pedagogy.</a:t>
            </a:r>
          </a:p>
          <a:p>
            <a:r>
              <a:rPr lang="en-US" u="sng">
                <a:ea typeface="+mn-lt"/>
                <a:cs typeface="+mn-lt"/>
                <a:hlinkClick r:id="rId3"/>
              </a:rPr>
              <a:t>Marquette's Netiquette</a:t>
            </a:r>
            <a:r>
              <a:rPr lang="en-US">
                <a:ea typeface="+mn-lt"/>
                <a:cs typeface="+mn-lt"/>
              </a:rPr>
              <a:t> - Netiquette refers to the guidelines for what is socially acceptable in a virtual environment. As many online and hybrid courses require students to interact with one another, often over controversial issues, awareness of how we "sound" in a text-based discussion is essential.</a:t>
            </a:r>
          </a:p>
          <a:p>
            <a:r>
              <a:rPr lang="en-US" u="sng">
                <a:ea typeface="+mn-lt"/>
                <a:cs typeface="+mn-lt"/>
                <a:hlinkClick r:id="rId4"/>
              </a:rPr>
              <a:t>Activities and Assessments List</a:t>
            </a:r>
            <a:r>
              <a:rPr lang="en-US">
                <a:ea typeface="+mn-lt"/>
                <a:cs typeface="+mn-lt"/>
              </a:rPr>
              <a:t> - A list of examples activities and assessments you can use for your course.</a:t>
            </a:r>
          </a:p>
          <a:p>
            <a:r>
              <a:rPr lang="en-US" u="sng">
                <a:ea typeface="+mn-lt"/>
                <a:cs typeface="+mn-lt"/>
                <a:hlinkClick r:id="rId5"/>
              </a:rPr>
              <a:t>Andragogy</a:t>
            </a:r>
            <a:r>
              <a:rPr lang="en-US">
                <a:ea typeface="+mn-lt"/>
                <a:cs typeface="+mn-lt"/>
              </a:rPr>
              <a:t> (aka - adult learning) (Malcolm Knowles) - This website will provide you with a brief understanding of Knowles assumptions about adult learning theory.</a:t>
            </a:r>
          </a:p>
          <a:p>
            <a:r>
              <a:rPr lang="en-US" u="sng">
                <a:ea typeface="+mn-lt"/>
                <a:cs typeface="+mn-lt"/>
                <a:hlinkClick r:id="rId6"/>
              </a:rPr>
              <a:t>Connections: An Essential Element of Online Learning Communities</a:t>
            </a:r>
            <a:r>
              <a:rPr lang="en-US">
                <a:ea typeface="+mn-lt"/>
                <a:cs typeface="+mn-lt"/>
              </a:rPr>
              <a:t> - Note: This article will open in ERIC.  You will need to download the .pdf that is located in the upper right corner of the new window.</a:t>
            </a:r>
          </a:p>
          <a:p>
            <a:r>
              <a:rPr lang="en-US" u="sng">
                <a:ea typeface="+mn-lt"/>
                <a:cs typeface="+mn-lt"/>
                <a:hlinkClick r:id="rId7"/>
              </a:rPr>
              <a:t>How to Better Engage Online Students with Online Strategies</a:t>
            </a:r>
            <a:r>
              <a:rPr lang="en-US">
                <a:ea typeface="+mn-lt"/>
                <a:cs typeface="+mn-lt"/>
              </a:rPr>
              <a:t> - This article provides the perspective of engagement in the online learning environment.</a:t>
            </a:r>
          </a:p>
          <a:p>
            <a:r>
              <a:rPr lang="en-US" u="sng">
                <a:ea typeface="+mn-lt"/>
                <a:cs typeface="+mn-lt"/>
                <a:hlinkClick r:id="rId8"/>
              </a:rPr>
              <a:t>Ignatian Pedagogical Paradigm</a:t>
            </a:r>
            <a:r>
              <a:rPr lang="en-US">
                <a:ea typeface="+mn-lt"/>
                <a:cs typeface="+mn-lt"/>
              </a:rPr>
              <a:t> - The Ignatian Pedagogical Paradigm page provides enough information for you to understand how it impacts the student's engagement,</a:t>
            </a:r>
          </a:p>
          <a:p>
            <a:r>
              <a:rPr lang="en-US" u="sng">
                <a:ea typeface="+mn-lt"/>
                <a:cs typeface="+mn-lt"/>
                <a:hlinkClick r:id="rId9"/>
              </a:rPr>
              <a:t>Online Group Checklist for Creating and Implementing Online Group Projects</a:t>
            </a:r>
            <a:r>
              <a:rPr lang="en-US">
                <a:ea typeface="+mn-lt"/>
                <a:cs typeface="+mn-lt"/>
              </a:rPr>
              <a:t> are reference documents that you may use throughout this course and when you are working on other online courses.  The documents are checklists of the best practices that Marquette requires when designing a new course.</a:t>
            </a:r>
          </a:p>
          <a:p>
            <a:r>
              <a:rPr lang="en-US">
                <a:ea typeface="+mn-lt"/>
                <a:cs typeface="+mn-lt"/>
              </a:rPr>
              <a:t>Penn State - </a:t>
            </a:r>
            <a:r>
              <a:rPr lang="en-US" u="sng">
                <a:ea typeface="+mn-lt"/>
                <a:cs typeface="+mn-lt"/>
                <a:hlinkClick r:id="rId10"/>
              </a:rPr>
              <a:t>Best Practices and Expectations for Online Teaching</a:t>
            </a:r>
            <a:endParaRPr lang="en-US">
              <a:ea typeface="+mn-lt"/>
              <a:cs typeface="+mn-lt"/>
            </a:endParaRPr>
          </a:p>
          <a:p>
            <a:r>
              <a:rPr lang="en-US">
                <a:ea typeface="+mn-lt"/>
                <a:cs typeface="+mn-lt"/>
              </a:rPr>
              <a:t>UW Stout - </a:t>
            </a:r>
            <a:r>
              <a:rPr lang="en-US" u="sng">
                <a:ea typeface="+mn-lt"/>
                <a:cs typeface="+mn-lt"/>
                <a:hlinkClick r:id="rId11"/>
              </a:rPr>
              <a:t>Checklist for Online Instructors</a:t>
            </a:r>
            <a:endParaRPr lang="en-US">
              <a:ea typeface="+mn-lt"/>
              <a:cs typeface="+mn-lt"/>
            </a:endParaRPr>
          </a:p>
          <a:p>
            <a:r>
              <a:rPr lang="en-US">
                <a:ea typeface="+mn-lt"/>
                <a:cs typeface="+mn-lt"/>
              </a:rPr>
              <a:t>UW Stout - </a:t>
            </a:r>
            <a:r>
              <a:rPr lang="en-US" u="sng">
                <a:ea typeface="+mn-lt"/>
                <a:cs typeface="+mn-lt"/>
                <a:hlinkClick r:id="rId12"/>
              </a:rPr>
              <a:t>Time Management Strategies for Online Instructors</a:t>
            </a:r>
            <a:endParaRPr lang="en-US">
              <a:ea typeface="+mn-lt"/>
              <a:cs typeface="+mn-lt"/>
            </a:endParaRPr>
          </a:p>
          <a:p>
            <a:r>
              <a:rPr lang="en-US" u="sng">
                <a:ea typeface="+mn-lt"/>
                <a:cs typeface="+mn-lt"/>
                <a:hlinkClick r:id="rId13"/>
              </a:rPr>
              <a:t>The Art of Giving Online Feedback</a:t>
            </a:r>
            <a:r>
              <a:rPr lang="en-US">
                <a:ea typeface="+mn-lt"/>
                <a:cs typeface="+mn-lt"/>
              </a:rPr>
              <a:t> - this article is foundational as it describes how to provide feedback, best practices and tips for being effective and efficient.</a:t>
            </a:r>
          </a:p>
          <a:p>
            <a:r>
              <a:rPr lang="en-US" u="sng">
                <a:ea typeface="+mn-lt"/>
                <a:cs typeface="+mn-lt"/>
                <a:hlinkClick r:id="rId14"/>
              </a:rPr>
              <a:t>Using Rubrics to Promote Thinking and Learning </a:t>
            </a:r>
            <a:r>
              <a:rPr lang="en-US">
                <a:ea typeface="+mn-lt"/>
                <a:cs typeface="+mn-lt"/>
              </a:rPr>
              <a:t>- this article does a nice job explaining the purpose of a rubric, how it is used and how to create one for your assignments</a:t>
            </a:r>
          </a:p>
          <a:p>
            <a:r>
              <a:rPr lang="en-US" u="sng">
                <a:ea typeface="+mn-lt"/>
                <a:cs typeface="+mn-lt"/>
                <a:hlinkClick r:id="rId15"/>
              </a:rPr>
              <a:t>Marquette’s CTL D2L Resources</a:t>
            </a:r>
            <a:r>
              <a:rPr lang="en-US">
                <a:ea typeface="+mn-lt"/>
                <a:cs typeface="+mn-lt"/>
              </a:rPr>
              <a:t> page</a:t>
            </a:r>
          </a:p>
        </p:txBody>
      </p:sp>
    </p:spTree>
    <p:extLst>
      <p:ext uri="{BB962C8B-B14F-4D97-AF65-F5344CB8AC3E}">
        <p14:creationId xmlns:p14="http://schemas.microsoft.com/office/powerpoint/2010/main" val="2948262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F4C2C-7AE8-44CC-9397-69F243B2A892}"/>
              </a:ext>
            </a:extLst>
          </p:cNvPr>
          <p:cNvSpPr>
            <a:spLocks noGrp="1"/>
          </p:cNvSpPr>
          <p:nvPr>
            <p:ph type="title"/>
          </p:nvPr>
        </p:nvSpPr>
        <p:spPr/>
        <p:txBody>
          <a:bodyPr/>
          <a:lstStyle/>
          <a:p>
            <a:r>
              <a:rPr lang="en-US"/>
              <a:t>Specific course &amp;/or Department questions</a:t>
            </a:r>
          </a:p>
        </p:txBody>
      </p:sp>
      <p:sp>
        <p:nvSpPr>
          <p:cNvPr id="3" name="Content Placeholder 2">
            <a:extLst>
              <a:ext uri="{FF2B5EF4-FFF2-40B4-BE49-F238E27FC236}">
                <a16:creationId xmlns:a16="http://schemas.microsoft.com/office/drawing/2014/main" id="{AE1D9C27-0BF9-46C3-9E98-6FD65E5DECCC}"/>
              </a:ext>
            </a:extLst>
          </p:cNvPr>
          <p:cNvSpPr>
            <a:spLocks noGrp="1"/>
          </p:cNvSpPr>
          <p:nvPr>
            <p:ph idx="1"/>
          </p:nvPr>
        </p:nvSpPr>
        <p:spPr/>
        <p:txBody>
          <a:bodyPr/>
          <a:lstStyle/>
          <a:p>
            <a:r>
              <a:rPr lang="en-US">
                <a:ea typeface="+mn-lt"/>
                <a:cs typeface="+mn-lt"/>
              </a:rPr>
              <a:t> Speak with your department chair for any questions related to:</a:t>
            </a:r>
          </a:p>
          <a:p>
            <a:pPr lvl="1"/>
            <a:r>
              <a:rPr lang="en-US">
                <a:ea typeface="+mn-lt"/>
                <a:cs typeface="+mn-lt"/>
              </a:rPr>
              <a:t>accommodations</a:t>
            </a:r>
          </a:p>
          <a:p>
            <a:pPr lvl="1"/>
            <a:r>
              <a:rPr lang="en-US">
                <a:ea typeface="+mn-lt"/>
                <a:cs typeface="+mn-lt"/>
              </a:rPr>
              <a:t>course schedule</a:t>
            </a:r>
          </a:p>
          <a:p>
            <a:pPr lvl="1"/>
            <a:r>
              <a:rPr lang="en-US">
                <a:ea typeface="+mn-lt"/>
                <a:cs typeface="+mn-lt"/>
              </a:rPr>
              <a:t>course modality </a:t>
            </a:r>
            <a:endParaRPr lang="en-US"/>
          </a:p>
        </p:txBody>
      </p:sp>
    </p:spTree>
    <p:extLst>
      <p:ext uri="{BB962C8B-B14F-4D97-AF65-F5344CB8AC3E}">
        <p14:creationId xmlns:p14="http://schemas.microsoft.com/office/powerpoint/2010/main" val="2634297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22DAF-4C14-49FE-ADED-3326274178D7}"/>
              </a:ext>
            </a:extLst>
          </p:cNvPr>
          <p:cNvSpPr>
            <a:spLocks noGrp="1"/>
          </p:cNvSpPr>
          <p:nvPr>
            <p:ph type="title"/>
          </p:nvPr>
        </p:nvSpPr>
        <p:spPr/>
        <p:txBody>
          <a:bodyPr/>
          <a:lstStyle/>
          <a:p>
            <a:r>
              <a:rPr lang="en-US"/>
              <a:t>Current Context:</a:t>
            </a:r>
            <a:br>
              <a:rPr lang="en-US"/>
            </a:br>
            <a:r>
              <a:rPr lang="en-US"/>
              <a:t>online component – Prepare for blended</a:t>
            </a:r>
          </a:p>
        </p:txBody>
      </p:sp>
      <p:sp>
        <p:nvSpPr>
          <p:cNvPr id="3" name="Content Placeholder 2">
            <a:extLst>
              <a:ext uri="{FF2B5EF4-FFF2-40B4-BE49-F238E27FC236}">
                <a16:creationId xmlns:a16="http://schemas.microsoft.com/office/drawing/2014/main" id="{C8E5E7D5-2F45-43BA-BA47-FD9DBCAD93E4}"/>
              </a:ext>
            </a:extLst>
          </p:cNvPr>
          <p:cNvSpPr>
            <a:spLocks noGrp="1"/>
          </p:cNvSpPr>
          <p:nvPr>
            <p:ph idx="1"/>
          </p:nvPr>
        </p:nvSpPr>
        <p:spPr/>
        <p:txBody>
          <a:bodyPr/>
          <a:lstStyle/>
          <a:p>
            <a:endParaRPr lang="en-US"/>
          </a:p>
          <a:p>
            <a:r>
              <a:rPr lang="en-US"/>
              <a:t>Inevitable online course component – at least blended/flipped classroom</a:t>
            </a:r>
          </a:p>
          <a:p>
            <a:pPr lvl="1"/>
            <a:r>
              <a:rPr lang="en-US"/>
              <a:t>Not 2 separate courses</a:t>
            </a:r>
          </a:p>
          <a:p>
            <a:pPr lvl="1"/>
            <a:r>
              <a:rPr lang="en-US"/>
              <a:t>1 course that can be accessed online and/or f2f</a:t>
            </a:r>
          </a:p>
          <a:p>
            <a:pPr lvl="2"/>
            <a:r>
              <a:rPr lang="en-US"/>
              <a:t>Online course template (d2l)</a:t>
            </a:r>
          </a:p>
          <a:p>
            <a:pPr lvl="2"/>
            <a:r>
              <a:rPr lang="en-US"/>
              <a:t>Strategies to engage and empower students </a:t>
            </a:r>
          </a:p>
        </p:txBody>
      </p:sp>
    </p:spTree>
    <p:extLst>
      <p:ext uri="{BB962C8B-B14F-4D97-AF65-F5344CB8AC3E}">
        <p14:creationId xmlns:p14="http://schemas.microsoft.com/office/powerpoint/2010/main" val="627605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735E5-6CBF-49AA-BBD7-FA83F06D1C3B}"/>
              </a:ext>
            </a:extLst>
          </p:cNvPr>
          <p:cNvSpPr>
            <a:spLocks noGrp="1"/>
          </p:cNvSpPr>
          <p:nvPr>
            <p:ph type="title"/>
          </p:nvPr>
        </p:nvSpPr>
        <p:spPr>
          <a:xfrm>
            <a:off x="1451579" y="184759"/>
            <a:ext cx="9603275" cy="1300891"/>
          </a:xfrm>
        </p:spPr>
        <p:txBody>
          <a:bodyPr>
            <a:normAutofit fontScale="90000"/>
          </a:bodyPr>
          <a:lstStyle/>
          <a:p>
            <a:pPr algn="ctr"/>
            <a:r>
              <a:rPr lang="en-US">
                <a:ea typeface="+mj-lt"/>
                <a:cs typeface="+mj-lt"/>
              </a:rPr>
              <a:t>engagement</a:t>
            </a:r>
            <a:br>
              <a:rPr lang="en-US">
                <a:ea typeface="+mj-lt"/>
                <a:cs typeface="+mj-lt"/>
              </a:rPr>
            </a:br>
            <a:r>
              <a:rPr lang="en-US">
                <a:ea typeface="+mj-lt"/>
                <a:cs typeface="+mj-lt"/>
              </a:rPr>
              <a:t>Rational </a:t>
            </a:r>
            <a:br>
              <a:rPr lang="en-US"/>
            </a:br>
            <a:endParaRPr lang="en-US"/>
          </a:p>
        </p:txBody>
      </p:sp>
      <p:sp>
        <p:nvSpPr>
          <p:cNvPr id="3" name="Content Placeholder 2">
            <a:extLst>
              <a:ext uri="{FF2B5EF4-FFF2-40B4-BE49-F238E27FC236}">
                <a16:creationId xmlns:a16="http://schemas.microsoft.com/office/drawing/2014/main" id="{56D135B2-EBB7-41CC-8BBE-79E95B28AACF}"/>
              </a:ext>
            </a:extLst>
          </p:cNvPr>
          <p:cNvSpPr>
            <a:spLocks noGrp="1"/>
          </p:cNvSpPr>
          <p:nvPr>
            <p:ph idx="1"/>
          </p:nvPr>
        </p:nvSpPr>
        <p:spPr>
          <a:xfrm>
            <a:off x="1451579" y="2275594"/>
            <a:ext cx="9603275" cy="2868367"/>
          </a:xfrm>
        </p:spPr>
        <p:txBody>
          <a:bodyPr>
            <a:normAutofit/>
          </a:bodyPr>
          <a:lstStyle/>
          <a:p>
            <a:r>
              <a:rPr lang="en-US"/>
              <a:t>Evidenced-based best online pedagogy practices</a:t>
            </a:r>
          </a:p>
          <a:p>
            <a:r>
              <a:rPr lang="en-US">
                <a:ea typeface="+mn-lt"/>
                <a:cs typeface="+mn-lt"/>
              </a:rPr>
              <a:t>Marquette’s Spring, 2020 shift-to-online student survey: Students</a:t>
            </a:r>
            <a:r>
              <a:rPr lang="en-US"/>
              <a:t> want/need more: </a:t>
            </a:r>
          </a:p>
          <a:p>
            <a:pPr lvl="1"/>
            <a:r>
              <a:rPr lang="en-US"/>
              <a:t>Engagement;</a:t>
            </a:r>
          </a:p>
          <a:p>
            <a:pPr lvl="1"/>
            <a:r>
              <a:rPr lang="en-US"/>
              <a:t>Consistency;</a:t>
            </a:r>
          </a:p>
          <a:p>
            <a:pPr lvl="1"/>
            <a:r>
              <a:rPr lang="en-US"/>
              <a:t>Interaction; and </a:t>
            </a:r>
          </a:p>
          <a:p>
            <a:pPr lvl="1"/>
            <a:r>
              <a:rPr lang="en-US"/>
              <a:t>Guidance.</a:t>
            </a:r>
          </a:p>
          <a:p>
            <a:pPr lvl="1"/>
            <a:endParaRPr lang="en-US"/>
          </a:p>
          <a:p>
            <a:pPr lvl="1"/>
            <a:endParaRPr lang="en-US"/>
          </a:p>
          <a:p>
            <a:pPr lvl="1"/>
            <a:endParaRPr lang="en-US"/>
          </a:p>
          <a:p>
            <a:pPr lvl="1"/>
            <a:endParaRPr lang="en-US"/>
          </a:p>
        </p:txBody>
      </p:sp>
    </p:spTree>
    <p:extLst>
      <p:ext uri="{BB962C8B-B14F-4D97-AF65-F5344CB8AC3E}">
        <p14:creationId xmlns:p14="http://schemas.microsoft.com/office/powerpoint/2010/main" val="355034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F5A63-25D6-4180-A281-6B0C2468D2E5}"/>
              </a:ext>
            </a:extLst>
          </p:cNvPr>
          <p:cNvSpPr>
            <a:spLocks noGrp="1"/>
          </p:cNvSpPr>
          <p:nvPr>
            <p:ph type="title"/>
          </p:nvPr>
        </p:nvSpPr>
        <p:spPr/>
        <p:txBody>
          <a:bodyPr/>
          <a:lstStyle/>
          <a:p>
            <a:r>
              <a:rPr lang="en-US"/>
              <a:t>Engagement-Rational</a:t>
            </a:r>
            <a:br>
              <a:rPr lang="en-US"/>
            </a:br>
            <a:r>
              <a:rPr lang="en-US"/>
              <a:t>Response</a:t>
            </a:r>
          </a:p>
        </p:txBody>
      </p:sp>
      <p:sp>
        <p:nvSpPr>
          <p:cNvPr id="3" name="Content Placeholder 2">
            <a:extLst>
              <a:ext uri="{FF2B5EF4-FFF2-40B4-BE49-F238E27FC236}">
                <a16:creationId xmlns:a16="http://schemas.microsoft.com/office/drawing/2014/main" id="{12E65C73-2D77-4EDF-9C24-E28477276A05}"/>
              </a:ext>
            </a:extLst>
          </p:cNvPr>
          <p:cNvSpPr>
            <a:spLocks noGrp="1"/>
          </p:cNvSpPr>
          <p:nvPr>
            <p:ph idx="1"/>
          </p:nvPr>
        </p:nvSpPr>
        <p:spPr/>
        <p:txBody>
          <a:bodyPr/>
          <a:lstStyle/>
          <a:p>
            <a:r>
              <a:rPr lang="en-US">
                <a:ea typeface="+mn-lt"/>
                <a:cs typeface="+mn-lt"/>
              </a:rPr>
              <a:t>Online course template:</a:t>
            </a:r>
          </a:p>
          <a:p>
            <a:pPr lvl="1"/>
            <a:r>
              <a:rPr lang="en-US">
                <a:ea typeface="+mn-lt"/>
                <a:cs typeface="+mn-lt"/>
              </a:rPr>
              <a:t>MU's DDL created to help you build your online and blended courses in D2L</a:t>
            </a:r>
          </a:p>
          <a:p>
            <a:pPr lvl="1"/>
            <a:r>
              <a:rPr lang="en-US">
                <a:ea typeface="+mn-lt"/>
                <a:cs typeface="+mn-lt"/>
              </a:rPr>
              <a:t>customizable </a:t>
            </a:r>
          </a:p>
          <a:p>
            <a:pPr lvl="1"/>
            <a:r>
              <a:rPr lang="en-US">
                <a:ea typeface="+mn-lt"/>
                <a:cs typeface="+mn-lt"/>
              </a:rPr>
              <a:t>includes examples and suggestions on how to organize content</a:t>
            </a:r>
          </a:p>
          <a:p>
            <a:pPr lvl="1"/>
            <a:r>
              <a:rPr lang="en-US"/>
              <a:t>includes examples and suggestions on how to enagage, support, and guide online students</a:t>
            </a:r>
          </a:p>
          <a:p>
            <a:pPr lvl="1"/>
            <a:r>
              <a:rPr lang="en-US"/>
              <a:t>provides consistency</a:t>
            </a:r>
          </a:p>
          <a:p>
            <a:pPr lvl="1"/>
            <a:endParaRPr lang="en-US"/>
          </a:p>
        </p:txBody>
      </p:sp>
    </p:spTree>
    <p:extLst>
      <p:ext uri="{BB962C8B-B14F-4D97-AF65-F5344CB8AC3E}">
        <p14:creationId xmlns:p14="http://schemas.microsoft.com/office/powerpoint/2010/main" val="513694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42A85-B215-4CA2-BA71-740DCCA645EE}"/>
              </a:ext>
            </a:extLst>
          </p:cNvPr>
          <p:cNvSpPr>
            <a:spLocks noGrp="1"/>
          </p:cNvSpPr>
          <p:nvPr>
            <p:ph type="title"/>
          </p:nvPr>
        </p:nvSpPr>
        <p:spPr>
          <a:xfrm>
            <a:off x="1451579" y="804519"/>
            <a:ext cx="9603275" cy="1049235"/>
          </a:xfrm>
        </p:spPr>
        <p:txBody>
          <a:bodyPr>
            <a:normAutofit/>
          </a:bodyPr>
          <a:lstStyle/>
          <a:p>
            <a:r>
              <a:rPr lang="en-US"/>
              <a:t>Types of Engagement</a:t>
            </a:r>
          </a:p>
        </p:txBody>
      </p:sp>
      <p:graphicFrame>
        <p:nvGraphicFramePr>
          <p:cNvPr id="7" name="Content Placeholder 2">
            <a:extLst>
              <a:ext uri="{FF2B5EF4-FFF2-40B4-BE49-F238E27FC236}">
                <a16:creationId xmlns:a16="http://schemas.microsoft.com/office/drawing/2014/main" id="{F2F8C424-11EB-4DA3-B140-A5C937D7FF46}"/>
              </a:ext>
            </a:extLst>
          </p:cNvPr>
          <p:cNvGraphicFramePr>
            <a:graphicFrameLocks noGrp="1"/>
          </p:cNvGraphicFramePr>
          <p:nvPr>
            <p:ph idx="1"/>
            <p:extLst>
              <p:ext uri="{D42A27DB-BD31-4B8C-83A1-F6EECF244321}">
                <p14:modId xmlns:p14="http://schemas.microsoft.com/office/powerpoint/2010/main" val="399490369"/>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4219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0B9EB-69C8-4BBC-A6F7-8E2CE534EAAD}"/>
              </a:ext>
            </a:extLst>
          </p:cNvPr>
          <p:cNvSpPr>
            <a:spLocks noGrp="1"/>
          </p:cNvSpPr>
          <p:nvPr>
            <p:ph type="title"/>
          </p:nvPr>
        </p:nvSpPr>
        <p:spPr/>
        <p:txBody>
          <a:bodyPr/>
          <a:lstStyle/>
          <a:p>
            <a:r>
              <a:rPr lang="en-US"/>
              <a:t>Instructor-Student Engagement:</a:t>
            </a:r>
            <a:br>
              <a:rPr lang="en-US"/>
            </a:br>
            <a:r>
              <a:rPr lang="en-US"/>
              <a:t>Instructor Presence – Getting Started</a:t>
            </a:r>
          </a:p>
        </p:txBody>
      </p:sp>
      <p:sp>
        <p:nvSpPr>
          <p:cNvPr id="3" name="Content Placeholder 2">
            <a:extLst>
              <a:ext uri="{FF2B5EF4-FFF2-40B4-BE49-F238E27FC236}">
                <a16:creationId xmlns:a16="http://schemas.microsoft.com/office/drawing/2014/main" id="{C0DC73EC-A7E4-4099-8768-1E315B3DC183}"/>
              </a:ext>
            </a:extLst>
          </p:cNvPr>
          <p:cNvSpPr>
            <a:spLocks noGrp="1"/>
          </p:cNvSpPr>
          <p:nvPr>
            <p:ph idx="1"/>
          </p:nvPr>
        </p:nvSpPr>
        <p:spPr/>
        <p:txBody>
          <a:bodyPr>
            <a:normAutofit lnSpcReduction="10000"/>
          </a:bodyPr>
          <a:lstStyle/>
          <a:p>
            <a:r>
              <a:rPr lang="en-US"/>
              <a:t>Reach</a:t>
            </a:r>
            <a:r>
              <a:rPr lang="en-US">
                <a:ea typeface="+mn-lt"/>
                <a:cs typeface="+mn-lt"/>
              </a:rPr>
              <a:t> out to your students before the class begins</a:t>
            </a:r>
            <a:endParaRPr lang="en-US"/>
          </a:p>
          <a:p>
            <a:pPr lvl="1"/>
            <a:r>
              <a:rPr lang="en-US"/>
              <a:t>Email and News item</a:t>
            </a:r>
          </a:p>
          <a:p>
            <a:r>
              <a:rPr lang="en-US"/>
              <a:t>Set the tone for participation – course norms and netiquette</a:t>
            </a:r>
          </a:p>
          <a:p>
            <a:pPr lvl="1"/>
            <a:r>
              <a:rPr lang="en-US"/>
              <a:t>Start Here module in online course template</a:t>
            </a:r>
          </a:p>
          <a:p>
            <a:r>
              <a:rPr lang="en-US"/>
              <a:t>Warm-up activity/Ice-breaker</a:t>
            </a:r>
          </a:p>
          <a:p>
            <a:pPr lvl="1"/>
            <a:r>
              <a:rPr lang="en-US"/>
              <a:t>participate in it</a:t>
            </a:r>
          </a:p>
          <a:p>
            <a:r>
              <a:rPr lang="en-US"/>
              <a:t>Online course template</a:t>
            </a:r>
          </a:p>
          <a:p>
            <a:pPr lvl="1"/>
            <a:r>
              <a:rPr lang="en-US"/>
              <a:t>Provides organization and tips that promote instructor presence and all types of engagement</a:t>
            </a:r>
          </a:p>
          <a:p>
            <a:pPr marL="0" indent="0">
              <a:buNone/>
            </a:pPr>
            <a:endParaRPr lang="en-US"/>
          </a:p>
          <a:p>
            <a:endParaRPr lang="en-US"/>
          </a:p>
          <a:p>
            <a:pPr lvl="3"/>
            <a:endParaRPr lang="en-US"/>
          </a:p>
          <a:p>
            <a:pPr lvl="3"/>
            <a:endParaRPr lang="en-US"/>
          </a:p>
          <a:p>
            <a:endParaRPr lang="en-US"/>
          </a:p>
          <a:p>
            <a:pPr lvl="3"/>
            <a:endParaRPr lang="en-US"/>
          </a:p>
        </p:txBody>
      </p:sp>
    </p:spTree>
    <p:extLst>
      <p:ext uri="{BB962C8B-B14F-4D97-AF65-F5344CB8AC3E}">
        <p14:creationId xmlns:p14="http://schemas.microsoft.com/office/powerpoint/2010/main" val="79178868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6D95A950F194CB5DCD50CB4CA45A0" ma:contentTypeVersion="13" ma:contentTypeDescription="Create a new document." ma:contentTypeScope="" ma:versionID="77a53b41ad46bec6746c0e82f4955cc0">
  <xsd:schema xmlns:xsd="http://www.w3.org/2001/XMLSchema" xmlns:xs="http://www.w3.org/2001/XMLSchema" xmlns:p="http://schemas.microsoft.com/office/2006/metadata/properties" xmlns:ns3="4153ac77-88b0-4851-a220-6b6ce778ed4a" xmlns:ns4="cfb6ee64-7a1b-4ab4-aac2-e06ed8c784e3" targetNamespace="http://schemas.microsoft.com/office/2006/metadata/properties" ma:root="true" ma:fieldsID="af199008fd40c34f8718918c65a34d9c" ns3:_="" ns4:_="">
    <xsd:import namespace="4153ac77-88b0-4851-a220-6b6ce778ed4a"/>
    <xsd:import namespace="cfb6ee64-7a1b-4ab4-aac2-e06ed8c784e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53ac77-88b0-4851-a220-6b6ce778ed4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b6ee64-7a1b-4ab4-aac2-e06ed8c784e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DA53C2-0605-4AA7-82EA-F1B423A91A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53ac77-88b0-4851-a220-6b6ce778ed4a"/>
    <ds:schemaRef ds:uri="cfb6ee64-7a1b-4ab4-aac2-e06ed8c784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CA1609-3629-4719-83A7-B2E6BCC97F16}">
  <ds:schemaRefs>
    <ds:schemaRef ds:uri="http://schemas.microsoft.com/sharepoint/v3/contenttype/forms"/>
  </ds:schemaRefs>
</ds:datastoreItem>
</file>

<file path=customXml/itemProps3.xml><?xml version="1.0" encoding="utf-8"?>
<ds:datastoreItem xmlns:ds="http://schemas.openxmlformats.org/officeDocument/2006/customXml" ds:itemID="{F35D273A-029D-4BE2-ACBA-074D1C9FE08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1839</Words>
  <Application>Microsoft Office PowerPoint</Application>
  <PresentationFormat>Widescreen</PresentationFormat>
  <Paragraphs>260</Paragraphs>
  <Slides>31</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Gill Sans MT</vt:lpstr>
      <vt:lpstr>Gallery</vt:lpstr>
      <vt:lpstr>Faculty session: Engaging and Empowering Students</vt:lpstr>
      <vt:lpstr>Agenda</vt:lpstr>
      <vt:lpstr>Current Context: Instructional strategy recommended for Fall, 2020</vt:lpstr>
      <vt:lpstr>Specific course &amp;/or Department questions</vt:lpstr>
      <vt:lpstr>Current Context: online component – Prepare for blended</vt:lpstr>
      <vt:lpstr>engagement Rational  </vt:lpstr>
      <vt:lpstr>Engagement-Rational Response</vt:lpstr>
      <vt:lpstr>Types of Engagement</vt:lpstr>
      <vt:lpstr>Instructor-Student Engagement: Instructor Presence – Getting Started</vt:lpstr>
      <vt:lpstr>Instructor-Student Engagement: Instructor Presence</vt:lpstr>
      <vt:lpstr>Instructor-Student Engagement: Instructor Presence - Communication</vt:lpstr>
      <vt:lpstr>Instructor-Student Engagement:  Be consistent with everything:</vt:lpstr>
      <vt:lpstr>Instructor-Student Engagement: Instructor Presence - Consistency</vt:lpstr>
      <vt:lpstr>Engage and empower: Frequent Formative Assessments</vt:lpstr>
      <vt:lpstr>Engage and empower: Frequent Formative Feedback</vt:lpstr>
      <vt:lpstr>Engage and Empower: Time Management</vt:lpstr>
      <vt:lpstr>Instructor – Student Engagement Summary</vt:lpstr>
      <vt:lpstr>Questions</vt:lpstr>
      <vt:lpstr>Content – Student Engagement</vt:lpstr>
      <vt:lpstr>Content Context</vt:lpstr>
      <vt:lpstr>Engaging Content Cont.</vt:lpstr>
      <vt:lpstr>Student – Content Engagement Summary</vt:lpstr>
      <vt:lpstr>Student to Student Engagement</vt:lpstr>
      <vt:lpstr>Student to Student Engagement Cont.</vt:lpstr>
      <vt:lpstr>Student to Student Engagement Cont.</vt:lpstr>
      <vt:lpstr>Student to Student Engagement Cont.</vt:lpstr>
      <vt:lpstr>Student – Student Summary</vt:lpstr>
      <vt:lpstr>Live Sessions</vt:lpstr>
      <vt:lpstr>Digital Learning D2L Template</vt:lpstr>
      <vt:lpstr>Thank you for attending</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Engagement and Communication Workshop</dc:title>
  <dc:creator>Freer, Dan</dc:creator>
  <cp:lastModifiedBy>Mendoza, Karina</cp:lastModifiedBy>
  <cp:revision>4</cp:revision>
  <dcterms:created xsi:type="dcterms:W3CDTF">2020-05-11T17:49:41Z</dcterms:created>
  <dcterms:modified xsi:type="dcterms:W3CDTF">2020-07-29T20:02:44Z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0x010100AC06D95A950F194CB5DCD50CB4CA45A0</vt:lpwstr>
  </property>
</Properties>
</file>