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73" r:id="rId3"/>
    <p:sldId id="258" r:id="rId4"/>
    <p:sldId id="270" r:id="rId5"/>
    <p:sldId id="259" r:id="rId6"/>
    <p:sldId id="260" r:id="rId7"/>
    <p:sldId id="272" r:id="rId8"/>
    <p:sldId id="261" r:id="rId9"/>
    <p:sldId id="274" r:id="rId10"/>
    <p:sldId id="263" r:id="rId11"/>
    <p:sldId id="265" r:id="rId12"/>
    <p:sldId id="266" r:id="rId13"/>
    <p:sldId id="268"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9"/>
  </p:normalViewPr>
  <p:slideViewPr>
    <p:cSldViewPr snapToGrid="0">
      <p:cViewPr varScale="1">
        <p:scale>
          <a:sx n="108" d="100"/>
          <a:sy n="108" d="100"/>
        </p:scale>
        <p:origin x="7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5809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853650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7174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30256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6792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6844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94555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88951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980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9955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5/23/22</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0939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5/23/22</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3938541243"/>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04" r:id="rId6"/>
    <p:sldLayoutId id="2147483700" r:id="rId7"/>
    <p:sldLayoutId id="2147483701" r:id="rId8"/>
    <p:sldLayoutId id="2147483702" r:id="rId9"/>
    <p:sldLayoutId id="2147483703" r:id="rId10"/>
    <p:sldLayoutId id="2147483705"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u.edu/ctl/guides/experiential-learning/#:~:text=Experiential%20learning%20is%20an%20engaged,by%20reflecting%20on%20the%20experience.&amp;text=Opportunities%20for%20students%20to%20engage,emotionally%2C%20socially%2C%20or%20physically." TargetMode="External"/><Relationship Id="rId7" Type="http://schemas.openxmlformats.org/officeDocument/2006/relationships/hyperlink" Target="https://www.bu.edu/ctl/guides/project-based-learning/" TargetMode="External"/><Relationship Id="rId2" Type="http://schemas.openxmlformats.org/officeDocument/2006/relationships/hyperlink" Target="https://cft.vanderbilt.edu/wp-content/uploads/sites/59/Active-Learning.pdf" TargetMode="External"/><Relationship Id="rId1" Type="http://schemas.openxmlformats.org/officeDocument/2006/relationships/slideLayout" Target="../slideLayouts/slideLayout2.xml"/><Relationship Id="rId6" Type="http://schemas.openxmlformats.org/officeDocument/2006/relationships/hyperlink" Target="https://citl.illinois.edu/citl-101/teaching-learning/resources/teaching-strategies/problem-based-learning-(pbl):~:text=Problem-Based%20Learning%20(PBL)%20is%20a%20teaching%20method%20in,presentation%20of%20facts%20and%20concepts.&amp;text=PBL%20can%20also%20be%20used%20to%20create%20assessment%20items." TargetMode="External"/><Relationship Id="rId5" Type="http://schemas.openxmlformats.org/officeDocument/2006/relationships/hyperlink" Target="https://citl.illinois.edu/citl-101/teaching-learning/resources/teaching-strategies/problem-based-learning-(pbl)#:~:text=Problem%2DBased%20Learning%20(PBL)%20is%20a%20teaching%20method%20in,presentation%20of%20facts%20and%20concepts.&amp;text=PBL%20can%20also%20be%20used%20to%20create%20assessment%20items." TargetMode="External"/><Relationship Id="rId4" Type="http://schemas.openxmlformats.org/officeDocument/2006/relationships/hyperlink" Target="https://www.nyu.edu/faculty/teaching-and-learning-resources/strategies-for-teaching-with-tech/best-practices-active-learning/active-learning-techniques/techniques-13.htm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chreyerinstitute.psu.edu/pdf/DecodingDisciplines_InSITEs.pdf" TargetMode="External"/><Relationship Id="rId2" Type="http://schemas.openxmlformats.org/officeDocument/2006/relationships/hyperlink" Target="https://marq-my.sharepoint.com/:f:/g/personal/melissa_shew_marquette_edu/EpcjgPkDmx5FkQmQadDXrPUBlJbKBKCJgjBwqxk_w09iEg?e=8EtDQ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chreyerinstitute.psu.edu/pdf/DecodingDisciplines_InSITEs.pdf" TargetMode="External"/><Relationship Id="rId2" Type="http://schemas.openxmlformats.org/officeDocument/2006/relationships/hyperlink" Target="https://www.elon.edu/u/academics/arts-and-sciences/philosophy/signature-pedagogi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publications.marquette.edu/theo_fac/17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arq-my.sharepoint.com/:b:/g/personal/melissa_shew_marquette_edu/EaGAZSc-dSJDjmM5wqfiiZAB6tRwAVesHPOZLjC4yTlIew?e=ypPrc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b">
            <a:normAutofit/>
          </a:bodyPr>
          <a:lstStyle/>
          <a:p>
            <a:pPr>
              <a:lnSpc>
                <a:spcPct val="90000"/>
              </a:lnSpc>
            </a:pPr>
            <a:r>
              <a:rPr lang="en-US" sz="5600">
                <a:cs typeface="Calibri Light"/>
              </a:rPr>
              <a:t>Signature Pedagogy</a:t>
            </a:r>
            <a:endParaRPr lang="en-US" sz="5600"/>
          </a:p>
        </p:txBody>
      </p:sp>
      <p:sp>
        <p:nvSpPr>
          <p:cNvPr id="3" name="Subtitle 2"/>
          <p:cNvSpPr>
            <a:spLocks noGrp="1"/>
          </p:cNvSpPr>
          <p:nvPr>
            <p:ph type="subTitle" idx="1"/>
          </p:nvPr>
        </p:nvSpPr>
        <p:spPr/>
        <p:txBody>
          <a:bodyPr vert="horz" lIns="91440" tIns="45720" rIns="91440" bIns="45720" rtlCol="0" anchor="t">
            <a:normAutofit lnSpcReduction="10000"/>
          </a:bodyPr>
          <a:lstStyle/>
          <a:p>
            <a:r>
              <a:rPr lang="en-US"/>
              <a:t>Center for Teaching and Learning</a:t>
            </a:r>
          </a:p>
          <a:p>
            <a:r>
              <a:rPr lang="en-US"/>
              <a:t>Spring 2022</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E12F90"/>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577ED8B-48BF-4501-A8D2-6C798D8647F2}"/>
              </a:ext>
            </a:extLst>
          </p:cNvPr>
          <p:cNvSpPr>
            <a:spLocks noGrp="1"/>
          </p:cNvSpPr>
          <p:nvPr>
            <p:ph type="title"/>
          </p:nvPr>
        </p:nvSpPr>
        <p:spPr>
          <a:xfrm>
            <a:off x="838200" y="401221"/>
            <a:ext cx="10515600" cy="1348065"/>
          </a:xfrm>
        </p:spPr>
        <p:txBody>
          <a:bodyPr>
            <a:normAutofit/>
          </a:bodyPr>
          <a:lstStyle/>
          <a:p>
            <a:pPr>
              <a:lnSpc>
                <a:spcPct val="90000"/>
              </a:lnSpc>
            </a:pPr>
            <a:r>
              <a:rPr lang="en-US">
                <a:solidFill>
                  <a:schemeClr val="bg1"/>
                </a:solidFill>
              </a:rPr>
              <a:t>Examples of pedagogical methods</a:t>
            </a:r>
          </a:p>
        </p:txBody>
      </p:sp>
      <p:sp>
        <p:nvSpPr>
          <p:cNvPr id="3" name="Content Placeholder 2">
            <a:extLst>
              <a:ext uri="{FF2B5EF4-FFF2-40B4-BE49-F238E27FC236}">
                <a16:creationId xmlns:a16="http://schemas.microsoft.com/office/drawing/2014/main" id="{75A28861-C592-4081-BF6C-4CA56E511AF9}"/>
              </a:ext>
            </a:extLst>
          </p:cNvPr>
          <p:cNvSpPr>
            <a:spLocks noGrp="1"/>
          </p:cNvSpPr>
          <p:nvPr>
            <p:ph idx="1"/>
          </p:nvPr>
        </p:nvSpPr>
        <p:spPr>
          <a:xfrm>
            <a:off x="838200" y="2586789"/>
            <a:ext cx="10515600" cy="3590174"/>
          </a:xfrm>
        </p:spPr>
        <p:txBody>
          <a:bodyPr vert="horz" lIns="91440" tIns="45720" rIns="91440" bIns="45720" rtlCol="0" anchor="t">
            <a:normAutofit fontScale="85000" lnSpcReduction="20000"/>
          </a:bodyPr>
          <a:lstStyle/>
          <a:p>
            <a:pPr marL="0" indent="0">
              <a:lnSpc>
                <a:spcPct val="100000"/>
              </a:lnSpc>
              <a:buNone/>
            </a:pPr>
            <a:r>
              <a:rPr lang="en-US" sz="2400"/>
              <a:t>Active learning, whereby students </a:t>
            </a:r>
            <a:r>
              <a:rPr lang="en-US" sz="2400">
                <a:hlinkClick r:id="rId2"/>
              </a:rPr>
              <a:t>develop skills using higher-order thinking;</a:t>
            </a:r>
            <a:endParaRPr lang="en-US" sz="2400"/>
          </a:p>
          <a:p>
            <a:pPr marL="0" indent="0">
              <a:lnSpc>
                <a:spcPct val="100000"/>
              </a:lnSpc>
              <a:buNone/>
            </a:pPr>
            <a:r>
              <a:rPr lang="en-US" sz="2400"/>
              <a:t>Experiential learning, whereby students </a:t>
            </a:r>
            <a:r>
              <a:rPr lang="en-US" sz="2400">
                <a:hlinkClick r:id="rId3"/>
              </a:rPr>
              <a:t>learn by doing;</a:t>
            </a:r>
            <a:endParaRPr lang="en-US" sz="2400"/>
          </a:p>
          <a:p>
            <a:pPr marL="0" indent="0">
              <a:lnSpc>
                <a:spcPct val="100000"/>
              </a:lnSpc>
              <a:buNone/>
            </a:pPr>
            <a:r>
              <a:rPr lang="en-US" sz="2400"/>
              <a:t>Inquiry-based learning, whereby students </a:t>
            </a:r>
            <a:r>
              <a:rPr lang="en-US" sz="2400">
                <a:hlinkClick r:id="rId4"/>
              </a:rPr>
              <a:t>research and direct at least some of their own learning;</a:t>
            </a:r>
          </a:p>
          <a:p>
            <a:pPr marL="0" indent="0">
              <a:lnSpc>
                <a:spcPct val="100000"/>
              </a:lnSpc>
              <a:buNone/>
            </a:pPr>
            <a:r>
              <a:rPr lang="en-US" sz="2400"/>
              <a:t>Problem-based learning, whereby students </a:t>
            </a:r>
            <a:r>
              <a:rPr lang="en-US" sz="2400">
                <a:hlinkClick r:id="rId5"/>
              </a:rPr>
              <a:t>learn skills and concepts through "real world" problem-solving;</a:t>
            </a:r>
            <a:endParaRPr lang="en-US" sz="2400">
              <a:hlinkClick r:id="rId6"/>
            </a:endParaRPr>
          </a:p>
          <a:p>
            <a:pPr marL="0" indent="0">
              <a:lnSpc>
                <a:spcPct val="100000"/>
              </a:lnSpc>
              <a:buNone/>
            </a:pPr>
            <a:r>
              <a:rPr lang="en-US" sz="2400"/>
              <a:t>Project-based learning, whereby students </a:t>
            </a:r>
            <a:r>
              <a:rPr lang="en-US" sz="2400">
                <a:hlinkClick r:id="rId7"/>
              </a:rPr>
              <a:t>collaborate to solve problems creatively.</a:t>
            </a:r>
          </a:p>
          <a:p>
            <a:pPr marL="0" indent="0">
              <a:lnSpc>
                <a:spcPct val="100000"/>
              </a:lnSpc>
              <a:buNone/>
            </a:pPr>
            <a:endParaRPr lang="en-US" sz="2400"/>
          </a:p>
          <a:p>
            <a:pPr marL="0" indent="0">
              <a:lnSpc>
                <a:spcPct val="100000"/>
              </a:lnSpc>
              <a:buNone/>
            </a:pPr>
            <a:r>
              <a:rPr lang="en-US" sz="2400"/>
              <a:t>*Can use a variety of methods, of course.</a:t>
            </a:r>
          </a:p>
          <a:p>
            <a:pPr marL="0" indent="0">
              <a:lnSpc>
                <a:spcPct val="100000"/>
              </a:lnSpc>
              <a:buNone/>
            </a:pPr>
            <a:r>
              <a:rPr lang="en-US" sz="2400"/>
              <a:t>* Which is most customary in your discipline? Why? Which might you want to pursue? Why? Which are most suitable to you as an educator? Why?</a:t>
            </a:r>
          </a:p>
        </p:txBody>
      </p:sp>
    </p:spTree>
    <p:extLst>
      <p:ext uri="{BB962C8B-B14F-4D97-AF65-F5344CB8AC3E}">
        <p14:creationId xmlns:p14="http://schemas.microsoft.com/office/powerpoint/2010/main" val="390748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E1E6-DBC9-4540-B99C-6F0F44772E6E}"/>
              </a:ext>
            </a:extLst>
          </p:cNvPr>
          <p:cNvSpPr>
            <a:spLocks noGrp="1"/>
          </p:cNvSpPr>
          <p:nvPr>
            <p:ph type="title"/>
          </p:nvPr>
        </p:nvSpPr>
        <p:spPr/>
        <p:txBody>
          <a:bodyPr anchor="b">
            <a:normAutofit/>
          </a:bodyPr>
          <a:lstStyle/>
          <a:p>
            <a:pPr>
              <a:lnSpc>
                <a:spcPct val="90000"/>
              </a:lnSpc>
            </a:pPr>
            <a:r>
              <a:rPr lang="en-US" sz="3900"/>
              <a:t>Steps to Writing a Signature Pedagogy</a:t>
            </a:r>
          </a:p>
        </p:txBody>
      </p:sp>
      <p:sp>
        <p:nvSpPr>
          <p:cNvPr id="3" name="Content Placeholder 2">
            <a:extLst>
              <a:ext uri="{FF2B5EF4-FFF2-40B4-BE49-F238E27FC236}">
                <a16:creationId xmlns:a16="http://schemas.microsoft.com/office/drawing/2014/main" id="{3E3D8A6C-AAC6-416B-A057-6D59D701FC65}"/>
              </a:ext>
            </a:extLst>
          </p:cNvPr>
          <p:cNvSpPr>
            <a:spLocks noGrp="1"/>
          </p:cNvSpPr>
          <p:nvPr>
            <p:ph idx="1"/>
          </p:nvPr>
        </p:nvSpPr>
        <p:spPr/>
        <p:txBody>
          <a:bodyPr vert="horz" lIns="91440" tIns="45720" rIns="91440" bIns="45720" rtlCol="0" anchor="t">
            <a:noAutofit/>
          </a:bodyPr>
          <a:lstStyle/>
          <a:p>
            <a:pPr>
              <a:lnSpc>
                <a:spcPct val="100000"/>
              </a:lnSpc>
            </a:pPr>
            <a:r>
              <a:rPr lang="en-US" sz="2200"/>
              <a:t>Identify 1-3 fundamental, non-negotiable commitments that you make as an educator in any/all of your classes.</a:t>
            </a:r>
          </a:p>
          <a:p>
            <a:pPr>
              <a:lnSpc>
                <a:spcPct val="100000"/>
              </a:lnSpc>
            </a:pPr>
            <a:r>
              <a:rPr lang="en-US" sz="2200"/>
              <a:t>Identify 1-3 fundamental, non-negotiable goals that you have for your students in any/all of your classes.</a:t>
            </a:r>
          </a:p>
          <a:p>
            <a:pPr>
              <a:lnSpc>
                <a:spcPct val="100000"/>
              </a:lnSpc>
            </a:pPr>
            <a:r>
              <a:rPr lang="en-US" sz="2200"/>
              <a:t>Identify 3-5 methods that you use to connect commitments to goals. Keep in mind what students experience in your classes (what they do experience, or what you aim for them to experience). Always keep in mind *why* you are choosing these methods—that is, how they directly connect to and illustrate your fundamental pedagogical commitments and your desires for students in and after your classes.</a:t>
            </a:r>
          </a:p>
        </p:txBody>
      </p:sp>
      <p:pic>
        <p:nvPicPr>
          <p:cNvPr id="7" name="Graphic 6" descr="Fingerprint">
            <a:extLst>
              <a:ext uri="{FF2B5EF4-FFF2-40B4-BE49-F238E27FC236}">
                <a16:creationId xmlns:a16="http://schemas.microsoft.com/office/drawing/2014/main" id="{EE2A2202-AE88-4C35-9FD4-18487B13B5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28086" y="4628579"/>
            <a:ext cx="1961388" cy="1961388"/>
          </a:xfrm>
          <a:prstGeom prst="rect">
            <a:avLst/>
          </a:prstGeom>
        </p:spPr>
      </p:pic>
    </p:spTree>
    <p:extLst>
      <p:ext uri="{BB962C8B-B14F-4D97-AF65-F5344CB8AC3E}">
        <p14:creationId xmlns:p14="http://schemas.microsoft.com/office/powerpoint/2010/main" val="2677410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20769-1027-4159-A05D-C8FB62E092DD}"/>
              </a:ext>
            </a:extLst>
          </p:cNvPr>
          <p:cNvSpPr>
            <a:spLocks noGrp="1"/>
          </p:cNvSpPr>
          <p:nvPr>
            <p:ph type="title"/>
          </p:nvPr>
        </p:nvSpPr>
        <p:spPr/>
        <p:txBody>
          <a:bodyPr/>
          <a:lstStyle/>
          <a:p>
            <a:r>
              <a:rPr lang="en-US"/>
              <a:t>To generate ideas...</a:t>
            </a:r>
          </a:p>
        </p:txBody>
      </p:sp>
      <p:sp>
        <p:nvSpPr>
          <p:cNvPr id="3" name="Content Placeholder 2">
            <a:extLst>
              <a:ext uri="{FF2B5EF4-FFF2-40B4-BE49-F238E27FC236}">
                <a16:creationId xmlns:a16="http://schemas.microsoft.com/office/drawing/2014/main" id="{D06406A4-61ED-463C-BA3D-3844DFA165E6}"/>
              </a:ext>
            </a:extLst>
          </p:cNvPr>
          <p:cNvSpPr>
            <a:spLocks noGrp="1"/>
          </p:cNvSpPr>
          <p:nvPr>
            <p:ph idx="1"/>
          </p:nvPr>
        </p:nvSpPr>
        <p:spPr/>
        <p:txBody>
          <a:bodyPr vert="horz" lIns="91440" tIns="45720" rIns="91440" bIns="45720" rtlCol="0" anchor="t">
            <a:normAutofit fontScale="77500" lnSpcReduction="20000"/>
          </a:bodyPr>
          <a:lstStyle/>
          <a:p>
            <a:r>
              <a:rPr lang="en-US"/>
              <a:t>What would people see if they look in your classroom? What are students be doing? What are you doing? Why?</a:t>
            </a:r>
          </a:p>
          <a:p>
            <a:r>
              <a:rPr lang="en-US"/>
              <a:t>What might be discipline-specific about your pedagogy?</a:t>
            </a:r>
          </a:p>
          <a:p>
            <a:r>
              <a:rPr lang="en-US"/>
              <a:t>Where and how does learning take place for your students?</a:t>
            </a:r>
          </a:p>
          <a:p>
            <a:r>
              <a:rPr lang="en-US"/>
              <a:t>What resources and tools beyond learning the content of the class are you asking students to make use of and learn? (e.g., research, digital scholarship, multimedia, etc.)</a:t>
            </a:r>
          </a:p>
          <a:p>
            <a:r>
              <a:rPr lang="en-US"/>
              <a:t>What do you want to try in the future to bring your foundational commitments to life? What would it take to help you do so?</a:t>
            </a:r>
          </a:p>
          <a:p>
            <a:r>
              <a:rPr lang="en-US"/>
              <a:t>Consider what you talk about with friends/colleagues: What do they say you obviously care about in your teaching?</a:t>
            </a:r>
          </a:p>
          <a:p>
            <a:endParaRPr lang="en-US"/>
          </a:p>
        </p:txBody>
      </p:sp>
    </p:spTree>
    <p:extLst>
      <p:ext uri="{BB962C8B-B14F-4D97-AF65-F5344CB8AC3E}">
        <p14:creationId xmlns:p14="http://schemas.microsoft.com/office/powerpoint/2010/main" val="4234265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013EE-3DC5-46C2-A1FD-826374DB913E}"/>
              </a:ext>
            </a:extLst>
          </p:cNvPr>
          <p:cNvSpPr>
            <a:spLocks noGrp="1"/>
          </p:cNvSpPr>
          <p:nvPr>
            <p:ph type="title"/>
          </p:nvPr>
        </p:nvSpPr>
        <p:spPr/>
        <p:txBody>
          <a:bodyPr>
            <a:normAutofit/>
          </a:bodyPr>
          <a:lstStyle/>
          <a:p>
            <a:r>
              <a:rPr lang="en-US"/>
              <a:t>Additional Resources and Scholarship</a:t>
            </a:r>
          </a:p>
        </p:txBody>
      </p:sp>
      <p:sp>
        <p:nvSpPr>
          <p:cNvPr id="3" name="Content Placeholder 2">
            <a:extLst>
              <a:ext uri="{FF2B5EF4-FFF2-40B4-BE49-F238E27FC236}">
                <a16:creationId xmlns:a16="http://schemas.microsoft.com/office/drawing/2014/main" id="{BB92C65C-B1AF-45B3-A11D-F0E0BDABE0A4}"/>
              </a:ext>
            </a:extLst>
          </p:cNvPr>
          <p:cNvSpPr>
            <a:spLocks noGrp="1"/>
          </p:cNvSpPr>
          <p:nvPr>
            <p:ph idx="1"/>
          </p:nvPr>
        </p:nvSpPr>
        <p:spPr/>
        <p:txBody>
          <a:bodyPr vert="horz" lIns="91440" tIns="45720" rIns="91440" bIns="45720" rtlCol="0" anchor="t">
            <a:normAutofit/>
          </a:bodyPr>
          <a:lstStyle/>
          <a:p>
            <a:r>
              <a:rPr lang="en-US">
                <a:hlinkClick r:id="rId2"/>
              </a:rPr>
              <a:t>CTL folder with Signature Pedagogy resources</a:t>
            </a:r>
          </a:p>
          <a:p>
            <a:r>
              <a:rPr lang="en-US">
                <a:ea typeface="+mn-lt"/>
                <a:cs typeface="+mn-lt"/>
              </a:rPr>
              <a:t>Penn State’s Center for Teaching and Learning: </a:t>
            </a:r>
            <a:r>
              <a:rPr lang="en-US" u="sng">
                <a:ea typeface="+mn-lt"/>
                <a:cs typeface="+mn-lt"/>
                <a:hlinkClick r:id="rId3"/>
              </a:rPr>
              <a:t>https://www.schreyerinstitute.psu.edu/pdf/DecodingDisciplines_InSITEs.pdf</a:t>
            </a:r>
            <a:endParaRPr lang="en-US">
              <a:ea typeface="+mn-lt"/>
              <a:cs typeface="+mn-lt"/>
            </a:endParaRPr>
          </a:p>
          <a:p>
            <a:endParaRPr lang="en-US">
              <a:ea typeface="+mn-lt"/>
              <a:cs typeface="+mn-lt"/>
            </a:endParaRPr>
          </a:p>
          <a:p>
            <a:endParaRPr lang="en-US"/>
          </a:p>
        </p:txBody>
      </p:sp>
    </p:spTree>
    <p:extLst>
      <p:ext uri="{BB962C8B-B14F-4D97-AF65-F5344CB8AC3E}">
        <p14:creationId xmlns:p14="http://schemas.microsoft.com/office/powerpoint/2010/main" val="120631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B6F22-D927-4407-A0AA-EE2BBFCA25FC}"/>
              </a:ext>
            </a:extLst>
          </p:cNvPr>
          <p:cNvSpPr>
            <a:spLocks noGrp="1"/>
          </p:cNvSpPr>
          <p:nvPr>
            <p:ph type="title"/>
          </p:nvPr>
        </p:nvSpPr>
        <p:spPr/>
        <p:txBody>
          <a:bodyPr/>
          <a:lstStyle/>
          <a:p>
            <a:r>
              <a:rPr lang="en-US"/>
              <a:t>Examples of Signature Pedagogies</a:t>
            </a:r>
          </a:p>
        </p:txBody>
      </p:sp>
      <p:sp>
        <p:nvSpPr>
          <p:cNvPr id="3" name="Content Placeholder 2">
            <a:extLst>
              <a:ext uri="{FF2B5EF4-FFF2-40B4-BE49-F238E27FC236}">
                <a16:creationId xmlns:a16="http://schemas.microsoft.com/office/drawing/2014/main" id="{40ACEA9C-5A76-48C2-8B9E-306625727978}"/>
              </a:ext>
            </a:extLst>
          </p:cNvPr>
          <p:cNvSpPr>
            <a:spLocks noGrp="1"/>
          </p:cNvSpPr>
          <p:nvPr>
            <p:ph idx="1"/>
          </p:nvPr>
        </p:nvSpPr>
        <p:spPr/>
        <p:txBody>
          <a:bodyPr vert="horz" lIns="91440" tIns="45720" rIns="91440" bIns="45720" rtlCol="0" anchor="t">
            <a:normAutofit/>
          </a:bodyPr>
          <a:lstStyle/>
          <a:p>
            <a:r>
              <a:rPr lang="en-US">
                <a:hlinkClick r:id="rId2"/>
              </a:rPr>
              <a:t>Elon's Philosophy Department</a:t>
            </a:r>
          </a:p>
          <a:p>
            <a:r>
              <a:rPr lang="en-US">
                <a:ea typeface="+mn-lt"/>
                <a:cs typeface="+mn-lt"/>
              </a:rPr>
              <a:t>Penn State’s Center for Teaching and Learning: </a:t>
            </a:r>
            <a:r>
              <a:rPr lang="en-US" u="sng">
                <a:ea typeface="+mn-lt"/>
                <a:cs typeface="+mn-lt"/>
                <a:hlinkClick r:id="rId3"/>
              </a:rPr>
              <a:t>https://www.schreyerinstitute.psu.edu/pdf/DecodingDisciplines_InSITEs.pdf</a:t>
            </a:r>
            <a:endParaRPr lang="en-US">
              <a:ea typeface="+mn-lt"/>
              <a:cs typeface="+mn-lt"/>
            </a:endParaRPr>
          </a:p>
          <a:p>
            <a:endParaRPr lang="en-US">
              <a:ea typeface="+mn-lt"/>
              <a:cs typeface="+mn-lt"/>
            </a:endParaRPr>
          </a:p>
          <a:p>
            <a:endParaRPr lang="en-US"/>
          </a:p>
        </p:txBody>
      </p:sp>
    </p:spTree>
    <p:extLst>
      <p:ext uri="{BB962C8B-B14F-4D97-AF65-F5344CB8AC3E}">
        <p14:creationId xmlns:p14="http://schemas.microsoft.com/office/powerpoint/2010/main" val="2233353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0448F-38F5-E641-BA35-4F850F6018CD}"/>
              </a:ext>
            </a:extLst>
          </p:cNvPr>
          <p:cNvSpPr>
            <a:spLocks noGrp="1"/>
          </p:cNvSpPr>
          <p:nvPr>
            <p:ph type="title"/>
          </p:nvPr>
        </p:nvSpPr>
        <p:spPr/>
        <p:txBody>
          <a:bodyPr/>
          <a:lstStyle/>
          <a:p>
            <a:r>
              <a:rPr lang="en-US" dirty="0"/>
              <a:t>Initial Questions</a:t>
            </a:r>
          </a:p>
        </p:txBody>
      </p:sp>
      <p:sp>
        <p:nvSpPr>
          <p:cNvPr id="3" name="Content Placeholder 2">
            <a:extLst>
              <a:ext uri="{FF2B5EF4-FFF2-40B4-BE49-F238E27FC236}">
                <a16:creationId xmlns:a16="http://schemas.microsoft.com/office/drawing/2014/main" id="{1781BB37-311C-C242-8BBC-1C608E1487BA}"/>
              </a:ext>
            </a:extLst>
          </p:cNvPr>
          <p:cNvSpPr>
            <a:spLocks noGrp="1"/>
          </p:cNvSpPr>
          <p:nvPr>
            <p:ph idx="1"/>
          </p:nvPr>
        </p:nvSpPr>
        <p:spPr/>
        <p:txBody>
          <a:bodyPr>
            <a:normAutofit fontScale="92500"/>
          </a:bodyPr>
          <a:lstStyle/>
          <a:p>
            <a:pPr lvl="0"/>
            <a:r>
              <a:rPr lang="en-US" dirty="0"/>
              <a:t>1.) What “signature” pedagogy/pedagogies influenced you in your own educational experience?</a:t>
            </a:r>
          </a:p>
          <a:p>
            <a:pPr lvl="1"/>
            <a:r>
              <a:rPr lang="en-US" dirty="0"/>
              <a:t>When you look back on your own education, what pedagogical methods, tools, and techniques influence your own pedagogical practices today?</a:t>
            </a:r>
          </a:p>
          <a:p>
            <a:pPr lvl="1"/>
            <a:r>
              <a:rPr lang="en-US" dirty="0"/>
              <a:t>Note: Those pedagogical styles and methods need not have only "positive" effects.</a:t>
            </a:r>
          </a:p>
          <a:p>
            <a:pPr lvl="0"/>
            <a:r>
              <a:rPr lang="en-US" dirty="0"/>
              <a:t>2.) What do students say, or do you think they say, to their peers about what it's like to have a class with </a:t>
            </a:r>
            <a:r>
              <a:rPr lang="en-US" b="1" dirty="0"/>
              <a:t>you</a:t>
            </a:r>
            <a:r>
              <a:rPr lang="en-US" dirty="0"/>
              <a:t>?</a:t>
            </a:r>
          </a:p>
          <a:p>
            <a:pPr lvl="1"/>
            <a:r>
              <a:rPr lang="en-US" dirty="0"/>
              <a:t>Note patterns from MOCES, student notes to you, or what you hope they think about the educational experience they have in your class.</a:t>
            </a:r>
          </a:p>
          <a:p>
            <a:pPr marL="0" indent="0">
              <a:buNone/>
            </a:pPr>
            <a:endParaRPr lang="en-US" dirty="0"/>
          </a:p>
        </p:txBody>
      </p:sp>
    </p:spTree>
    <p:extLst>
      <p:ext uri="{BB962C8B-B14F-4D97-AF65-F5344CB8AC3E}">
        <p14:creationId xmlns:p14="http://schemas.microsoft.com/office/powerpoint/2010/main" val="1268196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E0960D-9927-489A-B2B1-395FB067F689}"/>
              </a:ext>
            </a:extLst>
          </p:cNvPr>
          <p:cNvSpPr>
            <a:spLocks noGrp="1"/>
          </p:cNvSpPr>
          <p:nvPr>
            <p:ph type="title"/>
          </p:nvPr>
        </p:nvSpPr>
        <p:spPr>
          <a:xfrm>
            <a:off x="576072" y="238539"/>
            <a:ext cx="11018520" cy="1434415"/>
          </a:xfrm>
        </p:spPr>
        <p:txBody>
          <a:bodyPr anchor="b">
            <a:normAutofit/>
          </a:bodyPr>
          <a:lstStyle/>
          <a:p>
            <a:pPr>
              <a:lnSpc>
                <a:spcPct val="90000"/>
              </a:lnSpc>
            </a:pPr>
            <a:r>
              <a:rPr lang="en-US" sz="4500"/>
              <a:t>Ignatian Pedagogy as Signature Pedagogy</a:t>
            </a:r>
          </a:p>
        </p:txBody>
      </p:sp>
      <p:sp>
        <p:nvSpPr>
          <p:cNvPr id="12"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E12F90"/>
          </a:solidFill>
          <a:ln w="38100" cap="rnd">
            <a:solidFill>
              <a:srgbClr val="E12F90"/>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F281C74-9965-4CC1-B6E0-031CFDDD92B4}"/>
              </a:ext>
            </a:extLst>
          </p:cNvPr>
          <p:cNvSpPr>
            <a:spLocks noGrp="1"/>
          </p:cNvSpPr>
          <p:nvPr>
            <p:ph idx="1"/>
          </p:nvPr>
        </p:nvSpPr>
        <p:spPr>
          <a:xfrm>
            <a:off x="572493" y="1819856"/>
            <a:ext cx="6942152" cy="4370632"/>
          </a:xfrm>
        </p:spPr>
        <p:txBody>
          <a:bodyPr vert="horz" lIns="91440" tIns="45720" rIns="91440" bIns="45720" rtlCol="0" anchor="t">
            <a:normAutofit lnSpcReduction="10000"/>
          </a:bodyPr>
          <a:lstStyle/>
          <a:p>
            <a:pPr marL="0" indent="0">
              <a:lnSpc>
                <a:spcPct val="100000"/>
              </a:lnSpc>
              <a:buNone/>
            </a:pPr>
            <a:endParaRPr lang="en-US" sz="1500" b="1" dirty="0"/>
          </a:p>
          <a:p>
            <a:pPr>
              <a:lnSpc>
                <a:spcPct val="100000"/>
              </a:lnSpc>
              <a:buFont typeface="Arial"/>
              <a:buChar char="•"/>
            </a:pPr>
            <a:r>
              <a:rPr lang="en-US" sz="1600" dirty="0">
                <a:ea typeface="+mn-lt"/>
                <a:cs typeface="+mn-lt"/>
              </a:rPr>
              <a:t>Ignatian Pedagogy  is in and of itself a signature pedagogy in the Jesuit education tradition with its focus on the whole person along with the themes of Context, Experience, Reflection, Action and Evaluation. </a:t>
            </a:r>
            <a:endParaRPr lang="en-US" sz="1600" dirty="0"/>
          </a:p>
          <a:p>
            <a:pPr>
              <a:lnSpc>
                <a:spcPct val="100000"/>
              </a:lnSpc>
              <a:buFont typeface="Arial"/>
              <a:buChar char="•"/>
            </a:pPr>
            <a:r>
              <a:rPr lang="en-US" sz="1600" dirty="0">
                <a:ea typeface="+mn-lt"/>
                <a:cs typeface="+mn-lt"/>
              </a:rPr>
              <a:t>Context:  the lectures, assignments, in-class work make efforts in understanding the students’ context and better understanding from where they came, what/who matters to them, and the lens through which they look at things.</a:t>
            </a:r>
          </a:p>
          <a:p>
            <a:pPr>
              <a:lnSpc>
                <a:spcPct val="100000"/>
              </a:lnSpc>
              <a:buFont typeface="Arial"/>
              <a:buChar char="•"/>
            </a:pPr>
            <a:r>
              <a:rPr lang="en-US" sz="1600" dirty="0">
                <a:ea typeface="+mn-lt"/>
                <a:cs typeface="+mn-lt"/>
              </a:rPr>
              <a:t>Experiences are given both inside and outside the classroom and differentiated to respect all learners. </a:t>
            </a:r>
            <a:endParaRPr lang="en-US" sz="1600" dirty="0"/>
          </a:p>
          <a:p>
            <a:pPr>
              <a:lnSpc>
                <a:spcPct val="100000"/>
              </a:lnSpc>
              <a:buFont typeface="Arial"/>
              <a:buChar char="•"/>
            </a:pPr>
            <a:r>
              <a:rPr lang="en-US" sz="1600" dirty="0">
                <a:ea typeface="+mn-lt"/>
                <a:cs typeface="+mn-lt"/>
              </a:rPr>
              <a:t>Reflection is done in a flexible manner based on the dynamics of each class and goes deeper and beyond “what did you learn with this content?” </a:t>
            </a:r>
            <a:endParaRPr lang="en-US" sz="1600" dirty="0"/>
          </a:p>
          <a:p>
            <a:pPr>
              <a:lnSpc>
                <a:spcPct val="100000"/>
              </a:lnSpc>
              <a:buFont typeface="Arial"/>
              <a:buChar char="•"/>
            </a:pPr>
            <a:r>
              <a:rPr lang="en-US" sz="1600" dirty="0">
                <a:ea typeface="+mn-lt"/>
                <a:cs typeface="+mn-lt"/>
              </a:rPr>
              <a:t>Evaluation is done orally and in written forms and supports the action after the learning is done.  </a:t>
            </a:r>
          </a:p>
          <a:p>
            <a:pPr marL="0" indent="0">
              <a:lnSpc>
                <a:spcPct val="100000"/>
              </a:lnSpc>
              <a:buNone/>
            </a:pPr>
            <a:r>
              <a:rPr lang="en-US" sz="1000" dirty="0">
                <a:ea typeface="+mn-lt"/>
                <a:cs typeface="+mn-lt"/>
              </a:rPr>
              <a:t>From </a:t>
            </a:r>
            <a:r>
              <a:rPr lang="en-US" sz="1000" dirty="0" err="1">
                <a:ea typeface="+mn-lt"/>
                <a:cs typeface="+mn-lt"/>
              </a:rPr>
              <a:t>Brigitta</a:t>
            </a:r>
            <a:r>
              <a:rPr lang="en-US" sz="1000" dirty="0">
                <a:ea typeface="+mn-lt"/>
                <a:cs typeface="+mn-lt"/>
              </a:rPr>
              <a:t> </a:t>
            </a:r>
            <a:r>
              <a:rPr lang="en-US" sz="1000" dirty="0" err="1">
                <a:ea typeface="+mn-lt"/>
                <a:cs typeface="+mn-lt"/>
              </a:rPr>
              <a:t>Erlita</a:t>
            </a:r>
            <a:r>
              <a:rPr lang="en-US" sz="1000" dirty="0">
                <a:ea typeface="+mn-lt"/>
                <a:cs typeface="+mn-lt"/>
              </a:rPr>
              <a:t> Tri </a:t>
            </a:r>
            <a:r>
              <a:rPr lang="en-US" sz="1000" dirty="0" err="1">
                <a:ea typeface="+mn-lt"/>
                <a:cs typeface="+mn-lt"/>
              </a:rPr>
              <a:t>Anggadewi</a:t>
            </a:r>
            <a:r>
              <a:rPr lang="en-US" sz="1000" dirty="0">
                <a:ea typeface="+mn-lt"/>
                <a:cs typeface="+mn-lt"/>
              </a:rPr>
              <a:t>, </a:t>
            </a:r>
            <a:r>
              <a:rPr lang="en-US" sz="1000" dirty="0" err="1">
                <a:ea typeface="+mn-lt"/>
                <a:cs typeface="+mn-lt"/>
              </a:rPr>
              <a:t>Timotius</a:t>
            </a:r>
            <a:r>
              <a:rPr lang="en-US" sz="1000" dirty="0">
                <a:ea typeface="+mn-lt"/>
                <a:cs typeface="+mn-lt"/>
              </a:rPr>
              <a:t> Maria </a:t>
            </a:r>
            <a:r>
              <a:rPr lang="en-US" sz="1000" dirty="0" err="1">
                <a:ea typeface="+mn-lt"/>
                <a:cs typeface="+mn-lt"/>
              </a:rPr>
              <a:t>Raditya</a:t>
            </a:r>
            <a:r>
              <a:rPr lang="en-US" sz="1000" dirty="0">
                <a:ea typeface="+mn-lt"/>
                <a:cs typeface="+mn-lt"/>
              </a:rPr>
              <a:t> </a:t>
            </a:r>
            <a:r>
              <a:rPr lang="en-US" sz="1000" dirty="0" err="1">
                <a:ea typeface="+mn-lt"/>
                <a:cs typeface="+mn-lt"/>
              </a:rPr>
              <a:t>Hernawa</a:t>
            </a:r>
            <a:r>
              <a:rPr lang="en-US" sz="1000" dirty="0">
                <a:ea typeface="+mn-lt"/>
                <a:cs typeface="+mn-lt"/>
              </a:rPr>
              <a:t>, Marcellinus Andy </a:t>
            </a:r>
            <a:r>
              <a:rPr lang="en-US" sz="1000" dirty="0" err="1">
                <a:ea typeface="+mn-lt"/>
                <a:cs typeface="+mn-lt"/>
              </a:rPr>
              <a:t>Rudhito</a:t>
            </a:r>
            <a:r>
              <a:rPr lang="en-US" sz="1000" dirty="0">
                <a:ea typeface="+mn-lt"/>
                <a:cs typeface="+mn-lt"/>
              </a:rPr>
              <a:t>, Danang </a:t>
            </a:r>
            <a:r>
              <a:rPr lang="en-US" sz="1000" dirty="0" err="1">
                <a:ea typeface="+mn-lt"/>
                <a:cs typeface="+mn-lt"/>
              </a:rPr>
              <a:t>Satria</a:t>
            </a:r>
            <a:r>
              <a:rPr lang="en-US" sz="1000" dirty="0">
                <a:ea typeface="+mn-lt"/>
                <a:cs typeface="+mn-lt"/>
              </a:rPr>
              <a:t> </a:t>
            </a:r>
            <a:r>
              <a:rPr lang="en-US" sz="1000" dirty="0" err="1">
                <a:ea typeface="+mn-lt"/>
                <a:cs typeface="+mn-lt"/>
              </a:rPr>
              <a:t>Nugraha</a:t>
            </a:r>
            <a:r>
              <a:rPr lang="en-US" sz="1000" dirty="0">
                <a:ea typeface="+mn-lt"/>
                <a:cs typeface="+mn-lt"/>
              </a:rPr>
              <a:t>, Maria Josepha </a:t>
            </a:r>
            <a:r>
              <a:rPr lang="en-US" sz="1000" dirty="0" err="1">
                <a:ea typeface="+mn-lt"/>
                <a:cs typeface="+mn-lt"/>
              </a:rPr>
              <a:t>Retno</a:t>
            </a:r>
            <a:r>
              <a:rPr lang="en-US" sz="1000" dirty="0">
                <a:ea typeface="+mn-lt"/>
                <a:cs typeface="+mn-lt"/>
              </a:rPr>
              <a:t> </a:t>
            </a:r>
            <a:r>
              <a:rPr lang="en-US" sz="1000" dirty="0" err="1">
                <a:ea typeface="+mn-lt"/>
                <a:cs typeface="+mn-lt"/>
              </a:rPr>
              <a:t>Priyani</a:t>
            </a:r>
            <a:r>
              <a:rPr lang="en-US" sz="1000" dirty="0">
                <a:ea typeface="+mn-lt"/>
                <a:cs typeface="+mn-lt"/>
              </a:rPr>
              <a:t>. Lecturers’ Perspectives on Ignatian Pedagogy. Advances in Social Science, Education and Humanities Research, volume 399 International Conference on Educational Psychology and Pedagogy (ICEPP 2019). </a:t>
            </a:r>
          </a:p>
          <a:p>
            <a:pPr marL="0" indent="0">
              <a:lnSpc>
                <a:spcPct val="100000"/>
              </a:lnSpc>
              <a:buNone/>
            </a:pPr>
            <a:endParaRPr lang="en-US" sz="1500" dirty="0"/>
          </a:p>
          <a:p>
            <a:pPr marL="0" indent="0">
              <a:lnSpc>
                <a:spcPct val="100000"/>
              </a:lnSpc>
              <a:buNone/>
            </a:pPr>
            <a:endParaRPr lang="en-US" sz="1500" dirty="0"/>
          </a:p>
          <a:p>
            <a:pPr marL="0" indent="0">
              <a:lnSpc>
                <a:spcPct val="100000"/>
              </a:lnSpc>
              <a:buNone/>
            </a:pPr>
            <a:endParaRPr lang="en-US" sz="1500" dirty="0"/>
          </a:p>
        </p:txBody>
      </p:sp>
      <p:pic>
        <p:nvPicPr>
          <p:cNvPr id="5" name="Picture 5" descr="Diagram&#10;&#10;Description automatically generated">
            <a:extLst>
              <a:ext uri="{FF2B5EF4-FFF2-40B4-BE49-F238E27FC236}">
                <a16:creationId xmlns:a16="http://schemas.microsoft.com/office/drawing/2014/main" id="{171DD244-3BF3-45E5-A2E0-47B5B2C1238F}"/>
              </a:ext>
            </a:extLst>
          </p:cNvPr>
          <p:cNvPicPr>
            <a:picLocks noChangeAspect="1"/>
          </p:cNvPicPr>
          <p:nvPr/>
        </p:nvPicPr>
        <p:blipFill rotWithShape="1">
          <a:blip r:embed="rId2"/>
          <a:srcRect r="5915" b="1"/>
          <a:stretch/>
        </p:blipFill>
        <p:spPr>
          <a:xfrm>
            <a:off x="7675658" y="2093976"/>
            <a:ext cx="3941064" cy="4096512"/>
          </a:xfrm>
          <a:prstGeom prst="rect">
            <a:avLst/>
          </a:prstGeom>
        </p:spPr>
      </p:pic>
    </p:spTree>
    <p:extLst>
      <p:ext uri="{BB962C8B-B14F-4D97-AF65-F5344CB8AC3E}">
        <p14:creationId xmlns:p14="http://schemas.microsoft.com/office/powerpoint/2010/main" val="2759262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CE333-3F7D-4DD9-8680-31C17D6A4C2A}"/>
              </a:ext>
            </a:extLst>
          </p:cNvPr>
          <p:cNvSpPr>
            <a:spLocks noGrp="1"/>
          </p:cNvSpPr>
          <p:nvPr>
            <p:ph type="title"/>
          </p:nvPr>
        </p:nvSpPr>
        <p:spPr/>
        <p:txBody>
          <a:bodyPr anchor="b">
            <a:normAutofit/>
          </a:bodyPr>
          <a:lstStyle/>
          <a:p>
            <a:r>
              <a:rPr lang="en-US" sz="5600" dirty="0"/>
              <a:t>So What?</a:t>
            </a:r>
          </a:p>
        </p:txBody>
      </p:sp>
      <p:sp>
        <p:nvSpPr>
          <p:cNvPr id="3" name="Content Placeholder 2">
            <a:extLst>
              <a:ext uri="{FF2B5EF4-FFF2-40B4-BE49-F238E27FC236}">
                <a16:creationId xmlns:a16="http://schemas.microsoft.com/office/drawing/2014/main" id="{BDB9C529-D2E6-4DD5-BD42-531C56EB6FCC}"/>
              </a:ext>
            </a:extLst>
          </p:cNvPr>
          <p:cNvSpPr>
            <a:spLocks noGrp="1"/>
          </p:cNvSpPr>
          <p:nvPr>
            <p:ph idx="1"/>
          </p:nvPr>
        </p:nvSpPr>
        <p:spPr/>
        <p:txBody>
          <a:bodyPr vert="horz" lIns="91440" tIns="45720" rIns="91440" bIns="45720" rtlCol="0" anchor="t">
            <a:noAutofit/>
          </a:bodyPr>
          <a:lstStyle/>
          <a:p>
            <a:pPr>
              <a:lnSpc>
                <a:spcPct val="100000"/>
              </a:lnSpc>
            </a:pPr>
            <a:r>
              <a:rPr lang="en-US" sz="1600" dirty="0">
                <a:ea typeface="+mn-lt"/>
                <a:cs typeface="+mn-lt"/>
              </a:rPr>
              <a:t>IPP makes student aware of not just what they can gain from receiving an education, but how their attainment of knowledge can better serve society and the global community. </a:t>
            </a:r>
            <a:endParaRPr lang="en-US" sz="1600" dirty="0"/>
          </a:p>
          <a:p>
            <a:pPr>
              <a:lnSpc>
                <a:spcPct val="100000"/>
              </a:lnSpc>
            </a:pPr>
            <a:r>
              <a:rPr lang="en-US" sz="1600" dirty="0">
                <a:ea typeface="+mn-lt"/>
                <a:cs typeface="+mn-lt"/>
              </a:rPr>
              <a:t>In other words, it steers away from creating “competitors” to creating compassionate, conscience, and competent students.</a:t>
            </a:r>
          </a:p>
          <a:p>
            <a:pPr>
              <a:lnSpc>
                <a:spcPct val="100000"/>
              </a:lnSpc>
            </a:pPr>
            <a:r>
              <a:rPr lang="en-US" sz="1600" dirty="0">
                <a:ea typeface="+mn-lt"/>
                <a:cs typeface="+mn-lt"/>
              </a:rPr>
              <a:t>IPP is a powerful tool for social justice education and can aide in creating socially aware thinkers and leaders. </a:t>
            </a:r>
          </a:p>
          <a:p>
            <a:pPr>
              <a:lnSpc>
                <a:spcPct val="100000"/>
              </a:lnSpc>
            </a:pPr>
            <a:r>
              <a:rPr lang="en-US" sz="1600" dirty="0">
                <a:ea typeface="+mn-lt"/>
                <a:cs typeface="+mn-lt"/>
              </a:rPr>
              <a:t>It personalizes learning and promotes transformative action to create leaders who will practice responsible citizenship.</a:t>
            </a:r>
          </a:p>
          <a:p>
            <a:pPr>
              <a:lnSpc>
                <a:spcPct val="100000"/>
              </a:lnSpc>
            </a:pPr>
            <a:r>
              <a:rPr lang="en-US" sz="1600" dirty="0">
                <a:ea typeface="+mn-lt"/>
                <a:cs typeface="+mn-lt"/>
              </a:rPr>
              <a:t> The signature pedagogy of Jesuit education is not limited to any one academic discipline but provides a "way of proceeding” (</a:t>
            </a:r>
            <a:r>
              <a:rPr lang="en-US" sz="1600" dirty="0" err="1">
                <a:ea typeface="+mn-lt"/>
                <a:cs typeface="+mn-lt"/>
              </a:rPr>
              <a:t>Mountin</a:t>
            </a:r>
            <a:r>
              <a:rPr lang="en-US" sz="1600" dirty="0">
                <a:ea typeface="+mn-lt"/>
                <a:cs typeface="+mn-lt"/>
              </a:rPr>
              <a:t>, </a:t>
            </a:r>
            <a:r>
              <a:rPr lang="en-US" sz="1600" dirty="0" err="1">
                <a:ea typeface="+mn-lt"/>
                <a:cs typeface="+mn-lt"/>
              </a:rPr>
              <a:t>Nowacek</a:t>
            </a:r>
            <a:r>
              <a:rPr lang="en-US" sz="1600" dirty="0">
                <a:ea typeface="+mn-lt"/>
                <a:cs typeface="+mn-lt"/>
              </a:rPr>
              <a:t>, 2012). </a:t>
            </a:r>
            <a:endParaRPr lang="en-US" sz="1600" dirty="0"/>
          </a:p>
          <a:p>
            <a:pPr>
              <a:lnSpc>
                <a:spcPct val="100000"/>
              </a:lnSpc>
            </a:pPr>
            <a:r>
              <a:rPr lang="en-US" sz="1600" dirty="0">
                <a:ea typeface="+mn-lt"/>
                <a:cs typeface="+mn-lt"/>
              </a:rPr>
              <a:t>The concept of signature pedagogies is premised on the idea that different disciplines and professions entail distinct ways of knowing and doing. There are, in Shulman's words, "characteristic forms of teaching and learning" in which "novices are instructed in critical aspects of the three fundamental dimensions of professional work-to think, to perform, and to act with integrity" (2005, p. 52). </a:t>
            </a:r>
            <a:endParaRPr lang="en-US" sz="1500" dirty="0"/>
          </a:p>
          <a:p>
            <a:pPr marL="0" indent="0">
              <a:lnSpc>
                <a:spcPct val="100000"/>
              </a:lnSpc>
              <a:buNone/>
            </a:pPr>
            <a:r>
              <a:rPr lang="en-US" sz="1100" dirty="0">
                <a:ea typeface="+mn-lt"/>
                <a:cs typeface="+mn-lt"/>
              </a:rPr>
              <a:t>From </a:t>
            </a:r>
            <a:r>
              <a:rPr lang="en-US" sz="1100" dirty="0" err="1">
                <a:ea typeface="+mn-lt"/>
                <a:cs typeface="+mn-lt"/>
              </a:rPr>
              <a:t>Mountin</a:t>
            </a:r>
            <a:r>
              <a:rPr lang="en-US" sz="1100" dirty="0">
                <a:ea typeface="+mn-lt"/>
                <a:cs typeface="+mn-lt"/>
              </a:rPr>
              <a:t>, Susan and </a:t>
            </a:r>
            <a:r>
              <a:rPr lang="en-US" sz="1100" dirty="0" err="1">
                <a:ea typeface="+mn-lt"/>
                <a:cs typeface="+mn-lt"/>
              </a:rPr>
              <a:t>Nowacek</a:t>
            </a:r>
            <a:r>
              <a:rPr lang="en-US" sz="1100" dirty="0">
                <a:ea typeface="+mn-lt"/>
                <a:cs typeface="+mn-lt"/>
              </a:rPr>
              <a:t>, Rebecca, "Reflection in Action: A Signature Ignatian Pedagogy for the 21st Century" (2012). </a:t>
            </a:r>
            <a:r>
              <a:rPr lang="en-US" sz="1100" i="1" dirty="0">
                <a:ea typeface="+mn-lt"/>
                <a:cs typeface="+mn-lt"/>
              </a:rPr>
              <a:t>Theology Faculty Research and Publications</a:t>
            </a:r>
            <a:r>
              <a:rPr lang="en-US" sz="1100" dirty="0">
                <a:ea typeface="+mn-lt"/>
                <a:cs typeface="+mn-lt"/>
              </a:rPr>
              <a:t>. 177.</a:t>
            </a:r>
            <a:br>
              <a:rPr lang="en-US" sz="1100" dirty="0">
                <a:ea typeface="+mn-lt"/>
                <a:cs typeface="+mn-lt"/>
              </a:rPr>
            </a:br>
            <a:r>
              <a:rPr lang="en-US" sz="1100" dirty="0">
                <a:ea typeface="+mn-lt"/>
                <a:cs typeface="+mn-lt"/>
                <a:hlinkClick r:id="rId2">
                  <a:extLst>
                    <a:ext uri="{A12FA001-AC4F-418D-AE19-62706E023703}">
                      <ahyp:hlinkClr xmlns:ahyp="http://schemas.microsoft.com/office/drawing/2018/hyperlinkcolor" val="tx"/>
                    </a:ext>
                  </a:extLst>
                </a:hlinkClick>
              </a:rPr>
              <a:t>https://epublications.marquette.edu/theo_fac/177</a:t>
            </a:r>
            <a:r>
              <a:rPr lang="en-US" sz="1100" dirty="0">
                <a:ea typeface="+mn-lt"/>
                <a:cs typeface="+mn-lt"/>
              </a:rPr>
              <a:t> </a:t>
            </a:r>
            <a:endParaRPr lang="en-US" sz="1100" dirty="0"/>
          </a:p>
          <a:p>
            <a:pPr>
              <a:lnSpc>
                <a:spcPct val="100000"/>
              </a:lnSpc>
            </a:pPr>
            <a:endParaRPr lang="en-US" sz="1100" dirty="0"/>
          </a:p>
          <a:p>
            <a:pPr marL="0" indent="0">
              <a:lnSpc>
                <a:spcPct val="100000"/>
              </a:lnSpc>
              <a:buNone/>
            </a:pPr>
            <a:endParaRPr lang="en-US" sz="1100" dirty="0"/>
          </a:p>
        </p:txBody>
      </p:sp>
    </p:spTree>
    <p:extLst>
      <p:ext uri="{BB962C8B-B14F-4D97-AF65-F5344CB8AC3E}">
        <p14:creationId xmlns:p14="http://schemas.microsoft.com/office/powerpoint/2010/main" val="301185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ahLst/>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6" name="Rectangle 1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4" descr="Pen placed on top of a signature line">
            <a:extLst>
              <a:ext uri="{FF2B5EF4-FFF2-40B4-BE49-F238E27FC236}">
                <a16:creationId xmlns:a16="http://schemas.microsoft.com/office/drawing/2014/main" id="{D664A511-AB02-4845-A3A5-8AF63DCEA37C}"/>
              </a:ext>
            </a:extLst>
          </p:cNvPr>
          <p:cNvPicPr>
            <a:picLocks noChangeAspect="1"/>
          </p:cNvPicPr>
          <p:nvPr/>
        </p:nvPicPr>
        <p:blipFill rotWithShape="1">
          <a:blip r:embed="rId2"/>
          <a:srcRect r="-2" b="15603"/>
          <a:stretch/>
        </p:blipFill>
        <p:spPr>
          <a:xfrm>
            <a:off x="20" y="10"/>
            <a:ext cx="12191980" cy="6857990"/>
          </a:xfrm>
          <a:prstGeom prst="rect">
            <a:avLst/>
          </a:prstGeom>
        </p:spPr>
      </p:pic>
      <p:sp>
        <p:nvSpPr>
          <p:cNvPr id="18" name="Rectangle 12">
            <a:extLst>
              <a:ext uri="{FF2B5EF4-FFF2-40B4-BE49-F238E27FC236}">
                <a16:creationId xmlns:a16="http://schemas.microsoft.com/office/drawing/2014/main" id="{A44CD100-6267-4E62-AA64-2182A3A6A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alpha val="30000"/>
                </a:schemeClr>
              </a:gs>
              <a:gs pos="33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8C8B6B-2F95-4702-9BA3-93880021989C}"/>
              </a:ext>
            </a:extLst>
          </p:cNvPr>
          <p:cNvSpPr>
            <a:spLocks noGrp="1"/>
          </p:cNvSpPr>
          <p:nvPr>
            <p:ph type="title"/>
          </p:nvPr>
        </p:nvSpPr>
        <p:spPr>
          <a:xfrm>
            <a:off x="477981" y="1122362"/>
            <a:ext cx="4023360" cy="2802219"/>
          </a:xfrm>
        </p:spPr>
        <p:txBody>
          <a:bodyPr vert="horz" lIns="91440" tIns="45720" rIns="91440" bIns="45720" rtlCol="0" anchor="b">
            <a:normAutofit/>
          </a:bodyPr>
          <a:lstStyle/>
          <a:p>
            <a:r>
              <a:rPr lang="en-US">
                <a:solidFill>
                  <a:schemeClr val="bg1"/>
                </a:solidFill>
              </a:rPr>
              <a:t>What is a "signature pedagogy?"</a:t>
            </a:r>
          </a:p>
        </p:txBody>
      </p:sp>
    </p:spTree>
    <p:extLst>
      <p:ext uri="{BB962C8B-B14F-4D97-AF65-F5344CB8AC3E}">
        <p14:creationId xmlns:p14="http://schemas.microsoft.com/office/powerpoint/2010/main" val="4075581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861B-C5DE-4FF7-96E6-568FEF4055F4}"/>
              </a:ext>
            </a:extLst>
          </p:cNvPr>
          <p:cNvSpPr>
            <a:spLocks noGrp="1"/>
          </p:cNvSpPr>
          <p:nvPr>
            <p:ph type="title"/>
          </p:nvPr>
        </p:nvSpPr>
        <p:spPr/>
        <p:txBody>
          <a:bodyPr>
            <a:normAutofit fontScale="90000"/>
          </a:bodyPr>
          <a:lstStyle/>
          <a:p>
            <a:r>
              <a:rPr lang="en-US"/>
              <a:t>Signature Pedagogy: History and Context (Melissa)</a:t>
            </a:r>
          </a:p>
        </p:txBody>
      </p:sp>
      <p:sp>
        <p:nvSpPr>
          <p:cNvPr id="3" name="Content Placeholder 2">
            <a:extLst>
              <a:ext uri="{FF2B5EF4-FFF2-40B4-BE49-F238E27FC236}">
                <a16:creationId xmlns:a16="http://schemas.microsoft.com/office/drawing/2014/main" id="{E15F0D2C-1EC6-461D-B65B-27B6128AAF7F}"/>
              </a:ext>
            </a:extLst>
          </p:cNvPr>
          <p:cNvSpPr>
            <a:spLocks noGrp="1"/>
          </p:cNvSpPr>
          <p:nvPr>
            <p:ph idx="1"/>
          </p:nvPr>
        </p:nvSpPr>
        <p:spPr/>
        <p:txBody>
          <a:bodyPr vert="horz" lIns="91440" tIns="45720" rIns="91440" bIns="45720" rtlCol="0" anchor="t">
            <a:normAutofit/>
          </a:bodyPr>
          <a:lstStyle/>
          <a:p>
            <a:pPr marL="0" indent="0">
              <a:buNone/>
            </a:pPr>
            <a:r>
              <a:rPr lang="en-US"/>
              <a:t>* From </a:t>
            </a:r>
            <a:r>
              <a:rPr lang="en-US">
                <a:hlinkClick r:id="rId2"/>
              </a:rPr>
              <a:t>Lee Shulman's 2003 article:</a:t>
            </a:r>
            <a:r>
              <a:rPr lang="en-US"/>
              <a:t> </a:t>
            </a:r>
            <a:r>
              <a:rPr lang="en-US">
                <a:ea typeface="+mn-lt"/>
                <a:cs typeface="+mn-lt"/>
              </a:rPr>
              <a:t>Signature pedagogies are “the forms of instruction that leap to mind when we think about the preparation of members of a particular profession” (p. 52). </a:t>
            </a:r>
          </a:p>
          <a:p>
            <a:pPr marL="0" indent="0">
              <a:buNone/>
            </a:pPr>
            <a:r>
              <a:rPr lang="en-US">
                <a:ea typeface="+mn-lt"/>
                <a:cs typeface="+mn-lt"/>
              </a:rPr>
              <a:t>* “They implicitly define what counts as knowledge in a field and how things become known. They define how knowledge is analyzed, criticized, accepted, or discarded. They define the functions of expertise in a field, the locus of authority, and the privileges of rank and standing” (p. 54).</a:t>
            </a:r>
            <a:endParaRPr lang="en-US"/>
          </a:p>
        </p:txBody>
      </p:sp>
    </p:spTree>
    <p:extLst>
      <p:ext uri="{BB962C8B-B14F-4D97-AF65-F5344CB8AC3E}">
        <p14:creationId xmlns:p14="http://schemas.microsoft.com/office/powerpoint/2010/main" val="228406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904A3-241C-4BCB-A203-C1EBC89D9371}"/>
              </a:ext>
            </a:extLst>
          </p:cNvPr>
          <p:cNvSpPr>
            <a:spLocks noGrp="1"/>
          </p:cNvSpPr>
          <p:nvPr>
            <p:ph type="title"/>
          </p:nvPr>
        </p:nvSpPr>
        <p:spPr/>
        <p:txBody>
          <a:bodyPr/>
          <a:lstStyle/>
          <a:p>
            <a:r>
              <a:rPr lang="en-US"/>
              <a:t>Structures of Signature Pedagogies</a:t>
            </a:r>
          </a:p>
        </p:txBody>
      </p:sp>
      <p:sp>
        <p:nvSpPr>
          <p:cNvPr id="3" name="Content Placeholder 2">
            <a:extLst>
              <a:ext uri="{FF2B5EF4-FFF2-40B4-BE49-F238E27FC236}">
                <a16:creationId xmlns:a16="http://schemas.microsoft.com/office/drawing/2014/main" id="{C1BFB9DC-0E85-421C-9480-1D230280AD46}"/>
              </a:ext>
            </a:extLst>
          </p:cNvPr>
          <p:cNvSpPr>
            <a:spLocks noGrp="1"/>
          </p:cNvSpPr>
          <p:nvPr>
            <p:ph idx="1"/>
          </p:nvPr>
        </p:nvSpPr>
        <p:spPr/>
        <p:txBody>
          <a:bodyPr vert="horz" lIns="91440" tIns="45720" rIns="91440" bIns="45720" rtlCol="0" anchor="t">
            <a:normAutofit/>
          </a:bodyPr>
          <a:lstStyle/>
          <a:p>
            <a:pPr>
              <a:buFont typeface="Arial"/>
            </a:pPr>
            <a:r>
              <a:rPr lang="en-US" b="1">
                <a:ea typeface="+mn-lt"/>
                <a:cs typeface="+mn-lt"/>
              </a:rPr>
              <a:t>Surface structure</a:t>
            </a:r>
            <a:r>
              <a:rPr lang="en-US">
                <a:ea typeface="+mn-lt"/>
                <a:cs typeface="+mn-lt"/>
              </a:rPr>
              <a:t>: The “concrete, operational acts of teaching and learning, of showing and demonstrating, of questioning and answering, of interacting and withholding, of approaching and withdrawing” (pp. 54-55).</a:t>
            </a:r>
          </a:p>
          <a:p>
            <a:pPr>
              <a:buFont typeface="Arial"/>
            </a:pPr>
            <a:r>
              <a:rPr lang="en-US" b="1">
                <a:ea typeface="+mn-lt"/>
                <a:cs typeface="+mn-lt"/>
              </a:rPr>
              <a:t>Deep structure</a:t>
            </a:r>
            <a:r>
              <a:rPr lang="en-US">
                <a:ea typeface="+mn-lt"/>
                <a:cs typeface="+mn-lt"/>
              </a:rPr>
              <a:t>: A "set of assumptions about how best to impart a certain body of knowledge and know-how” (p. 54).</a:t>
            </a:r>
          </a:p>
          <a:p>
            <a:pPr>
              <a:buFont typeface="Arial"/>
            </a:pPr>
            <a:r>
              <a:rPr lang="en-US" b="1">
                <a:ea typeface="+mn-lt"/>
                <a:cs typeface="+mn-lt"/>
              </a:rPr>
              <a:t>Implicit structure</a:t>
            </a:r>
            <a:r>
              <a:rPr lang="en-US">
                <a:ea typeface="+mn-lt"/>
                <a:cs typeface="+mn-lt"/>
              </a:rPr>
              <a:t>: A "moral dimension that comprises a set of beliefs about the professional attitudes, values, and dispositions” (p. 54).</a:t>
            </a:r>
          </a:p>
          <a:p>
            <a:pPr marL="0" indent="0">
              <a:buNone/>
            </a:pPr>
            <a:endParaRPr lang="en-US"/>
          </a:p>
        </p:txBody>
      </p:sp>
    </p:spTree>
    <p:extLst>
      <p:ext uri="{BB962C8B-B14F-4D97-AF65-F5344CB8AC3E}">
        <p14:creationId xmlns:p14="http://schemas.microsoft.com/office/powerpoint/2010/main" val="2740838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EA869-92E2-453B-B692-22FDB71377DA}"/>
              </a:ext>
            </a:extLst>
          </p:cNvPr>
          <p:cNvSpPr>
            <a:spLocks noGrp="1"/>
          </p:cNvSpPr>
          <p:nvPr>
            <p:ph type="title"/>
          </p:nvPr>
        </p:nvSpPr>
        <p:spPr/>
        <p:txBody>
          <a:bodyPr/>
          <a:lstStyle/>
          <a:p>
            <a:r>
              <a:rPr lang="en-US"/>
              <a:t>Why a signature pedagogy *now*?</a:t>
            </a:r>
          </a:p>
        </p:txBody>
      </p:sp>
      <p:sp>
        <p:nvSpPr>
          <p:cNvPr id="3" name="Content Placeholder 2">
            <a:extLst>
              <a:ext uri="{FF2B5EF4-FFF2-40B4-BE49-F238E27FC236}">
                <a16:creationId xmlns:a16="http://schemas.microsoft.com/office/drawing/2014/main" id="{667FBC5F-15FB-4698-BCE7-8C86D6AC5EB9}"/>
              </a:ext>
            </a:extLst>
          </p:cNvPr>
          <p:cNvSpPr>
            <a:spLocks noGrp="1"/>
          </p:cNvSpPr>
          <p:nvPr>
            <p:ph idx="1"/>
          </p:nvPr>
        </p:nvSpPr>
        <p:spPr/>
        <p:txBody>
          <a:bodyPr vert="horz" lIns="91440" tIns="45720" rIns="91440" bIns="45720" rtlCol="0" anchor="t">
            <a:normAutofit fontScale="92500"/>
          </a:bodyPr>
          <a:lstStyle/>
          <a:p>
            <a:r>
              <a:rPr lang="en-US"/>
              <a:t>Pandemic times and meeting students' needs now</a:t>
            </a:r>
          </a:p>
          <a:p>
            <a:r>
              <a:rPr lang="en-US"/>
              <a:t>Reinvigorate teaching (revisit statement of teaching philosophy: What has changed? What do you want to keep?)</a:t>
            </a:r>
          </a:p>
          <a:p>
            <a:r>
              <a:rPr lang="en-US"/>
              <a:t>Professional development (tenure file, professional websites, etc.)</a:t>
            </a:r>
          </a:p>
          <a:p>
            <a:r>
              <a:rPr lang="en-US"/>
              <a:t>Individual/departmental reflection to identify patterns, strengths, and trends to communicate to students</a:t>
            </a:r>
          </a:p>
          <a:p>
            <a:r>
              <a:rPr lang="en-US"/>
              <a:t>Connections to Ignatian Year and elements of Catholic teaching (UAPs, etc.)</a:t>
            </a:r>
          </a:p>
          <a:p>
            <a:r>
              <a:rPr lang="en-US"/>
              <a:t>Personal growth and reflection</a:t>
            </a:r>
          </a:p>
        </p:txBody>
      </p:sp>
    </p:spTree>
    <p:extLst>
      <p:ext uri="{BB962C8B-B14F-4D97-AF65-F5344CB8AC3E}">
        <p14:creationId xmlns:p14="http://schemas.microsoft.com/office/powerpoint/2010/main" val="904505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0FFEF-96A7-1249-B6E0-B2BB8A664E65}"/>
              </a:ext>
            </a:extLst>
          </p:cNvPr>
          <p:cNvSpPr>
            <a:spLocks noGrp="1"/>
          </p:cNvSpPr>
          <p:nvPr>
            <p:ph type="title"/>
          </p:nvPr>
        </p:nvSpPr>
        <p:spPr/>
        <p:txBody>
          <a:bodyPr/>
          <a:lstStyle/>
          <a:p>
            <a:r>
              <a:rPr lang="en-US" dirty="0"/>
              <a:t>Steps to a signature pedagogy</a:t>
            </a:r>
          </a:p>
        </p:txBody>
      </p:sp>
      <p:sp>
        <p:nvSpPr>
          <p:cNvPr id="3" name="Content Placeholder 2">
            <a:extLst>
              <a:ext uri="{FF2B5EF4-FFF2-40B4-BE49-F238E27FC236}">
                <a16:creationId xmlns:a16="http://schemas.microsoft.com/office/drawing/2014/main" id="{A1C3586B-A259-D248-93DC-037E6F320201}"/>
              </a:ext>
            </a:extLst>
          </p:cNvPr>
          <p:cNvSpPr>
            <a:spLocks noGrp="1"/>
          </p:cNvSpPr>
          <p:nvPr>
            <p:ph idx="1"/>
          </p:nvPr>
        </p:nvSpPr>
        <p:spPr/>
        <p:txBody>
          <a:bodyPr/>
          <a:lstStyle/>
          <a:p>
            <a:pPr marL="0" lvl="0" indent="0">
              <a:buNone/>
            </a:pPr>
            <a:r>
              <a:rPr lang="en-US" dirty="0"/>
              <a:t>1.) Note underlying philosophical commitments you make, or want to make, as an educator: What drives your teaching?</a:t>
            </a:r>
            <a:r>
              <a:rPr lang="en-US" dirty="0">
                <a:latin typeface="Modern Love"/>
              </a:rPr>
              <a:t> How do you understand your teaching to be connected to your specific discipline?</a:t>
            </a:r>
            <a:endParaRPr lang="en-US" dirty="0"/>
          </a:p>
          <a:p>
            <a:pPr marL="0" lvl="0" indent="0">
              <a:buNone/>
            </a:pPr>
            <a:r>
              <a:rPr lang="en-US" dirty="0"/>
              <a:t>2.) Identify what kinds of educational experiences you want students to have as a result of your classes: Why these experiences?</a:t>
            </a:r>
            <a:r>
              <a:rPr lang="en-US" dirty="0">
                <a:latin typeface="Modern Love"/>
              </a:rPr>
              <a:t> How do they connect to your discipline specifically?</a:t>
            </a:r>
            <a:endParaRPr lang="en-US" dirty="0"/>
          </a:p>
          <a:p>
            <a:pPr marL="0" lvl="0" indent="0">
              <a:buNone/>
            </a:pPr>
            <a:r>
              <a:rPr lang="en-US" dirty="0"/>
              <a:t>3.) Articulate methods (ways) to achieve those experiences: What does learning in your classes look like? What do students do? Why?</a:t>
            </a:r>
          </a:p>
          <a:p>
            <a:pPr marL="0" indent="0">
              <a:buNone/>
            </a:pPr>
            <a:endParaRPr lang="en-US" dirty="0"/>
          </a:p>
        </p:txBody>
      </p:sp>
    </p:spTree>
    <p:extLst>
      <p:ext uri="{BB962C8B-B14F-4D97-AF65-F5344CB8AC3E}">
        <p14:creationId xmlns:p14="http://schemas.microsoft.com/office/powerpoint/2010/main" val="3304875289"/>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D1B30"/>
      </a:dk2>
      <a:lt2>
        <a:srgbClr val="F0F3F2"/>
      </a:lt2>
      <a:accent1>
        <a:srgbClr val="E12F90"/>
      </a:accent1>
      <a:accent2>
        <a:srgbClr val="CF1DC8"/>
      </a:accent2>
      <a:accent3>
        <a:srgbClr val="9D2FE1"/>
      </a:accent3>
      <a:accent4>
        <a:srgbClr val="502FD3"/>
      </a:accent4>
      <a:accent5>
        <a:srgbClr val="2F55E1"/>
      </a:accent5>
      <a:accent6>
        <a:srgbClr val="1D8DCF"/>
      </a:accent6>
      <a:hlink>
        <a:srgbClr val="3F45BF"/>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emplate>office theme</Template>
  <TotalTime>3</TotalTime>
  <Words>672</Words>
  <Application>Microsoft Macintosh PowerPoint</Application>
  <PresentationFormat>Widescreen</PresentationFormat>
  <Paragraphs>71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 Light</vt:lpstr>
      <vt:lpstr>Modern Love</vt:lpstr>
      <vt:lpstr>The Hand</vt:lpstr>
      <vt:lpstr>SketchyVTI</vt:lpstr>
      <vt:lpstr>Signature Pedagogy</vt:lpstr>
      <vt:lpstr>Initial Questions</vt:lpstr>
      <vt:lpstr>Ignatian Pedagogy as Signature Pedagogy</vt:lpstr>
      <vt:lpstr>So What?</vt:lpstr>
      <vt:lpstr>What is a "signature pedagogy?"</vt:lpstr>
      <vt:lpstr>Signature Pedagogy: History and Context (Melissa)</vt:lpstr>
      <vt:lpstr>Structures of Signature Pedagogies</vt:lpstr>
      <vt:lpstr>Why a signature pedagogy *now*?</vt:lpstr>
      <vt:lpstr>Steps to a signature pedagogy</vt:lpstr>
      <vt:lpstr>Examples of pedagogical methods</vt:lpstr>
      <vt:lpstr>Steps to Writing a Signature Pedagogy</vt:lpstr>
      <vt:lpstr>To generate ideas...</vt:lpstr>
      <vt:lpstr>Additional Resources and Scholarship</vt:lpstr>
      <vt:lpstr>Examples of Signature Pedagogies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Shew, Melissa</cp:lastModifiedBy>
  <cp:revision>7</cp:revision>
  <dcterms:created xsi:type="dcterms:W3CDTF">2022-02-04T18:37:47Z</dcterms:created>
  <dcterms:modified xsi:type="dcterms:W3CDTF">2022-05-23T17:25:28Z</dcterms:modified>
</cp:coreProperties>
</file>