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2" r:id="rId5"/>
    <p:sldId id="304" r:id="rId6"/>
    <p:sldId id="313" r:id="rId7"/>
    <p:sldId id="314" r:id="rId8"/>
    <p:sldId id="315" r:id="rId9"/>
    <p:sldId id="316" r:id="rId10"/>
    <p:sldId id="31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dner, Sarah" userId="02439b82-0cbc-4b24-a98a-88101a71a5ad" providerId="ADAL" clId="{05A8A9EB-2687-46EE-9042-E4E9E3D468CA}"/>
    <pc:docChg chg="custSel modSld">
      <pc:chgData name="Feldner, Sarah" userId="02439b82-0cbc-4b24-a98a-88101a71a5ad" providerId="ADAL" clId="{05A8A9EB-2687-46EE-9042-E4E9E3D468CA}" dt="2020-06-10T16:40:34.034" v="193" actId="20577"/>
      <pc:docMkLst>
        <pc:docMk/>
      </pc:docMkLst>
      <pc:sldChg chg="modSp mod">
        <pc:chgData name="Feldner, Sarah" userId="02439b82-0cbc-4b24-a98a-88101a71a5ad" providerId="ADAL" clId="{05A8A9EB-2687-46EE-9042-E4E9E3D468CA}" dt="2020-06-10T16:39:25.404" v="34" actId="20577"/>
        <pc:sldMkLst>
          <pc:docMk/>
          <pc:sldMk cId="4217449319" sldId="313"/>
        </pc:sldMkLst>
        <pc:spChg chg="mod">
          <ac:chgData name="Feldner, Sarah" userId="02439b82-0cbc-4b24-a98a-88101a71a5ad" providerId="ADAL" clId="{05A8A9EB-2687-46EE-9042-E4E9E3D468CA}" dt="2020-06-10T16:39:25.404" v="34" actId="20577"/>
          <ac:spMkLst>
            <pc:docMk/>
            <pc:sldMk cId="4217449319" sldId="313"/>
            <ac:spMk id="7" creationId="{47CAEE2D-783E-47C5-8E18-CBE9CD0F1E69}"/>
          </ac:spMkLst>
        </pc:spChg>
      </pc:sldChg>
      <pc:sldChg chg="modSp mod">
        <pc:chgData name="Feldner, Sarah" userId="02439b82-0cbc-4b24-a98a-88101a71a5ad" providerId="ADAL" clId="{05A8A9EB-2687-46EE-9042-E4E9E3D468CA}" dt="2020-06-10T16:39:38.782" v="66" actId="20577"/>
        <pc:sldMkLst>
          <pc:docMk/>
          <pc:sldMk cId="3174810958" sldId="314"/>
        </pc:sldMkLst>
        <pc:spChg chg="mod">
          <ac:chgData name="Feldner, Sarah" userId="02439b82-0cbc-4b24-a98a-88101a71a5ad" providerId="ADAL" clId="{05A8A9EB-2687-46EE-9042-E4E9E3D468CA}" dt="2020-06-10T16:39:38.782" v="66" actId="20577"/>
          <ac:spMkLst>
            <pc:docMk/>
            <pc:sldMk cId="3174810958" sldId="314"/>
            <ac:spMk id="3" creationId="{618AB29F-CD1B-4E51-B6E4-E7D5EAEF8317}"/>
          </ac:spMkLst>
        </pc:spChg>
      </pc:sldChg>
      <pc:sldChg chg="modSp mod">
        <pc:chgData name="Feldner, Sarah" userId="02439b82-0cbc-4b24-a98a-88101a71a5ad" providerId="ADAL" clId="{05A8A9EB-2687-46EE-9042-E4E9E3D468CA}" dt="2020-06-10T16:39:45.258" v="87" actId="20577"/>
        <pc:sldMkLst>
          <pc:docMk/>
          <pc:sldMk cId="1019626184" sldId="315"/>
        </pc:sldMkLst>
        <pc:spChg chg="mod">
          <ac:chgData name="Feldner, Sarah" userId="02439b82-0cbc-4b24-a98a-88101a71a5ad" providerId="ADAL" clId="{05A8A9EB-2687-46EE-9042-E4E9E3D468CA}" dt="2020-06-10T16:39:45.258" v="87" actId="20577"/>
          <ac:spMkLst>
            <pc:docMk/>
            <pc:sldMk cId="1019626184" sldId="315"/>
            <ac:spMk id="3" creationId="{618AB29F-CD1B-4E51-B6E4-E7D5EAEF8317}"/>
          </ac:spMkLst>
        </pc:spChg>
      </pc:sldChg>
      <pc:sldChg chg="modSp mod">
        <pc:chgData name="Feldner, Sarah" userId="02439b82-0cbc-4b24-a98a-88101a71a5ad" providerId="ADAL" clId="{05A8A9EB-2687-46EE-9042-E4E9E3D468CA}" dt="2020-06-10T16:40:06.467" v="140" actId="20577"/>
        <pc:sldMkLst>
          <pc:docMk/>
          <pc:sldMk cId="722379411" sldId="316"/>
        </pc:sldMkLst>
        <pc:spChg chg="mod">
          <ac:chgData name="Feldner, Sarah" userId="02439b82-0cbc-4b24-a98a-88101a71a5ad" providerId="ADAL" clId="{05A8A9EB-2687-46EE-9042-E4E9E3D468CA}" dt="2020-06-10T16:40:06.467" v="140" actId="20577"/>
          <ac:spMkLst>
            <pc:docMk/>
            <pc:sldMk cId="722379411" sldId="316"/>
            <ac:spMk id="3" creationId="{618AB29F-CD1B-4E51-B6E4-E7D5EAEF8317}"/>
          </ac:spMkLst>
        </pc:spChg>
      </pc:sldChg>
      <pc:sldChg chg="modSp mod">
        <pc:chgData name="Feldner, Sarah" userId="02439b82-0cbc-4b24-a98a-88101a71a5ad" providerId="ADAL" clId="{05A8A9EB-2687-46EE-9042-E4E9E3D468CA}" dt="2020-06-10T16:40:34.034" v="193" actId="20577"/>
        <pc:sldMkLst>
          <pc:docMk/>
          <pc:sldMk cId="3810979818" sldId="317"/>
        </pc:sldMkLst>
        <pc:spChg chg="mod">
          <ac:chgData name="Feldner, Sarah" userId="02439b82-0cbc-4b24-a98a-88101a71a5ad" providerId="ADAL" clId="{05A8A9EB-2687-46EE-9042-E4E9E3D468CA}" dt="2020-06-10T16:40:34.034" v="193" actId="20577"/>
          <ac:spMkLst>
            <pc:docMk/>
            <pc:sldMk cId="3810979818" sldId="317"/>
            <ac:spMk id="3" creationId="{618AB29F-CD1B-4E51-B6E4-E7D5EAEF831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8447E-9943-4937-B6EA-ACC9318D5940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32DDA0E-A666-411D-8D0B-3695E3876D24}">
      <dgm:prSet/>
      <dgm:spPr/>
      <dgm:t>
        <a:bodyPr/>
        <a:lstStyle/>
        <a:p>
          <a:r>
            <a:rPr lang="en-US"/>
            <a:t>Objective:  Attract, retain and graduate a diverse and inclusive community of students</a:t>
          </a:r>
        </a:p>
      </dgm:t>
    </dgm:pt>
    <dgm:pt modelId="{2C151B6F-EF71-4089-ADCF-8219AF845DC2}" type="parTrans" cxnId="{030DEB82-4E9D-4EB7-8369-CC066BC63224}">
      <dgm:prSet/>
      <dgm:spPr/>
      <dgm:t>
        <a:bodyPr/>
        <a:lstStyle/>
        <a:p>
          <a:endParaRPr lang="en-US"/>
        </a:p>
      </dgm:t>
    </dgm:pt>
    <dgm:pt modelId="{C7A5263F-6484-4728-8596-4CF91BA93C72}" type="sibTrans" cxnId="{030DEB82-4E9D-4EB7-8369-CC066BC63224}">
      <dgm:prSet/>
      <dgm:spPr/>
      <dgm:t>
        <a:bodyPr/>
        <a:lstStyle/>
        <a:p>
          <a:endParaRPr lang="en-US"/>
        </a:p>
      </dgm:t>
    </dgm:pt>
    <dgm:pt modelId="{2163C0FB-3289-4F6E-8727-39C9E32DB5B4}">
      <dgm:prSet/>
      <dgm:spPr/>
      <dgm:t>
        <a:bodyPr/>
        <a:lstStyle/>
        <a:p>
          <a:r>
            <a:rPr lang="en-US"/>
            <a:t>Objective:  Attract and retain a diverse and inclusive community of faculty and staff committed to our mission</a:t>
          </a:r>
        </a:p>
      </dgm:t>
    </dgm:pt>
    <dgm:pt modelId="{86C9556B-3853-45E0-B020-B563299CF30D}" type="parTrans" cxnId="{33B8587E-9F31-408C-9816-4EB7B864A80C}">
      <dgm:prSet/>
      <dgm:spPr/>
      <dgm:t>
        <a:bodyPr/>
        <a:lstStyle/>
        <a:p>
          <a:endParaRPr lang="en-US"/>
        </a:p>
      </dgm:t>
    </dgm:pt>
    <dgm:pt modelId="{7149138E-6544-4CDB-88C7-C46CF33DD1C8}" type="sibTrans" cxnId="{33B8587E-9F31-408C-9816-4EB7B864A80C}">
      <dgm:prSet/>
      <dgm:spPr/>
      <dgm:t>
        <a:bodyPr/>
        <a:lstStyle/>
        <a:p>
          <a:endParaRPr lang="en-US"/>
        </a:p>
      </dgm:t>
    </dgm:pt>
    <dgm:pt modelId="{B39A2771-3A18-4A3A-BCAE-F49799047449}">
      <dgm:prSet/>
      <dgm:spPr/>
      <dgm:t>
        <a:bodyPr/>
        <a:lstStyle/>
        <a:p>
          <a:r>
            <a:rPr lang="en-US"/>
            <a:t>Objective:  Enhance opportunities for diverse and inclusive learning and scholarship</a:t>
          </a:r>
        </a:p>
      </dgm:t>
    </dgm:pt>
    <dgm:pt modelId="{B275819E-4417-4852-A537-EDE4854F65F5}" type="parTrans" cxnId="{F5B5296F-73E7-4618-86DB-DEDE78B4A0A0}">
      <dgm:prSet/>
      <dgm:spPr/>
      <dgm:t>
        <a:bodyPr/>
        <a:lstStyle/>
        <a:p>
          <a:endParaRPr lang="en-US"/>
        </a:p>
      </dgm:t>
    </dgm:pt>
    <dgm:pt modelId="{A453624C-40BE-4A14-8FEA-175703638E85}" type="sibTrans" cxnId="{F5B5296F-73E7-4618-86DB-DEDE78B4A0A0}">
      <dgm:prSet/>
      <dgm:spPr/>
      <dgm:t>
        <a:bodyPr/>
        <a:lstStyle/>
        <a:p>
          <a:endParaRPr lang="en-US"/>
        </a:p>
      </dgm:t>
    </dgm:pt>
    <dgm:pt modelId="{63F212F1-46E3-4F88-A8D9-49C24719FD22}">
      <dgm:prSet/>
      <dgm:spPr/>
      <dgm:t>
        <a:bodyPr/>
        <a:lstStyle/>
        <a:p>
          <a:r>
            <a:rPr lang="en-US"/>
            <a:t>Objective:  Function as a community that values, respects, welcomes, and promotes a sense of belonging to all members</a:t>
          </a:r>
        </a:p>
      </dgm:t>
    </dgm:pt>
    <dgm:pt modelId="{E23B1027-D54C-4408-9295-82E378676678}" type="parTrans" cxnId="{5A4CD5D4-27F8-4EED-AE8D-0AEBEDFF3B30}">
      <dgm:prSet/>
      <dgm:spPr/>
      <dgm:t>
        <a:bodyPr/>
        <a:lstStyle/>
        <a:p>
          <a:endParaRPr lang="en-US"/>
        </a:p>
      </dgm:t>
    </dgm:pt>
    <dgm:pt modelId="{68F6F2CD-5B02-451A-815A-29FF71178B3B}" type="sibTrans" cxnId="{5A4CD5D4-27F8-4EED-AE8D-0AEBEDFF3B30}">
      <dgm:prSet/>
      <dgm:spPr/>
      <dgm:t>
        <a:bodyPr/>
        <a:lstStyle/>
        <a:p>
          <a:endParaRPr lang="en-US"/>
        </a:p>
      </dgm:t>
    </dgm:pt>
    <dgm:pt modelId="{CBD26ED2-54FE-4685-8639-11267B3E59A6}">
      <dgm:prSet/>
      <dgm:spPr/>
      <dgm:t>
        <a:bodyPr/>
        <a:lstStyle/>
        <a:p>
          <a:r>
            <a:rPr lang="en-US"/>
            <a:t>Objective:  Engage diverse communities beyond the boundaries of our campus</a:t>
          </a:r>
        </a:p>
      </dgm:t>
    </dgm:pt>
    <dgm:pt modelId="{3E7831D1-F3BD-4DA5-B26E-354BEED76583}" type="parTrans" cxnId="{0A177071-6885-49DD-9EA0-6A6B77782F5C}">
      <dgm:prSet/>
      <dgm:spPr/>
      <dgm:t>
        <a:bodyPr/>
        <a:lstStyle/>
        <a:p>
          <a:endParaRPr lang="en-US"/>
        </a:p>
      </dgm:t>
    </dgm:pt>
    <dgm:pt modelId="{1E311CC1-BE9C-4952-8D81-E6E6350BE53F}" type="sibTrans" cxnId="{0A177071-6885-49DD-9EA0-6A6B77782F5C}">
      <dgm:prSet/>
      <dgm:spPr/>
      <dgm:t>
        <a:bodyPr/>
        <a:lstStyle/>
        <a:p>
          <a:endParaRPr lang="en-US"/>
        </a:p>
      </dgm:t>
    </dgm:pt>
    <dgm:pt modelId="{7A4ABC84-1FF7-44DE-9897-B833C5FB7CDA}" type="pres">
      <dgm:prSet presAssocID="{2F78447E-9943-4937-B6EA-ACC9318D5940}" presName="vert0" presStyleCnt="0">
        <dgm:presLayoutVars>
          <dgm:dir/>
          <dgm:animOne val="branch"/>
          <dgm:animLvl val="lvl"/>
        </dgm:presLayoutVars>
      </dgm:prSet>
      <dgm:spPr/>
    </dgm:pt>
    <dgm:pt modelId="{6F2D8673-2602-4E22-9227-90AE88DE573F}" type="pres">
      <dgm:prSet presAssocID="{032DDA0E-A666-411D-8D0B-3695E3876D24}" presName="thickLine" presStyleLbl="alignNode1" presStyleIdx="0" presStyleCnt="5"/>
      <dgm:spPr/>
    </dgm:pt>
    <dgm:pt modelId="{A944E1F7-8409-4AEE-AFD2-880873C6F5DC}" type="pres">
      <dgm:prSet presAssocID="{032DDA0E-A666-411D-8D0B-3695E3876D24}" presName="horz1" presStyleCnt="0"/>
      <dgm:spPr/>
    </dgm:pt>
    <dgm:pt modelId="{6E47B33F-A0CA-4EC2-99D1-FDD101E27E6A}" type="pres">
      <dgm:prSet presAssocID="{032DDA0E-A666-411D-8D0B-3695E3876D24}" presName="tx1" presStyleLbl="revTx" presStyleIdx="0" presStyleCnt="5"/>
      <dgm:spPr/>
    </dgm:pt>
    <dgm:pt modelId="{7FCA1B6C-2C18-4B3F-8F5B-DE7C972C4526}" type="pres">
      <dgm:prSet presAssocID="{032DDA0E-A666-411D-8D0B-3695E3876D24}" presName="vert1" presStyleCnt="0"/>
      <dgm:spPr/>
    </dgm:pt>
    <dgm:pt modelId="{7D2F3B5A-7F9B-42F6-A0D3-981FD8896F46}" type="pres">
      <dgm:prSet presAssocID="{2163C0FB-3289-4F6E-8727-39C9E32DB5B4}" presName="thickLine" presStyleLbl="alignNode1" presStyleIdx="1" presStyleCnt="5"/>
      <dgm:spPr/>
    </dgm:pt>
    <dgm:pt modelId="{1800ABB5-2913-4176-B2DE-2D7BB4076E9D}" type="pres">
      <dgm:prSet presAssocID="{2163C0FB-3289-4F6E-8727-39C9E32DB5B4}" presName="horz1" presStyleCnt="0"/>
      <dgm:spPr/>
    </dgm:pt>
    <dgm:pt modelId="{CB5B97FA-7CFC-487D-83B7-E4650AB64267}" type="pres">
      <dgm:prSet presAssocID="{2163C0FB-3289-4F6E-8727-39C9E32DB5B4}" presName="tx1" presStyleLbl="revTx" presStyleIdx="1" presStyleCnt="5"/>
      <dgm:spPr/>
    </dgm:pt>
    <dgm:pt modelId="{9C25231B-296E-41B1-AD96-887EE83723DE}" type="pres">
      <dgm:prSet presAssocID="{2163C0FB-3289-4F6E-8727-39C9E32DB5B4}" presName="vert1" presStyleCnt="0"/>
      <dgm:spPr/>
    </dgm:pt>
    <dgm:pt modelId="{01671610-2D77-4E30-982A-A8277B1DC011}" type="pres">
      <dgm:prSet presAssocID="{B39A2771-3A18-4A3A-BCAE-F49799047449}" presName="thickLine" presStyleLbl="alignNode1" presStyleIdx="2" presStyleCnt="5"/>
      <dgm:spPr/>
    </dgm:pt>
    <dgm:pt modelId="{A639E4DD-7552-46A9-8918-DC818CD88689}" type="pres">
      <dgm:prSet presAssocID="{B39A2771-3A18-4A3A-BCAE-F49799047449}" presName="horz1" presStyleCnt="0"/>
      <dgm:spPr/>
    </dgm:pt>
    <dgm:pt modelId="{146AF6F3-05AE-4919-94A5-7D6189E3C6D1}" type="pres">
      <dgm:prSet presAssocID="{B39A2771-3A18-4A3A-BCAE-F49799047449}" presName="tx1" presStyleLbl="revTx" presStyleIdx="2" presStyleCnt="5"/>
      <dgm:spPr/>
    </dgm:pt>
    <dgm:pt modelId="{B6132426-ABE9-4DB2-AE7C-C305D4CBFF7F}" type="pres">
      <dgm:prSet presAssocID="{B39A2771-3A18-4A3A-BCAE-F49799047449}" presName="vert1" presStyleCnt="0"/>
      <dgm:spPr/>
    </dgm:pt>
    <dgm:pt modelId="{03F9148E-ECB2-4A3F-AF9E-6F3A24D8F5EB}" type="pres">
      <dgm:prSet presAssocID="{63F212F1-46E3-4F88-A8D9-49C24719FD22}" presName="thickLine" presStyleLbl="alignNode1" presStyleIdx="3" presStyleCnt="5"/>
      <dgm:spPr/>
    </dgm:pt>
    <dgm:pt modelId="{7467F75B-90C7-47AE-83CC-197EB3CCE4DB}" type="pres">
      <dgm:prSet presAssocID="{63F212F1-46E3-4F88-A8D9-49C24719FD22}" presName="horz1" presStyleCnt="0"/>
      <dgm:spPr/>
    </dgm:pt>
    <dgm:pt modelId="{ACC84E5B-510A-43F6-B6F7-243AC4AA8133}" type="pres">
      <dgm:prSet presAssocID="{63F212F1-46E3-4F88-A8D9-49C24719FD22}" presName="tx1" presStyleLbl="revTx" presStyleIdx="3" presStyleCnt="5"/>
      <dgm:spPr/>
    </dgm:pt>
    <dgm:pt modelId="{C0BCDD84-31E4-41AB-9023-5F93A0A0C134}" type="pres">
      <dgm:prSet presAssocID="{63F212F1-46E3-4F88-A8D9-49C24719FD22}" presName="vert1" presStyleCnt="0"/>
      <dgm:spPr/>
    </dgm:pt>
    <dgm:pt modelId="{C238AFF8-769D-4AEC-8A42-0138F6DFD0A8}" type="pres">
      <dgm:prSet presAssocID="{CBD26ED2-54FE-4685-8639-11267B3E59A6}" presName="thickLine" presStyleLbl="alignNode1" presStyleIdx="4" presStyleCnt="5"/>
      <dgm:spPr/>
    </dgm:pt>
    <dgm:pt modelId="{C6B25C9B-0B76-4FF5-9194-387556A91A5D}" type="pres">
      <dgm:prSet presAssocID="{CBD26ED2-54FE-4685-8639-11267B3E59A6}" presName="horz1" presStyleCnt="0"/>
      <dgm:spPr/>
    </dgm:pt>
    <dgm:pt modelId="{0DBA1508-FB04-423B-B62D-8E9F98A4E4B0}" type="pres">
      <dgm:prSet presAssocID="{CBD26ED2-54FE-4685-8639-11267B3E59A6}" presName="tx1" presStyleLbl="revTx" presStyleIdx="4" presStyleCnt="5"/>
      <dgm:spPr/>
    </dgm:pt>
    <dgm:pt modelId="{59DEF1E1-0881-4100-8B90-E57CC4AA1D00}" type="pres">
      <dgm:prSet presAssocID="{CBD26ED2-54FE-4685-8639-11267B3E59A6}" presName="vert1" presStyleCnt="0"/>
      <dgm:spPr/>
    </dgm:pt>
  </dgm:ptLst>
  <dgm:cxnLst>
    <dgm:cxn modelId="{49C91531-B41F-4AA8-9CDD-4B418A82F5B7}" type="presOf" srcId="{2163C0FB-3289-4F6E-8727-39C9E32DB5B4}" destId="{CB5B97FA-7CFC-487D-83B7-E4650AB64267}" srcOrd="0" destOrd="0" presId="urn:microsoft.com/office/officeart/2008/layout/LinedList"/>
    <dgm:cxn modelId="{D051F33F-70C2-4DC9-82F3-7E4D4FD129C7}" type="presOf" srcId="{CBD26ED2-54FE-4685-8639-11267B3E59A6}" destId="{0DBA1508-FB04-423B-B62D-8E9F98A4E4B0}" srcOrd="0" destOrd="0" presId="urn:microsoft.com/office/officeart/2008/layout/LinedList"/>
    <dgm:cxn modelId="{FFB82D4A-22CD-4390-A34F-95AE5E6475F3}" type="presOf" srcId="{63F212F1-46E3-4F88-A8D9-49C24719FD22}" destId="{ACC84E5B-510A-43F6-B6F7-243AC4AA8133}" srcOrd="0" destOrd="0" presId="urn:microsoft.com/office/officeart/2008/layout/LinedList"/>
    <dgm:cxn modelId="{F5B5296F-73E7-4618-86DB-DEDE78B4A0A0}" srcId="{2F78447E-9943-4937-B6EA-ACC9318D5940}" destId="{B39A2771-3A18-4A3A-BCAE-F49799047449}" srcOrd="2" destOrd="0" parTransId="{B275819E-4417-4852-A537-EDE4854F65F5}" sibTransId="{A453624C-40BE-4A14-8FEA-175703638E85}"/>
    <dgm:cxn modelId="{0A177071-6885-49DD-9EA0-6A6B77782F5C}" srcId="{2F78447E-9943-4937-B6EA-ACC9318D5940}" destId="{CBD26ED2-54FE-4685-8639-11267B3E59A6}" srcOrd="4" destOrd="0" parTransId="{3E7831D1-F3BD-4DA5-B26E-354BEED76583}" sibTransId="{1E311CC1-BE9C-4952-8D81-E6E6350BE53F}"/>
    <dgm:cxn modelId="{2D606975-7698-45E1-9815-CF253B0C1EC9}" type="presOf" srcId="{2F78447E-9943-4937-B6EA-ACC9318D5940}" destId="{7A4ABC84-1FF7-44DE-9897-B833C5FB7CDA}" srcOrd="0" destOrd="0" presId="urn:microsoft.com/office/officeart/2008/layout/LinedList"/>
    <dgm:cxn modelId="{33B8587E-9F31-408C-9816-4EB7B864A80C}" srcId="{2F78447E-9943-4937-B6EA-ACC9318D5940}" destId="{2163C0FB-3289-4F6E-8727-39C9E32DB5B4}" srcOrd="1" destOrd="0" parTransId="{86C9556B-3853-45E0-B020-B563299CF30D}" sibTransId="{7149138E-6544-4CDB-88C7-C46CF33DD1C8}"/>
    <dgm:cxn modelId="{030DEB82-4E9D-4EB7-8369-CC066BC63224}" srcId="{2F78447E-9943-4937-B6EA-ACC9318D5940}" destId="{032DDA0E-A666-411D-8D0B-3695E3876D24}" srcOrd="0" destOrd="0" parTransId="{2C151B6F-EF71-4089-ADCF-8219AF845DC2}" sibTransId="{C7A5263F-6484-4728-8596-4CF91BA93C72}"/>
    <dgm:cxn modelId="{A40EDBB5-C963-4399-835F-DA24FC61B872}" type="presOf" srcId="{B39A2771-3A18-4A3A-BCAE-F49799047449}" destId="{146AF6F3-05AE-4919-94A5-7D6189E3C6D1}" srcOrd="0" destOrd="0" presId="urn:microsoft.com/office/officeart/2008/layout/LinedList"/>
    <dgm:cxn modelId="{5A4CD5D4-27F8-4EED-AE8D-0AEBEDFF3B30}" srcId="{2F78447E-9943-4937-B6EA-ACC9318D5940}" destId="{63F212F1-46E3-4F88-A8D9-49C24719FD22}" srcOrd="3" destOrd="0" parTransId="{E23B1027-D54C-4408-9295-82E378676678}" sibTransId="{68F6F2CD-5B02-451A-815A-29FF71178B3B}"/>
    <dgm:cxn modelId="{BED6C6F3-510C-4829-80B5-B2AC88A5578B}" type="presOf" srcId="{032DDA0E-A666-411D-8D0B-3695E3876D24}" destId="{6E47B33F-A0CA-4EC2-99D1-FDD101E27E6A}" srcOrd="0" destOrd="0" presId="urn:microsoft.com/office/officeart/2008/layout/LinedList"/>
    <dgm:cxn modelId="{F502B263-86A7-4634-BD7F-470010001E7F}" type="presParOf" srcId="{7A4ABC84-1FF7-44DE-9897-B833C5FB7CDA}" destId="{6F2D8673-2602-4E22-9227-90AE88DE573F}" srcOrd="0" destOrd="0" presId="urn:microsoft.com/office/officeart/2008/layout/LinedList"/>
    <dgm:cxn modelId="{38925774-BB70-4C3B-AC7E-6BDD9C280FEE}" type="presParOf" srcId="{7A4ABC84-1FF7-44DE-9897-B833C5FB7CDA}" destId="{A944E1F7-8409-4AEE-AFD2-880873C6F5DC}" srcOrd="1" destOrd="0" presId="urn:microsoft.com/office/officeart/2008/layout/LinedList"/>
    <dgm:cxn modelId="{BF4DD66C-475F-4473-90B8-851B711C3F26}" type="presParOf" srcId="{A944E1F7-8409-4AEE-AFD2-880873C6F5DC}" destId="{6E47B33F-A0CA-4EC2-99D1-FDD101E27E6A}" srcOrd="0" destOrd="0" presId="urn:microsoft.com/office/officeart/2008/layout/LinedList"/>
    <dgm:cxn modelId="{C4FADCB3-A8E3-458B-B061-AC744674D932}" type="presParOf" srcId="{A944E1F7-8409-4AEE-AFD2-880873C6F5DC}" destId="{7FCA1B6C-2C18-4B3F-8F5B-DE7C972C4526}" srcOrd="1" destOrd="0" presId="urn:microsoft.com/office/officeart/2008/layout/LinedList"/>
    <dgm:cxn modelId="{7A0AE6FE-B3E3-4569-BFEB-A49758F3078E}" type="presParOf" srcId="{7A4ABC84-1FF7-44DE-9897-B833C5FB7CDA}" destId="{7D2F3B5A-7F9B-42F6-A0D3-981FD8896F46}" srcOrd="2" destOrd="0" presId="urn:microsoft.com/office/officeart/2008/layout/LinedList"/>
    <dgm:cxn modelId="{3719B500-F47D-48CF-9A86-4BD8897AE628}" type="presParOf" srcId="{7A4ABC84-1FF7-44DE-9897-B833C5FB7CDA}" destId="{1800ABB5-2913-4176-B2DE-2D7BB4076E9D}" srcOrd="3" destOrd="0" presId="urn:microsoft.com/office/officeart/2008/layout/LinedList"/>
    <dgm:cxn modelId="{C67B5177-5236-4450-A2E9-E2811DC874B4}" type="presParOf" srcId="{1800ABB5-2913-4176-B2DE-2D7BB4076E9D}" destId="{CB5B97FA-7CFC-487D-83B7-E4650AB64267}" srcOrd="0" destOrd="0" presId="urn:microsoft.com/office/officeart/2008/layout/LinedList"/>
    <dgm:cxn modelId="{F8600D3D-6C51-4CF7-BE02-276321F761E7}" type="presParOf" srcId="{1800ABB5-2913-4176-B2DE-2D7BB4076E9D}" destId="{9C25231B-296E-41B1-AD96-887EE83723DE}" srcOrd="1" destOrd="0" presId="urn:microsoft.com/office/officeart/2008/layout/LinedList"/>
    <dgm:cxn modelId="{C0FBA990-CA7B-4613-AFFE-C3D523B355AB}" type="presParOf" srcId="{7A4ABC84-1FF7-44DE-9897-B833C5FB7CDA}" destId="{01671610-2D77-4E30-982A-A8277B1DC011}" srcOrd="4" destOrd="0" presId="urn:microsoft.com/office/officeart/2008/layout/LinedList"/>
    <dgm:cxn modelId="{FC4AF70D-C14A-4C60-A31B-59269DB92421}" type="presParOf" srcId="{7A4ABC84-1FF7-44DE-9897-B833C5FB7CDA}" destId="{A639E4DD-7552-46A9-8918-DC818CD88689}" srcOrd="5" destOrd="0" presId="urn:microsoft.com/office/officeart/2008/layout/LinedList"/>
    <dgm:cxn modelId="{B9DECCE2-3E84-4E5D-85B3-F6D6A66ED296}" type="presParOf" srcId="{A639E4DD-7552-46A9-8918-DC818CD88689}" destId="{146AF6F3-05AE-4919-94A5-7D6189E3C6D1}" srcOrd="0" destOrd="0" presId="urn:microsoft.com/office/officeart/2008/layout/LinedList"/>
    <dgm:cxn modelId="{3B1D35C2-2DD1-40C6-9026-281129A80752}" type="presParOf" srcId="{A639E4DD-7552-46A9-8918-DC818CD88689}" destId="{B6132426-ABE9-4DB2-AE7C-C305D4CBFF7F}" srcOrd="1" destOrd="0" presId="urn:microsoft.com/office/officeart/2008/layout/LinedList"/>
    <dgm:cxn modelId="{96765F80-96ED-4EBB-AC68-2B7ABED98B6D}" type="presParOf" srcId="{7A4ABC84-1FF7-44DE-9897-B833C5FB7CDA}" destId="{03F9148E-ECB2-4A3F-AF9E-6F3A24D8F5EB}" srcOrd="6" destOrd="0" presId="urn:microsoft.com/office/officeart/2008/layout/LinedList"/>
    <dgm:cxn modelId="{9FB2F425-6A4A-452E-B00A-3EA03A86C4CD}" type="presParOf" srcId="{7A4ABC84-1FF7-44DE-9897-B833C5FB7CDA}" destId="{7467F75B-90C7-47AE-83CC-197EB3CCE4DB}" srcOrd="7" destOrd="0" presId="urn:microsoft.com/office/officeart/2008/layout/LinedList"/>
    <dgm:cxn modelId="{81DCDD41-68ED-4626-B9F0-07DF52A514EA}" type="presParOf" srcId="{7467F75B-90C7-47AE-83CC-197EB3CCE4DB}" destId="{ACC84E5B-510A-43F6-B6F7-243AC4AA8133}" srcOrd="0" destOrd="0" presId="urn:microsoft.com/office/officeart/2008/layout/LinedList"/>
    <dgm:cxn modelId="{0637820A-A624-45CB-ABC1-1D9131D125B3}" type="presParOf" srcId="{7467F75B-90C7-47AE-83CC-197EB3CCE4DB}" destId="{C0BCDD84-31E4-41AB-9023-5F93A0A0C134}" srcOrd="1" destOrd="0" presId="urn:microsoft.com/office/officeart/2008/layout/LinedList"/>
    <dgm:cxn modelId="{7AAA9414-ADB8-4E53-AB23-9BEF9A92487E}" type="presParOf" srcId="{7A4ABC84-1FF7-44DE-9897-B833C5FB7CDA}" destId="{C238AFF8-769D-4AEC-8A42-0138F6DFD0A8}" srcOrd="8" destOrd="0" presId="urn:microsoft.com/office/officeart/2008/layout/LinedList"/>
    <dgm:cxn modelId="{D428D38D-EFBD-4AD4-95F4-EFB256048F2E}" type="presParOf" srcId="{7A4ABC84-1FF7-44DE-9897-B833C5FB7CDA}" destId="{C6B25C9B-0B76-4FF5-9194-387556A91A5D}" srcOrd="9" destOrd="0" presId="urn:microsoft.com/office/officeart/2008/layout/LinedList"/>
    <dgm:cxn modelId="{A21A1767-9A48-4278-9C33-0EBCCF532338}" type="presParOf" srcId="{C6B25C9B-0B76-4FF5-9194-387556A91A5D}" destId="{0DBA1508-FB04-423B-B62D-8E9F98A4E4B0}" srcOrd="0" destOrd="0" presId="urn:microsoft.com/office/officeart/2008/layout/LinedList"/>
    <dgm:cxn modelId="{8446036D-8C97-4635-AEFA-6ACF4DC88FBD}" type="presParOf" srcId="{C6B25C9B-0B76-4FF5-9194-387556A91A5D}" destId="{59DEF1E1-0881-4100-8B90-E57CC4AA1D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597680-8D0C-4D4C-A6FC-61D7E879240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9F8EAEB-BD86-4E5D-A831-4782D39A57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Representation </a:t>
          </a:r>
        </a:p>
      </dgm:t>
    </dgm:pt>
    <dgm:pt modelId="{C0354C07-7D05-4FA7-B771-2D20B12C03BD}" type="parTrans" cxnId="{FBF474EF-FCB7-471D-9DCD-BE2A136388DA}">
      <dgm:prSet/>
      <dgm:spPr/>
      <dgm:t>
        <a:bodyPr/>
        <a:lstStyle/>
        <a:p>
          <a:endParaRPr lang="en-US"/>
        </a:p>
      </dgm:t>
    </dgm:pt>
    <dgm:pt modelId="{8B60BAC7-D32C-4B00-B27D-5DB1C53BD58D}" type="sibTrans" cxnId="{FBF474EF-FCB7-471D-9DCD-BE2A136388DA}">
      <dgm:prSet/>
      <dgm:spPr/>
      <dgm:t>
        <a:bodyPr/>
        <a:lstStyle/>
        <a:p>
          <a:endParaRPr lang="en-US"/>
        </a:p>
      </dgm:t>
    </dgm:pt>
    <dgm:pt modelId="{6AAD4499-249A-421E-B590-27FDBD19443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Environment (Internal Engagement)</a:t>
          </a:r>
        </a:p>
      </dgm:t>
    </dgm:pt>
    <dgm:pt modelId="{52CEB501-8BA2-44F8-AD39-0BD3C3957C51}" type="parTrans" cxnId="{FB7C1763-8308-4D32-B0BD-C1C88809172F}">
      <dgm:prSet/>
      <dgm:spPr/>
      <dgm:t>
        <a:bodyPr/>
        <a:lstStyle/>
        <a:p>
          <a:endParaRPr lang="en-US"/>
        </a:p>
      </dgm:t>
    </dgm:pt>
    <dgm:pt modelId="{E8CE6F8F-9996-4F46-9398-A03F2C0D48D4}" type="sibTrans" cxnId="{FB7C1763-8308-4D32-B0BD-C1C88809172F}">
      <dgm:prSet/>
      <dgm:spPr/>
      <dgm:t>
        <a:bodyPr/>
        <a:lstStyle/>
        <a:p>
          <a:endParaRPr lang="en-US"/>
        </a:p>
      </dgm:t>
    </dgm:pt>
    <dgm:pt modelId="{9761F60E-0EA9-440A-924D-55A4F947A6E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Scholarship &amp; Learning</a:t>
          </a:r>
        </a:p>
      </dgm:t>
    </dgm:pt>
    <dgm:pt modelId="{C7EE5EAA-72D1-4C52-8A13-34CB2817ED20}" type="parTrans" cxnId="{7AAE0162-2346-47FE-9EE9-BF03D753CCD8}">
      <dgm:prSet/>
      <dgm:spPr/>
      <dgm:t>
        <a:bodyPr/>
        <a:lstStyle/>
        <a:p>
          <a:endParaRPr lang="en-US"/>
        </a:p>
      </dgm:t>
    </dgm:pt>
    <dgm:pt modelId="{C2A12792-BDFC-42AC-A75A-BF57A919EF2C}" type="sibTrans" cxnId="{7AAE0162-2346-47FE-9EE9-BF03D753CCD8}">
      <dgm:prSet/>
      <dgm:spPr/>
      <dgm:t>
        <a:bodyPr/>
        <a:lstStyle/>
        <a:p>
          <a:endParaRPr lang="en-US"/>
        </a:p>
      </dgm:t>
    </dgm:pt>
    <dgm:pt modelId="{13F04C1E-5D87-43F2-8791-C4F69A93E8E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Engaging Diverse Communities</a:t>
          </a:r>
        </a:p>
      </dgm:t>
    </dgm:pt>
    <dgm:pt modelId="{FF0EE6F3-485D-4FF1-BABF-54E54D4305E3}" type="parTrans" cxnId="{5252AF4A-5069-42B9-8DC0-E3AF9E570584}">
      <dgm:prSet/>
      <dgm:spPr/>
      <dgm:t>
        <a:bodyPr/>
        <a:lstStyle/>
        <a:p>
          <a:endParaRPr lang="en-US"/>
        </a:p>
      </dgm:t>
    </dgm:pt>
    <dgm:pt modelId="{E196205E-1C59-4D8C-B572-CD35F0A1A15E}" type="sibTrans" cxnId="{5252AF4A-5069-42B9-8DC0-E3AF9E570584}">
      <dgm:prSet/>
      <dgm:spPr/>
      <dgm:t>
        <a:bodyPr/>
        <a:lstStyle/>
        <a:p>
          <a:endParaRPr lang="en-US"/>
        </a:p>
      </dgm:t>
    </dgm:pt>
    <dgm:pt modelId="{A41D315C-D475-4ABA-AE09-C4E9DDD6FD2A}" type="pres">
      <dgm:prSet presAssocID="{76597680-8D0C-4D4C-A6FC-61D7E8792406}" presName="linear" presStyleCnt="0">
        <dgm:presLayoutVars>
          <dgm:animLvl val="lvl"/>
          <dgm:resizeHandles val="exact"/>
        </dgm:presLayoutVars>
      </dgm:prSet>
      <dgm:spPr/>
    </dgm:pt>
    <dgm:pt modelId="{88A4D4BE-32F9-44F0-91F5-4CE41F35C819}" type="pres">
      <dgm:prSet presAssocID="{B9F8EAEB-BD86-4E5D-A831-4782D39A575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FF8D485-E902-4AEB-9DCF-F6538EB95001}" type="pres">
      <dgm:prSet presAssocID="{8B60BAC7-D32C-4B00-B27D-5DB1C53BD58D}" presName="spacer" presStyleCnt="0"/>
      <dgm:spPr/>
    </dgm:pt>
    <dgm:pt modelId="{D4AAF1DA-8545-4145-B291-EC4D994DDA9A}" type="pres">
      <dgm:prSet presAssocID="{6AAD4499-249A-421E-B590-27FDBD19443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37D21DE-9361-47EE-829E-81A681AB32AD}" type="pres">
      <dgm:prSet presAssocID="{E8CE6F8F-9996-4F46-9398-A03F2C0D48D4}" presName="spacer" presStyleCnt="0"/>
      <dgm:spPr/>
    </dgm:pt>
    <dgm:pt modelId="{F5629E17-E18C-48C7-AD42-A5FEED2DAA82}" type="pres">
      <dgm:prSet presAssocID="{9761F60E-0EA9-440A-924D-55A4F947A6E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EF8BAB4-4C94-431E-BE5B-A17EB0DD2FD7}" type="pres">
      <dgm:prSet presAssocID="{C2A12792-BDFC-42AC-A75A-BF57A919EF2C}" presName="spacer" presStyleCnt="0"/>
      <dgm:spPr/>
    </dgm:pt>
    <dgm:pt modelId="{4E434D86-56A4-4DDB-981B-CD4F6CA4E338}" type="pres">
      <dgm:prSet presAssocID="{13F04C1E-5D87-43F2-8791-C4F69A93E8E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AAE0162-2346-47FE-9EE9-BF03D753CCD8}" srcId="{76597680-8D0C-4D4C-A6FC-61D7E8792406}" destId="{9761F60E-0EA9-440A-924D-55A4F947A6E2}" srcOrd="2" destOrd="0" parTransId="{C7EE5EAA-72D1-4C52-8A13-34CB2817ED20}" sibTransId="{C2A12792-BDFC-42AC-A75A-BF57A919EF2C}"/>
    <dgm:cxn modelId="{FB7C1763-8308-4D32-B0BD-C1C88809172F}" srcId="{76597680-8D0C-4D4C-A6FC-61D7E8792406}" destId="{6AAD4499-249A-421E-B590-27FDBD194433}" srcOrd="1" destOrd="0" parTransId="{52CEB501-8BA2-44F8-AD39-0BD3C3957C51}" sibTransId="{E8CE6F8F-9996-4F46-9398-A03F2C0D48D4}"/>
    <dgm:cxn modelId="{5252AF4A-5069-42B9-8DC0-E3AF9E570584}" srcId="{76597680-8D0C-4D4C-A6FC-61D7E8792406}" destId="{13F04C1E-5D87-43F2-8791-C4F69A93E8EA}" srcOrd="3" destOrd="0" parTransId="{FF0EE6F3-485D-4FF1-BABF-54E54D4305E3}" sibTransId="{E196205E-1C59-4D8C-B572-CD35F0A1A15E}"/>
    <dgm:cxn modelId="{596EB66A-E6B0-4F12-A03A-52831F94E4BB}" type="presOf" srcId="{6AAD4499-249A-421E-B590-27FDBD194433}" destId="{D4AAF1DA-8545-4145-B291-EC4D994DDA9A}" srcOrd="0" destOrd="0" presId="urn:microsoft.com/office/officeart/2005/8/layout/vList2"/>
    <dgm:cxn modelId="{8474096B-31EE-4903-A140-0F5A5ABD4FBA}" type="presOf" srcId="{B9F8EAEB-BD86-4E5D-A831-4782D39A575C}" destId="{88A4D4BE-32F9-44F0-91F5-4CE41F35C819}" srcOrd="0" destOrd="0" presId="urn:microsoft.com/office/officeart/2005/8/layout/vList2"/>
    <dgm:cxn modelId="{17B3689D-E776-4BA6-972D-5FADCAF89E6F}" type="presOf" srcId="{13F04C1E-5D87-43F2-8791-C4F69A93E8EA}" destId="{4E434D86-56A4-4DDB-981B-CD4F6CA4E338}" srcOrd="0" destOrd="0" presId="urn:microsoft.com/office/officeart/2005/8/layout/vList2"/>
    <dgm:cxn modelId="{F87073D3-4EDD-4F53-9D26-27775D333A5F}" type="presOf" srcId="{76597680-8D0C-4D4C-A6FC-61D7E8792406}" destId="{A41D315C-D475-4ABA-AE09-C4E9DDD6FD2A}" srcOrd="0" destOrd="0" presId="urn:microsoft.com/office/officeart/2005/8/layout/vList2"/>
    <dgm:cxn modelId="{F33BC2EB-A5E8-43A2-A0E9-6CE7DD189771}" type="presOf" srcId="{9761F60E-0EA9-440A-924D-55A4F947A6E2}" destId="{F5629E17-E18C-48C7-AD42-A5FEED2DAA82}" srcOrd="0" destOrd="0" presId="urn:microsoft.com/office/officeart/2005/8/layout/vList2"/>
    <dgm:cxn modelId="{FBF474EF-FCB7-471D-9DCD-BE2A136388DA}" srcId="{76597680-8D0C-4D4C-A6FC-61D7E8792406}" destId="{B9F8EAEB-BD86-4E5D-A831-4782D39A575C}" srcOrd="0" destOrd="0" parTransId="{C0354C07-7D05-4FA7-B771-2D20B12C03BD}" sibTransId="{8B60BAC7-D32C-4B00-B27D-5DB1C53BD58D}"/>
    <dgm:cxn modelId="{CFA0B49D-5ABE-4373-B518-DF960D0DCC28}" type="presParOf" srcId="{A41D315C-D475-4ABA-AE09-C4E9DDD6FD2A}" destId="{88A4D4BE-32F9-44F0-91F5-4CE41F35C819}" srcOrd="0" destOrd="0" presId="urn:microsoft.com/office/officeart/2005/8/layout/vList2"/>
    <dgm:cxn modelId="{6C96562F-A2B0-4A2E-8F34-5BD654FD5E70}" type="presParOf" srcId="{A41D315C-D475-4ABA-AE09-C4E9DDD6FD2A}" destId="{FFF8D485-E902-4AEB-9DCF-F6538EB95001}" srcOrd="1" destOrd="0" presId="urn:microsoft.com/office/officeart/2005/8/layout/vList2"/>
    <dgm:cxn modelId="{1F685D1D-4800-400F-908F-16CE3A82E6B4}" type="presParOf" srcId="{A41D315C-D475-4ABA-AE09-C4E9DDD6FD2A}" destId="{D4AAF1DA-8545-4145-B291-EC4D994DDA9A}" srcOrd="2" destOrd="0" presId="urn:microsoft.com/office/officeart/2005/8/layout/vList2"/>
    <dgm:cxn modelId="{4496E978-F465-41EF-93A3-DA4B1A762C92}" type="presParOf" srcId="{A41D315C-D475-4ABA-AE09-C4E9DDD6FD2A}" destId="{837D21DE-9361-47EE-829E-81A681AB32AD}" srcOrd="3" destOrd="0" presId="urn:microsoft.com/office/officeart/2005/8/layout/vList2"/>
    <dgm:cxn modelId="{04C6E3CE-E493-410E-870D-8E78594EEBAE}" type="presParOf" srcId="{A41D315C-D475-4ABA-AE09-C4E9DDD6FD2A}" destId="{F5629E17-E18C-48C7-AD42-A5FEED2DAA82}" srcOrd="4" destOrd="0" presId="urn:microsoft.com/office/officeart/2005/8/layout/vList2"/>
    <dgm:cxn modelId="{A62294F9-6F33-4205-B6F2-47AAC57B69C1}" type="presParOf" srcId="{A41D315C-D475-4ABA-AE09-C4E9DDD6FD2A}" destId="{3EF8BAB4-4C94-431E-BE5B-A17EB0DD2FD7}" srcOrd="5" destOrd="0" presId="urn:microsoft.com/office/officeart/2005/8/layout/vList2"/>
    <dgm:cxn modelId="{B568D4D8-32E0-4994-8B04-8EA329D76FA9}" type="presParOf" srcId="{A41D315C-D475-4ABA-AE09-C4E9DDD6FD2A}" destId="{4E434D86-56A4-4DDB-981B-CD4F6CA4E33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D8673-2602-4E22-9227-90AE88DE573F}">
      <dsp:nvSpPr>
        <dsp:cNvPr id="0" name=""/>
        <dsp:cNvSpPr/>
      </dsp:nvSpPr>
      <dsp:spPr>
        <a:xfrm>
          <a:off x="0" y="562"/>
          <a:ext cx="668337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47B33F-A0CA-4EC2-99D1-FDD101E27E6A}">
      <dsp:nvSpPr>
        <dsp:cNvPr id="0" name=""/>
        <dsp:cNvSpPr/>
      </dsp:nvSpPr>
      <dsp:spPr>
        <a:xfrm>
          <a:off x="0" y="562"/>
          <a:ext cx="6683374" cy="921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Objective:  Attract, retain and graduate a diverse and inclusive community of students</a:t>
          </a:r>
        </a:p>
      </dsp:txBody>
      <dsp:txXfrm>
        <a:off x="0" y="562"/>
        <a:ext cx="6683374" cy="921160"/>
      </dsp:txXfrm>
    </dsp:sp>
    <dsp:sp modelId="{7D2F3B5A-7F9B-42F6-A0D3-981FD8896F46}">
      <dsp:nvSpPr>
        <dsp:cNvPr id="0" name=""/>
        <dsp:cNvSpPr/>
      </dsp:nvSpPr>
      <dsp:spPr>
        <a:xfrm>
          <a:off x="0" y="921722"/>
          <a:ext cx="668337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5B97FA-7CFC-487D-83B7-E4650AB64267}">
      <dsp:nvSpPr>
        <dsp:cNvPr id="0" name=""/>
        <dsp:cNvSpPr/>
      </dsp:nvSpPr>
      <dsp:spPr>
        <a:xfrm>
          <a:off x="0" y="921722"/>
          <a:ext cx="6683374" cy="921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Objective:  Attract and retain a diverse and inclusive community of faculty and staff committed to our mission</a:t>
          </a:r>
        </a:p>
      </dsp:txBody>
      <dsp:txXfrm>
        <a:off x="0" y="921722"/>
        <a:ext cx="6683374" cy="921160"/>
      </dsp:txXfrm>
    </dsp:sp>
    <dsp:sp modelId="{01671610-2D77-4E30-982A-A8277B1DC011}">
      <dsp:nvSpPr>
        <dsp:cNvPr id="0" name=""/>
        <dsp:cNvSpPr/>
      </dsp:nvSpPr>
      <dsp:spPr>
        <a:xfrm>
          <a:off x="0" y="1842882"/>
          <a:ext cx="668337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6AF6F3-05AE-4919-94A5-7D6189E3C6D1}">
      <dsp:nvSpPr>
        <dsp:cNvPr id="0" name=""/>
        <dsp:cNvSpPr/>
      </dsp:nvSpPr>
      <dsp:spPr>
        <a:xfrm>
          <a:off x="0" y="1842882"/>
          <a:ext cx="6683374" cy="921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Objective:  Enhance opportunities for diverse and inclusive learning and scholarship</a:t>
          </a:r>
        </a:p>
      </dsp:txBody>
      <dsp:txXfrm>
        <a:off x="0" y="1842882"/>
        <a:ext cx="6683374" cy="921160"/>
      </dsp:txXfrm>
    </dsp:sp>
    <dsp:sp modelId="{03F9148E-ECB2-4A3F-AF9E-6F3A24D8F5EB}">
      <dsp:nvSpPr>
        <dsp:cNvPr id="0" name=""/>
        <dsp:cNvSpPr/>
      </dsp:nvSpPr>
      <dsp:spPr>
        <a:xfrm>
          <a:off x="0" y="2764042"/>
          <a:ext cx="668337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C84E5B-510A-43F6-B6F7-243AC4AA8133}">
      <dsp:nvSpPr>
        <dsp:cNvPr id="0" name=""/>
        <dsp:cNvSpPr/>
      </dsp:nvSpPr>
      <dsp:spPr>
        <a:xfrm>
          <a:off x="0" y="2764042"/>
          <a:ext cx="6683374" cy="921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Objective:  Function as a community that values, respects, welcomes, and promotes a sense of belonging to all members</a:t>
          </a:r>
        </a:p>
      </dsp:txBody>
      <dsp:txXfrm>
        <a:off x="0" y="2764042"/>
        <a:ext cx="6683374" cy="921160"/>
      </dsp:txXfrm>
    </dsp:sp>
    <dsp:sp modelId="{C238AFF8-769D-4AEC-8A42-0138F6DFD0A8}">
      <dsp:nvSpPr>
        <dsp:cNvPr id="0" name=""/>
        <dsp:cNvSpPr/>
      </dsp:nvSpPr>
      <dsp:spPr>
        <a:xfrm>
          <a:off x="0" y="3685202"/>
          <a:ext cx="668337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BA1508-FB04-423B-B62D-8E9F98A4E4B0}">
      <dsp:nvSpPr>
        <dsp:cNvPr id="0" name=""/>
        <dsp:cNvSpPr/>
      </dsp:nvSpPr>
      <dsp:spPr>
        <a:xfrm>
          <a:off x="0" y="3685202"/>
          <a:ext cx="6683374" cy="921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Objective:  Engage diverse communities beyond the boundaries of our campus</a:t>
          </a:r>
        </a:p>
      </dsp:txBody>
      <dsp:txXfrm>
        <a:off x="0" y="3685202"/>
        <a:ext cx="6683374" cy="921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4D4BE-32F9-44F0-91F5-4CE41F35C819}">
      <dsp:nvSpPr>
        <dsp:cNvPr id="0" name=""/>
        <dsp:cNvSpPr/>
      </dsp:nvSpPr>
      <dsp:spPr>
        <a:xfrm>
          <a:off x="0" y="39486"/>
          <a:ext cx="9618132" cy="6692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Representation </a:t>
          </a:r>
        </a:p>
      </dsp:txBody>
      <dsp:txXfrm>
        <a:off x="32670" y="72156"/>
        <a:ext cx="9552792" cy="603900"/>
      </dsp:txXfrm>
    </dsp:sp>
    <dsp:sp modelId="{D4AAF1DA-8545-4145-B291-EC4D994DDA9A}">
      <dsp:nvSpPr>
        <dsp:cNvPr id="0" name=""/>
        <dsp:cNvSpPr/>
      </dsp:nvSpPr>
      <dsp:spPr>
        <a:xfrm>
          <a:off x="0" y="783606"/>
          <a:ext cx="9618132" cy="669240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Environment (Internal Engagement)</a:t>
          </a:r>
        </a:p>
      </dsp:txBody>
      <dsp:txXfrm>
        <a:off x="32670" y="816276"/>
        <a:ext cx="9552792" cy="603900"/>
      </dsp:txXfrm>
    </dsp:sp>
    <dsp:sp modelId="{F5629E17-E18C-48C7-AD42-A5FEED2DAA82}">
      <dsp:nvSpPr>
        <dsp:cNvPr id="0" name=""/>
        <dsp:cNvSpPr/>
      </dsp:nvSpPr>
      <dsp:spPr>
        <a:xfrm>
          <a:off x="0" y="1527726"/>
          <a:ext cx="9618132" cy="669240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Scholarship &amp; Learning</a:t>
          </a:r>
        </a:p>
      </dsp:txBody>
      <dsp:txXfrm>
        <a:off x="32670" y="1560396"/>
        <a:ext cx="9552792" cy="603900"/>
      </dsp:txXfrm>
    </dsp:sp>
    <dsp:sp modelId="{4E434D86-56A4-4DDB-981B-CD4F6CA4E338}">
      <dsp:nvSpPr>
        <dsp:cNvPr id="0" name=""/>
        <dsp:cNvSpPr/>
      </dsp:nvSpPr>
      <dsp:spPr>
        <a:xfrm>
          <a:off x="0" y="2271846"/>
          <a:ext cx="9618132" cy="66924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Engaging Diverse Communities</a:t>
          </a:r>
        </a:p>
      </dsp:txBody>
      <dsp:txXfrm>
        <a:off x="32670" y="2304516"/>
        <a:ext cx="9552792" cy="603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19A88-FC44-46D6-B22D-368AF7ACD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76234-0DB4-4F9D-BBD9-90295BBE3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AC4DB-B94B-47D7-B404-7EE35D24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F4220-0EC0-4DEC-8E44-F4FC1C07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F9DBA-189E-4C1B-A31D-91287DE6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5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4208C-20CE-4B64-A23A-CECCDC6D3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C858E-EC7D-4AE5-ACA0-90D3AA596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70CD7-5F02-4A17-9AED-84BD3438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FEF5E-EE93-4657-A6C2-745962B4B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CBF60-7741-4161-8A86-2156AB0E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08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D29BA-C974-4316-BD2E-466B07192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C9F38-31A1-4787-8F06-CC4523AFA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ACFC7-AA22-4F9F-8959-A0B67BFC4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93A27-0678-48A6-8D6E-212AE6D7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4E3F7-E9DB-4B01-A189-1CC05CD6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8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7BE47-9BC4-448B-B484-2C645D80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F68DE-2C43-41E6-B988-5935AC2DD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0BF34-2AE5-47BE-96A3-06C3242E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5DB57-D8B1-42E9-A1E9-23115365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2082E-B0BB-48B6-9611-F4A65BBA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2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8767-D4E1-4C77-B7E7-34BE3C31F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825BD1-A88A-4E8E-B1CE-FD8427AD6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23E7C-655E-4159-B7C7-5ED79E52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72FFA-F150-4C47-AFDA-66F8CBAE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64B85-66F6-48AD-B534-A860E002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5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6148-3622-4E3D-B594-461641AE4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07FA2-3D2F-4505-A661-3DDEBC2B02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6928F-89BD-49DD-B4C7-A31045446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64706D-AC44-409D-B9CD-F460646BC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E9213-0AF7-4FD6-8790-15447F43C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20577-FDB1-4226-9B1E-4E873A83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4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F241-3818-48ED-AFFF-0FA64483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81B3E-9924-445C-A056-DF30D9E6F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CE873-5C6A-485B-A621-1383D28BF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8C4F2-F9AC-43D0-882B-97D0747B1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E6F33-DBFD-4312-A40A-1F4CB65CC3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5DD04B-529D-4191-8481-88C97B9A4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859FDE-AD60-49E4-B309-D48476528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9DC563-E6D6-4756-B61A-454CDB183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346E-E2B4-4278-8DE2-8177F921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43BE79-ADD4-4652-966F-1158ACC5D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5D7B1-58DB-43C2-ADA1-06B862A5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A29C4-5E6E-4C25-A19A-CE76B01C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0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E3C1EA-4740-4F49-AF80-7BD61235D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BE2A1-FEA7-455A-BD6D-5321A6AF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D08C0-8642-4225-8584-3C042A4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3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7CDB-6EB2-4FDC-A0CD-8BFD6B56A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ECCBB-E794-451F-BF5F-5FD034127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8CB3C4-A9F2-4FE2-B6BD-C06F32ABA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8D155-B1AF-4700-8B0F-DF2DC6AB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6471A-738A-449A-879B-2E695CAFA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57306E-0410-4346-A020-8176AA7BF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9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820DA-2C3F-45CE-93C6-BD1D6AAFC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4B110-77CF-43AE-B57C-44F5A4063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4E23A-D00A-40E2-AE13-5D890BE06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3C4B-0968-45D2-AFE9-670DF49F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40854-E126-4A86-A6F1-06397E8CE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14197-87B9-42A4-868D-4C7FD500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CA101-8EF0-4C26-8DC5-32A6A986A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6F3D3-51D8-4506-BD89-1160AB914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7FEDD-1CD2-4BEB-BE2B-99DF0D820E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66E9D-94E1-4B55-982B-7682A72CE7DB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EBDA4-CC69-44BA-A66D-401C43EA8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BDF2D-E7F6-4EA8-8A59-5592C0965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4217-AE25-4D5D-986A-8907412D5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8AC60-A719-43E1-8A2A-32EE007B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3700"/>
              <a:t>Beyond Boundaries: Culture of Inclusion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A2299C-0D6C-41EA-A3CA-B6BDF2A5DB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90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A1A95-5697-44C9-8AF3-51325CC09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10" y="4956620"/>
            <a:ext cx="10364451" cy="758380"/>
          </a:xfrm>
        </p:spPr>
        <p:txBody>
          <a:bodyPr>
            <a:normAutofit/>
          </a:bodyPr>
          <a:lstStyle/>
          <a:p>
            <a:r>
              <a:rPr lang="en-US" sz="2300" b="1"/>
              <a:t>Diversity and Inclusion Planning Template:</a:t>
            </a:r>
            <a:br>
              <a:rPr lang="en-US" sz="2300" b="1"/>
            </a:br>
            <a:r>
              <a:rPr lang="en-US" sz="2300" b="1"/>
              <a:t>Four Frames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6C83024-0CF3-4729-AF47-4EA2B30988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4" y="951345"/>
          <a:ext cx="9618132" cy="2980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964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B187-C726-4E58-8A48-EE03B20F4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596177"/>
          </a:xfrm>
        </p:spPr>
        <p:txBody>
          <a:bodyPr>
            <a:normAutofit/>
          </a:bodyPr>
          <a:lstStyle/>
          <a:p>
            <a:r>
              <a:rPr lang="en-US" sz="4000" dirty="0"/>
              <a:t>Diederich Goals for Representation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7CAEE2D-783E-47C5-8E18-CBE9CD0F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2367092"/>
            <a:ext cx="9557293" cy="3424107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dirty="0"/>
              <a:t>Goal 1: Increase number of students of color in first year class</a:t>
            </a:r>
          </a:p>
          <a:p>
            <a:pPr lvl="1">
              <a:lnSpc>
                <a:spcPct val="110000"/>
              </a:lnSpc>
            </a:pPr>
            <a:r>
              <a:rPr lang="en-US" sz="1300" dirty="0"/>
              <a:t>Mid-October 2020 – Formulate a data informed strategy for recruitment of diverse student population</a:t>
            </a:r>
          </a:p>
          <a:p>
            <a:pPr lvl="2">
              <a:lnSpc>
                <a:spcPct val="110000"/>
              </a:lnSpc>
            </a:pPr>
            <a:r>
              <a:rPr lang="en-US" sz="1300" dirty="0"/>
              <a:t>Research current state of first year class, identify opportunities and barriers</a:t>
            </a:r>
          </a:p>
          <a:p>
            <a:pPr lvl="2">
              <a:lnSpc>
                <a:spcPct val="110000"/>
              </a:lnSpc>
            </a:pPr>
            <a:r>
              <a:rPr lang="en-US" sz="1300" dirty="0"/>
              <a:t>Review plan on annual basis</a:t>
            </a:r>
          </a:p>
          <a:p>
            <a:pPr lvl="1">
              <a:lnSpc>
                <a:spcPct val="110000"/>
              </a:lnSpc>
            </a:pPr>
            <a:r>
              <a:rPr lang="en-US" sz="1300" dirty="0"/>
              <a:t>Fall 2021 Class – Target 30% of class students of color</a:t>
            </a:r>
          </a:p>
          <a:p>
            <a:pPr lvl="1">
              <a:lnSpc>
                <a:spcPct val="110000"/>
              </a:lnSpc>
            </a:pPr>
            <a:r>
              <a:rPr lang="en-US" sz="1300" dirty="0"/>
              <a:t>Fall 2022 Class – Target 32%</a:t>
            </a:r>
          </a:p>
          <a:p>
            <a:pPr lvl="1">
              <a:lnSpc>
                <a:spcPct val="110000"/>
              </a:lnSpc>
            </a:pPr>
            <a:r>
              <a:rPr lang="en-US" sz="1300" dirty="0"/>
              <a:t>Fall 2023 class – Target 35%</a:t>
            </a:r>
          </a:p>
          <a:p>
            <a:pPr lvl="1">
              <a:lnSpc>
                <a:spcPct val="110000"/>
              </a:lnSpc>
            </a:pP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dirty="0"/>
              <a:t>Goal 2: Implement specific strategy for recruitment and retention of diverse staff and faculty</a:t>
            </a:r>
          </a:p>
          <a:p>
            <a:pPr lvl="1">
              <a:lnSpc>
                <a:spcPct val="110000"/>
              </a:lnSpc>
            </a:pPr>
            <a:r>
              <a:rPr lang="en-US" sz="1300" dirty="0"/>
              <a:t>Establish recruitment guidelines for staff and faculty by Spring 2021</a:t>
            </a:r>
          </a:p>
          <a:p>
            <a:pPr lvl="2">
              <a:lnSpc>
                <a:spcPct val="110000"/>
              </a:lnSpc>
            </a:pPr>
            <a:r>
              <a:rPr lang="en-US" sz="900" dirty="0">
                <a:cs typeface="Calibri"/>
              </a:rPr>
              <a:t>Target 40% by 2025</a:t>
            </a:r>
          </a:p>
          <a:p>
            <a:pPr lvl="1">
              <a:lnSpc>
                <a:spcPct val="110000"/>
              </a:lnSpc>
            </a:pPr>
            <a:r>
              <a:rPr lang="en-US" sz="1300" dirty="0">
                <a:cs typeface="Calibri"/>
              </a:rPr>
              <a:t>Identify barriers to and best practices for faculty retention (e.g., mentoring) by Feb 2021; establish strategies by May 2021; Implement Fall 2021</a:t>
            </a:r>
          </a:p>
        </p:txBody>
      </p:sp>
    </p:spTree>
    <p:extLst>
      <p:ext uri="{BB962C8B-B14F-4D97-AF65-F5344CB8AC3E}">
        <p14:creationId xmlns:p14="http://schemas.microsoft.com/office/powerpoint/2010/main" val="4217449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B1AA-2C29-4B6D-9FDB-6227DB48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596177"/>
          </a:xfrm>
        </p:spPr>
        <p:txBody>
          <a:bodyPr>
            <a:normAutofit/>
          </a:bodyPr>
          <a:lstStyle/>
          <a:p>
            <a:r>
              <a:rPr lang="en-US" sz="4000"/>
              <a:t>Diederich Goal for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B29F-CD1B-4E51-B6E4-E7D5EAEF8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2367092"/>
            <a:ext cx="9473400" cy="342410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Goal 1: Increase representation in student participation of co-curricular activities and leadership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Audit student participation in college sponsored clubs, student media, C-Lead, student agency, O’Brien, MUPS, music ensembles, etc. by Mid -October 2020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Set targets for growth to be measured in Dec 2020 (to be measures in Dec 2021)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Develop specific mentoring and recruitment strategies by Dec 2020 </a:t>
            </a:r>
            <a:endParaRPr lang="en-US" sz="1400" dirty="0">
              <a:cs typeface="Calibri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Goal 2: Provide ongoing training and workshops for student involvement in diversity and inclusion programs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Provide student facing workshop once per semester begin Fall 2020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Leadership training/mentoring for student leaders on inclusion begin Fall 2020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(cont. on next slide)</a:t>
            </a:r>
          </a:p>
          <a:p>
            <a:pPr>
              <a:lnSpc>
                <a:spcPct val="11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7481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B1AA-2C29-4B6D-9FDB-6227DB48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596177"/>
          </a:xfrm>
        </p:spPr>
        <p:txBody>
          <a:bodyPr>
            <a:normAutofit/>
          </a:bodyPr>
          <a:lstStyle/>
          <a:p>
            <a:r>
              <a:rPr lang="en-US" sz="4000"/>
              <a:t>Diederich Goal for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B29F-CD1B-4E51-B6E4-E7D5EAEF8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2367092"/>
            <a:ext cx="10696025" cy="342410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Goal 3: Implement a faculty development program on equity and inclusion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College wide workshop/training once per semester during regularly scheduled meeting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Increase faculty participation in workshops and programming outside college</a:t>
            </a:r>
          </a:p>
          <a:p>
            <a:pPr lvl="2">
              <a:lnSpc>
                <a:spcPct val="110000"/>
              </a:lnSpc>
            </a:pPr>
            <a:r>
              <a:rPr lang="en-US" sz="1400" dirty="0"/>
              <a:t>50% of faculty attended program (university symposium, Unlearning Racism, reading group, etc.) by May of 2021</a:t>
            </a:r>
          </a:p>
          <a:p>
            <a:pPr lvl="2">
              <a:lnSpc>
                <a:spcPct val="110000"/>
              </a:lnSpc>
            </a:pPr>
            <a:r>
              <a:rPr lang="en-US" sz="1400" dirty="0"/>
              <a:t>65% participation by May of 2022</a:t>
            </a:r>
          </a:p>
          <a:p>
            <a:pPr lvl="2">
              <a:lnSpc>
                <a:spcPct val="110000"/>
              </a:lnSpc>
            </a:pPr>
            <a:r>
              <a:rPr lang="en-US" sz="1400" dirty="0"/>
              <a:t>85% participation by May of 2023</a:t>
            </a:r>
          </a:p>
          <a:p>
            <a:pPr lvl="2">
              <a:lnSpc>
                <a:spcPct val="110000"/>
              </a:lnSpc>
            </a:pP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Goal 4: Coordinate consistent messages across college platforms and spaces that are welcoming, inclusive, and accessible for all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Audit website, speakers, programming for inclusive language and topics by Spring of 2021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Develop protocol to evaluate programming and content choices by May 2021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Audit spaces  for accessibility by January 2021 (continue annually); Develop strategy to improve spaces by May 2021</a:t>
            </a:r>
          </a:p>
        </p:txBody>
      </p:sp>
    </p:spTree>
    <p:extLst>
      <p:ext uri="{BB962C8B-B14F-4D97-AF65-F5344CB8AC3E}">
        <p14:creationId xmlns:p14="http://schemas.microsoft.com/office/powerpoint/2010/main" val="1019626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B1AA-2C29-4B6D-9FDB-6227DB48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18517"/>
            <a:ext cx="9774545" cy="1596177"/>
          </a:xfrm>
        </p:spPr>
        <p:txBody>
          <a:bodyPr>
            <a:normAutofit/>
          </a:bodyPr>
          <a:lstStyle/>
          <a:p>
            <a:r>
              <a:rPr lang="en-US" sz="4000" dirty="0"/>
              <a:t>Diederich Goal for Scholarship &amp;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B29F-CD1B-4E51-B6E4-E7D5EAEF8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771650"/>
            <a:ext cx="8743935" cy="49557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500" dirty="0"/>
              <a:t>Goal 1:  Increase research that focus on needs of underrepresented populations</a:t>
            </a:r>
          </a:p>
          <a:p>
            <a:pPr lvl="1"/>
            <a:r>
              <a:rPr lang="en-US" sz="2500" dirty="0"/>
              <a:t>Audit of current research by Feb 2021</a:t>
            </a:r>
          </a:p>
          <a:p>
            <a:pPr lvl="1"/>
            <a:r>
              <a:rPr lang="en-US" sz="2500" dirty="0"/>
              <a:t>Plan for incentivizing work by May 2021</a:t>
            </a:r>
          </a:p>
          <a:p>
            <a:pPr lvl="1"/>
            <a:r>
              <a:rPr lang="en-US" sz="2500" dirty="0"/>
              <a:t>Set benchmarks by May 2021 to be measured Feb of 2023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dirty="0"/>
              <a:t>Goal 2: Intentional recruitment practices to ensure hiring faculty who are prepared to teach in a diverse and inclusive classroom.</a:t>
            </a:r>
          </a:p>
          <a:p>
            <a:pPr lvl="1"/>
            <a:r>
              <a:rPr lang="en-US" sz="2100" dirty="0"/>
              <a:t>Protocol for construction of job ads and recruitment plans (August 2021)</a:t>
            </a:r>
          </a:p>
          <a:p>
            <a:pPr lvl="1"/>
            <a:r>
              <a:rPr lang="en-US" sz="2100" dirty="0"/>
              <a:t>Guideline for interviewing/ campus visit practices (November 2021)</a:t>
            </a:r>
          </a:p>
          <a:p>
            <a:pPr lvl="1"/>
            <a:r>
              <a:rPr lang="en-US" sz="2100" dirty="0"/>
              <a:t>Selection criteria (November 2021)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dirty="0"/>
              <a:t>Goal 3: Ensure use of inclusive design in course design and instruction.</a:t>
            </a:r>
          </a:p>
          <a:p>
            <a:pPr lvl="1"/>
            <a:r>
              <a:rPr lang="en-US" sz="2500" dirty="0"/>
              <a:t>Audit of syllabi for use of inclusive design principles:</a:t>
            </a:r>
          </a:p>
          <a:p>
            <a:pPr lvl="2"/>
            <a:r>
              <a:rPr lang="en-US" sz="2500" dirty="0"/>
              <a:t>25% of required courses by May 2021</a:t>
            </a:r>
          </a:p>
          <a:p>
            <a:pPr lvl="2"/>
            <a:r>
              <a:rPr lang="en-US" sz="2500" dirty="0"/>
              <a:t>50% of required course by May 2022</a:t>
            </a:r>
          </a:p>
          <a:p>
            <a:pPr lvl="2"/>
            <a:r>
              <a:rPr lang="en-US" sz="2500" dirty="0"/>
              <a:t>75% of required course by May 2023</a:t>
            </a:r>
          </a:p>
          <a:p>
            <a:pPr marL="914400" lvl="2" indent="0">
              <a:buNone/>
            </a:pPr>
            <a:endParaRPr lang="en-US" sz="18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2237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B1AA-2C29-4B6D-9FDB-6227DB48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596177"/>
          </a:xfrm>
        </p:spPr>
        <p:txBody>
          <a:bodyPr>
            <a:normAutofit/>
          </a:bodyPr>
          <a:lstStyle/>
          <a:p>
            <a:r>
              <a:rPr lang="en-US" sz="4000" dirty="0"/>
              <a:t>Diederich Goal for Engaging Diverse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B29F-CD1B-4E51-B6E4-E7D5EAEF8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889471"/>
            <a:ext cx="7859565" cy="4038961"/>
          </a:xfrm>
        </p:spPr>
        <p:txBody>
          <a:bodyPr>
            <a:noAutofit/>
          </a:bodyPr>
          <a:lstStyle/>
          <a:p>
            <a:pPr marL="914400" lvl="2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Goal 1: Develop a research culture that embraces community-based research</a:t>
            </a:r>
          </a:p>
          <a:p>
            <a:pPr lvl="1"/>
            <a:r>
              <a:rPr lang="en-US" sz="1100" dirty="0"/>
              <a:t>Create structures to identify potential community partners for research projects</a:t>
            </a:r>
          </a:p>
          <a:p>
            <a:pPr lvl="2"/>
            <a:r>
              <a:rPr lang="en-US" sz="1100" dirty="0"/>
              <a:t>Plan by Fall 2022</a:t>
            </a:r>
          </a:p>
          <a:p>
            <a:pPr lvl="1"/>
            <a:r>
              <a:rPr lang="en-US" sz="1100" dirty="0"/>
              <a:t>Incentivize community-based research (Grad committee)</a:t>
            </a:r>
          </a:p>
          <a:p>
            <a:pPr lvl="2"/>
            <a:r>
              <a:rPr lang="en-US" sz="1100" dirty="0"/>
              <a:t>Plan by May 2021</a:t>
            </a:r>
          </a:p>
          <a:p>
            <a:pPr lvl="1"/>
            <a:r>
              <a:rPr lang="en-US" sz="1100" dirty="0"/>
              <a:t>Develop specific criteria for including community-based research and activity in promotion and tenure process. </a:t>
            </a:r>
          </a:p>
          <a:p>
            <a:pPr lvl="2"/>
            <a:r>
              <a:rPr lang="en-US" sz="1100" dirty="0"/>
              <a:t>Fall 2022</a:t>
            </a:r>
          </a:p>
          <a:p>
            <a:pPr marL="0" indent="0">
              <a:buNone/>
            </a:pPr>
            <a:r>
              <a:rPr lang="en-US" sz="1100" dirty="0"/>
              <a:t>Goal 2: Create educational and professional opportunities for students to engage with diverse communities</a:t>
            </a:r>
          </a:p>
          <a:p>
            <a:r>
              <a:rPr lang="en-US" sz="1100" dirty="0"/>
              <a:t>Diederich experiences focused on diverse communities (e.g., Univision) </a:t>
            </a:r>
          </a:p>
          <a:p>
            <a:pPr lvl="1"/>
            <a:r>
              <a:rPr lang="en-US" sz="1100" dirty="0"/>
              <a:t>One f2f experience a year beginning Spring 2022</a:t>
            </a:r>
          </a:p>
          <a:p>
            <a:pPr lvl="1"/>
            <a:r>
              <a:rPr lang="en-US" sz="1100" dirty="0"/>
              <a:t>One digital experience beginning Spring 2020</a:t>
            </a:r>
          </a:p>
          <a:p>
            <a:r>
              <a:rPr lang="en-US" sz="1100" dirty="0"/>
              <a:t>Create community-based research and creative practicum for grad and undergrad students.</a:t>
            </a:r>
          </a:p>
          <a:p>
            <a:pPr lvl="1"/>
            <a:r>
              <a:rPr lang="en-US" sz="1100" dirty="0"/>
              <a:t>Fall 2022 (first offering)</a:t>
            </a:r>
          </a:p>
          <a:p>
            <a:r>
              <a:rPr lang="en-US" sz="1100" dirty="0"/>
              <a:t>Career workshops and/or fairs based on </a:t>
            </a:r>
            <a:r>
              <a:rPr lang="en-US" sz="1100"/>
              <a:t>community-based organizations</a:t>
            </a:r>
            <a:endParaRPr lang="en-US" sz="1100" dirty="0"/>
          </a:p>
          <a:p>
            <a:pPr lvl="1"/>
            <a:r>
              <a:rPr lang="en-US" sz="1100" dirty="0"/>
              <a:t>Spring 2020</a:t>
            </a:r>
          </a:p>
        </p:txBody>
      </p:sp>
    </p:spTree>
    <p:extLst>
      <p:ext uri="{BB962C8B-B14F-4D97-AF65-F5344CB8AC3E}">
        <p14:creationId xmlns:p14="http://schemas.microsoft.com/office/powerpoint/2010/main" val="381097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4AF0533B403F4FA1C28BDFBCFD1533" ma:contentTypeVersion="11" ma:contentTypeDescription="Create a new document." ma:contentTypeScope="" ma:versionID="28460be99ec6bab351dcf66c7f7a30c6">
  <xsd:schema xmlns:xsd="http://www.w3.org/2001/XMLSchema" xmlns:xs="http://www.w3.org/2001/XMLSchema" xmlns:p="http://schemas.microsoft.com/office/2006/metadata/properties" xmlns:ns3="a425ed67-66fd-4f12-8ca3-798c3cb89938" xmlns:ns4="c6a5f172-7e38-49c9-b20f-5473571347bb" targetNamespace="http://schemas.microsoft.com/office/2006/metadata/properties" ma:root="true" ma:fieldsID="66615d3d7e509fd2a2c15f2822e75e86" ns3:_="" ns4:_="">
    <xsd:import namespace="a425ed67-66fd-4f12-8ca3-798c3cb89938"/>
    <xsd:import namespace="c6a5f172-7e38-49c9-b20f-5473571347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25ed67-66fd-4f12-8ca3-798c3cb899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a5f172-7e38-49c9-b20f-5473571347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094973-7CBA-41EE-8626-049693D8BF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25ed67-66fd-4f12-8ca3-798c3cb89938"/>
    <ds:schemaRef ds:uri="c6a5f172-7e38-49c9-b20f-547357134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CA18DB-BBFF-4E04-B8D0-D02406662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BCB50C-2966-4C51-87C3-94D30ECAFC1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768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Beyond Boundaries: Culture of Inclusion</vt:lpstr>
      <vt:lpstr>Diversity and Inclusion Planning Template: Four Frames</vt:lpstr>
      <vt:lpstr>Diederich Goals for Representation</vt:lpstr>
      <vt:lpstr>Diederich Goal for Environment</vt:lpstr>
      <vt:lpstr>Diederich Goal for Environment</vt:lpstr>
      <vt:lpstr>Diederich Goal for Scholarship &amp; Learning</vt:lpstr>
      <vt:lpstr>Diederich Goal for Engaging Diverse Communities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Feldner, Sarah</dc:creator>
  <cp:lastModifiedBy>Feldner, Sarah</cp:lastModifiedBy>
  <cp:revision>2</cp:revision>
  <dcterms:created xsi:type="dcterms:W3CDTF">2020-01-30T05:02:45Z</dcterms:created>
  <dcterms:modified xsi:type="dcterms:W3CDTF">2020-06-10T16:40:39Z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0x0101001B4AF0533B403F4FA1C28BDFBCFD1533</vt:lpwstr>
  </property>
</Properties>
</file>