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9"/>
  </p:notesMasterIdLst>
  <p:sldIdLst>
    <p:sldId id="331" r:id="rId5"/>
    <p:sldId id="285" r:id="rId6"/>
    <p:sldId id="293" r:id="rId7"/>
    <p:sldId id="290" r:id="rId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3001D3-197B-4251-B428-9D8399268E5E}">
          <p14:sldIdLst>
            <p14:sldId id="331"/>
            <p14:sldId id="285"/>
            <p14:sldId id="293"/>
            <p14:sldId id="290"/>
          </p14:sldIdLst>
        </p14:section>
      </p14:sectionLst>
    </p:ex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E18009-0BDC-7A24-3DDC-3A02F9A8FCA5}" name="Stolarski, Chris" initials="SC" userId="S::christopher.stolarski@marquette.edu::0f8dd1af-a5eb-4f80-b69e-c50d7feed443" providerId="AD"/>
  <p188:author id="{F2CF390F-0447-C8DA-D456-5CDD54DABE88}" name="Gregory, Mandi" initials="GM" userId="S::mandi.gregory@marquette.edu::51ed2b42-5db8-4c4f-a56d-4d65571b33ea" providerId="AD"/>
  <p188:author id="{92ABC741-1D5C-7A70-C494-913E964E8B0F}" name="Kubacki, Nancy" initials="KN" userId="S::nancy.kubacki@marquette.edu::16ecd5cc-e3c4-49a7-92a8-c32d2d31c91f" providerId="AD"/>
  <p188:author id="{B6421F62-52D2-7CDB-851B-1FB039510AA4}" name="Emily Lampe" initials="EL" userId="S::elampe@hayscompanies.com::3410d2e5-a673-444a-87fe-c23362743113" providerId="AD"/>
  <p188:author id="{1CDA57AC-1CAF-5B20-8702-E29A1AA36C05}" name="Gohlke, Jenn" initials="GJ" userId="S::jennifer.gohlke@marquette.edu::b281d7a3-1ad0-48a7-a8b7-86cd580fa9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etsch, Claudia" initials="PC" lastIdx="118" clrIdx="6">
    <p:extLst>
      <p:ext uri="{19B8F6BF-5375-455C-9EA6-DF929625EA0E}">
        <p15:presenceInfo xmlns:p15="http://schemas.microsoft.com/office/powerpoint/2012/main" userId="S::claudia.paetsch@marquette.edu::c5b65960-4757-4d5c-bddd-85e341936974" providerId="AD"/>
      </p:ext>
    </p:extLst>
  </p:cmAuthor>
  <p:cmAuthor id="1" name="Krista Erickson" initials="KE" lastIdx="6" clrIdx="0">
    <p:extLst>
      <p:ext uri="{19B8F6BF-5375-455C-9EA6-DF929625EA0E}">
        <p15:presenceInfo xmlns:p15="http://schemas.microsoft.com/office/powerpoint/2012/main" userId="S::kerickson@hayscompanies.com::5b7c0e2e-ebe2-4af0-b385-3ca0d4f1d9ee" providerId="AD"/>
      </p:ext>
    </p:extLst>
  </p:cmAuthor>
  <p:cmAuthor id="8" name="Bottomley, Mandi" initials="BM" lastIdx="1" clrIdx="7">
    <p:extLst>
      <p:ext uri="{19B8F6BF-5375-455C-9EA6-DF929625EA0E}">
        <p15:presenceInfo xmlns:p15="http://schemas.microsoft.com/office/powerpoint/2012/main" userId="S::mandi.bottomley@marquette.edu::51ed2b42-5db8-4c4f-a56d-4d65571b33ea" providerId="AD"/>
      </p:ext>
    </p:extLst>
  </p:cmAuthor>
  <p:cmAuthor id="2" name="Sara Galle" initials="SG" lastIdx="30" clrIdx="1">
    <p:extLst>
      <p:ext uri="{19B8F6BF-5375-455C-9EA6-DF929625EA0E}">
        <p15:presenceInfo xmlns:p15="http://schemas.microsoft.com/office/powerpoint/2012/main" userId="S::sgalle@hayscompanies.com::c30f45fd-f2d1-47b8-bf2b-7d8d41916c9a" providerId="AD"/>
      </p:ext>
    </p:extLst>
  </p:cmAuthor>
  <p:cmAuthor id="9" name="Krista Erickson" initials="KE [2]" lastIdx="6" clrIdx="8">
    <p:extLst>
      <p:ext uri="{19B8F6BF-5375-455C-9EA6-DF929625EA0E}">
        <p15:presenceInfo xmlns:p15="http://schemas.microsoft.com/office/powerpoint/2012/main" userId="S::kerickson@hayscompanies.com::ea4baff7-ef39-4677-8fa0-b0686833080c" providerId="AD"/>
      </p:ext>
    </p:extLst>
  </p:cmAuthor>
  <p:cmAuthor id="3" name="Lorenzo Di Matteo" initials="LDM" lastIdx="2" clrIdx="2">
    <p:extLst>
      <p:ext uri="{19B8F6BF-5375-455C-9EA6-DF929625EA0E}">
        <p15:presenceInfo xmlns:p15="http://schemas.microsoft.com/office/powerpoint/2012/main" userId="S::ldimatteo@hayscompanies.com::f79a5cc2-2bf3-488b-8eb3-01f20a919f30" providerId="AD"/>
      </p:ext>
    </p:extLst>
  </p:cmAuthor>
  <p:cmAuthor id="4" name="Kubacki, Nancy" initials="KN" lastIdx="70" clrIdx="3">
    <p:extLst>
      <p:ext uri="{19B8F6BF-5375-455C-9EA6-DF929625EA0E}">
        <p15:presenceInfo xmlns:p15="http://schemas.microsoft.com/office/powerpoint/2012/main" userId="S::nancy.kubacki@marquette.edu::16ecd5cc-e3c4-49a7-92a8-c32d2d31c91f" providerId="AD"/>
      </p:ext>
    </p:extLst>
  </p:cmAuthor>
  <p:cmAuthor id="5" name="Wiltzius, Susan" initials="WS" lastIdx="19" clrIdx="4">
    <p:extLst>
      <p:ext uri="{19B8F6BF-5375-455C-9EA6-DF929625EA0E}">
        <p15:presenceInfo xmlns:p15="http://schemas.microsoft.com/office/powerpoint/2012/main" userId="S::susan.wiltzius@marquette.edu::daf220d4-462a-4bc5-a10c-64e79746ce04" providerId="AD"/>
      </p:ext>
    </p:extLst>
  </p:cmAuthor>
  <p:cmAuthor id="6" name="Mellantine, Lynn" initials="ML" lastIdx="4" clrIdx="5">
    <p:extLst>
      <p:ext uri="{19B8F6BF-5375-455C-9EA6-DF929625EA0E}">
        <p15:presenceInfo xmlns:p15="http://schemas.microsoft.com/office/powerpoint/2012/main" userId="S::lynn.mellantine@marquette.edu::6ee952fd-5457-4cc4-8da3-54dcc930a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8"/>
    <a:srgbClr val="FFC40D"/>
    <a:srgbClr val="F7931D"/>
    <a:srgbClr val="003E7E"/>
    <a:srgbClr val="FFD602"/>
    <a:srgbClr val="FFE900"/>
    <a:srgbClr val="003876"/>
    <a:srgbClr val="4C4D4F"/>
    <a:srgbClr val="FFE6C5"/>
    <a:srgbClr val="00A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BDF49-A9E7-45BB-B571-C39A3EE81942}" v="9" dt="2022-09-30T17:34:32.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03A08-6E46-44F3-A830-B0895CA9B9E1}" type="datetimeFigureOut">
              <a:rPr lang="en-US" smtClean="0"/>
              <a:t>10/12/2022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EC5BC-5A9F-4D66-A014-6FEE14F0FF18}" type="slidenum">
              <a:rPr lang="en-US" smtClean="0"/>
              <a:t>‹#›</a:t>
            </a:fld>
            <a:endParaRPr lang="en-US"/>
          </a:p>
        </p:txBody>
      </p:sp>
    </p:spTree>
    <p:extLst>
      <p:ext uri="{BB962C8B-B14F-4D97-AF65-F5344CB8AC3E}">
        <p14:creationId xmlns:p14="http://schemas.microsoft.com/office/powerpoint/2010/main" val="366236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text, yellow&#10;&#10;Description automatically generated">
            <a:extLst>
              <a:ext uri="{FF2B5EF4-FFF2-40B4-BE49-F238E27FC236}">
                <a16:creationId xmlns:a16="http://schemas.microsoft.com/office/drawing/2014/main" id="{D6F3FAB9-DC95-440D-BA63-41372356F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8"/>
            <a:ext cx="7772400" cy="10056864"/>
          </a:xfrm>
          <a:prstGeom prst="rect">
            <a:avLst/>
          </a:prstGeom>
        </p:spPr>
      </p:pic>
      <p:sp>
        <p:nvSpPr>
          <p:cNvPr id="2" name="Title 1"/>
          <p:cNvSpPr>
            <a:spLocks noGrp="1"/>
          </p:cNvSpPr>
          <p:nvPr>
            <p:ph type="ctrTitle" hasCustomPrompt="1"/>
          </p:nvPr>
        </p:nvSpPr>
        <p:spPr>
          <a:xfrm>
            <a:off x="582930" y="6102243"/>
            <a:ext cx="6606540" cy="3041011"/>
          </a:xfrm>
        </p:spPr>
        <p:txBody>
          <a:bodyPr anchor="b">
            <a:noAutofit/>
          </a:bodyPr>
          <a:lstStyle>
            <a:lvl1pPr algn="l">
              <a:defRPr sz="6600">
                <a:solidFill>
                  <a:schemeClr val="tx2"/>
                </a:solidFill>
                <a:latin typeface="Arial Black" panose="020B0A04020102020204" pitchFamily="34" charset="0"/>
              </a:defRPr>
            </a:lvl1pPr>
          </a:lstStyle>
          <a:p>
            <a:r>
              <a:rPr lang="en-US"/>
              <a:t>Click to edit Master </a:t>
            </a:r>
            <a:br>
              <a:rPr lang="en-US"/>
            </a:br>
            <a:r>
              <a:rPr lang="en-US"/>
              <a:t>title style</a:t>
            </a:r>
          </a:p>
        </p:txBody>
      </p:sp>
      <p:pic>
        <p:nvPicPr>
          <p:cNvPr id="13" name="Picture 12" descr="Text&#10;&#10;Description automatically generated">
            <a:extLst>
              <a:ext uri="{FF2B5EF4-FFF2-40B4-BE49-F238E27FC236}">
                <a16:creationId xmlns:a16="http://schemas.microsoft.com/office/drawing/2014/main" id="{31A927A2-FCFD-40CB-9644-3C24E9CBAD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930" y="1064003"/>
            <a:ext cx="2268081" cy="1812546"/>
          </a:xfrm>
          <a:prstGeom prst="rect">
            <a:avLst/>
          </a:prstGeom>
        </p:spPr>
      </p:pic>
    </p:spTree>
    <p:extLst>
      <p:ext uri="{BB962C8B-B14F-4D97-AF65-F5344CB8AC3E}">
        <p14:creationId xmlns:p14="http://schemas.microsoft.com/office/powerpoint/2010/main" val="360092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picture containing Word&#10;&#10;Description automatically generated">
            <a:extLst>
              <a:ext uri="{FF2B5EF4-FFF2-40B4-BE49-F238E27FC236}">
                <a16:creationId xmlns:a16="http://schemas.microsoft.com/office/drawing/2014/main" id="{07B8972C-882C-40A6-B02C-1A314BDB6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2" name="Title 1"/>
          <p:cNvSpPr>
            <a:spLocks noGrp="1"/>
          </p:cNvSpPr>
          <p:nvPr>
            <p:ph type="ctrTitle" hasCustomPrompt="1"/>
          </p:nvPr>
        </p:nvSpPr>
        <p:spPr>
          <a:xfrm>
            <a:off x="582930" y="543272"/>
            <a:ext cx="6606540" cy="3041011"/>
          </a:xfrm>
        </p:spPr>
        <p:txBody>
          <a:bodyPr anchor="ctr">
            <a:noAutofit/>
          </a:bodyPr>
          <a:lstStyle>
            <a:lvl1pPr algn="l">
              <a:defRPr sz="6600">
                <a:solidFill>
                  <a:schemeClr val="bg1"/>
                </a:solidFill>
                <a:latin typeface="Arial Black" panose="020B0A04020102020204" pitchFamily="34" charset="0"/>
              </a:defRPr>
            </a:lvl1pPr>
          </a:lstStyle>
          <a:p>
            <a:r>
              <a:rPr lang="en-US"/>
              <a:t>Click to edit Master </a:t>
            </a:r>
            <a:br>
              <a:rPr lang="en-US"/>
            </a:br>
            <a:r>
              <a:rPr lang="en-US"/>
              <a:t>title style</a:t>
            </a:r>
          </a:p>
        </p:txBody>
      </p:sp>
      <p:sp>
        <p:nvSpPr>
          <p:cNvPr id="7" name="Slide Number Placeholder 5">
            <a:extLst>
              <a:ext uri="{FF2B5EF4-FFF2-40B4-BE49-F238E27FC236}">
                <a16:creationId xmlns:a16="http://schemas.microsoft.com/office/drawing/2014/main" id="{43B61FB9-9043-40A3-B851-7398D44A7571}"/>
              </a:ext>
            </a:extLst>
          </p:cNvPr>
          <p:cNvSpPr>
            <a:spLocks noGrp="1"/>
          </p:cNvSpPr>
          <p:nvPr>
            <p:ph type="sldNum" sz="quarter" idx="12"/>
          </p:nvPr>
        </p:nvSpPr>
        <p:spPr>
          <a:xfrm>
            <a:off x="3011805" y="9851708"/>
            <a:ext cx="1748790" cy="150286"/>
          </a:xfrm>
        </p:spPr>
        <p:txBody>
          <a:bodyPr/>
          <a:lstStyle>
            <a:lvl1pPr algn="ctr">
              <a:defRPr>
                <a:solidFill>
                  <a:schemeClr val="tx1"/>
                </a:solidFill>
              </a:defRPr>
            </a:lvl1pPr>
          </a:lstStyle>
          <a:p>
            <a:fld id="{046C20C4-0880-4447-B953-8D9436AAE203}" type="slidenum">
              <a:rPr lang="en-US" smtClean="0"/>
              <a:pPr/>
              <a:t>‹#›</a:t>
            </a:fld>
            <a:endParaRPr lang="en-US"/>
          </a:p>
        </p:txBody>
      </p:sp>
    </p:spTree>
    <p:extLst>
      <p:ext uri="{BB962C8B-B14F-4D97-AF65-F5344CB8AC3E}">
        <p14:creationId xmlns:p14="http://schemas.microsoft.com/office/powerpoint/2010/main" val="46070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8E7BFB3E-C666-4438-868D-08ED7EA2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049"/>
          </a:xfrm>
          <a:prstGeom prst="rect">
            <a:avLst/>
          </a:prstGeom>
        </p:spPr>
      </p:pic>
      <p:sp>
        <p:nvSpPr>
          <p:cNvPr id="2" name="Title 1"/>
          <p:cNvSpPr>
            <a:spLocks noGrp="1"/>
          </p:cNvSpPr>
          <p:nvPr>
            <p:ph type="ctrTitle" hasCustomPrompt="1"/>
          </p:nvPr>
        </p:nvSpPr>
        <p:spPr>
          <a:xfrm>
            <a:off x="582930" y="539496"/>
            <a:ext cx="6606540" cy="3041011"/>
          </a:xfrm>
        </p:spPr>
        <p:txBody>
          <a:bodyPr anchor="ctr">
            <a:noAutofit/>
          </a:bodyPr>
          <a:lstStyle>
            <a:lvl1pPr algn="l">
              <a:defRPr sz="6600">
                <a:solidFill>
                  <a:schemeClr val="bg1"/>
                </a:solidFill>
                <a:latin typeface="Arial Black" panose="020B0A04020102020204" pitchFamily="34" charset="0"/>
              </a:defRPr>
            </a:lvl1pPr>
          </a:lstStyle>
          <a:p>
            <a:r>
              <a:rPr lang="en-US"/>
              <a:t>Click to edit Master </a:t>
            </a:r>
            <a:br>
              <a:rPr lang="en-US"/>
            </a:br>
            <a:r>
              <a:rPr lang="en-US"/>
              <a:t>title style</a:t>
            </a:r>
          </a:p>
        </p:txBody>
      </p:sp>
      <p:sp>
        <p:nvSpPr>
          <p:cNvPr id="7" name="Slide Number Placeholder 5">
            <a:extLst>
              <a:ext uri="{FF2B5EF4-FFF2-40B4-BE49-F238E27FC236}">
                <a16:creationId xmlns:a16="http://schemas.microsoft.com/office/drawing/2014/main" id="{59586712-56AA-4F16-B8F5-6014FD33EB68}"/>
              </a:ext>
            </a:extLst>
          </p:cNvPr>
          <p:cNvSpPr>
            <a:spLocks noGrp="1"/>
          </p:cNvSpPr>
          <p:nvPr>
            <p:ph type="sldNum" sz="quarter" idx="12"/>
          </p:nvPr>
        </p:nvSpPr>
        <p:spPr>
          <a:xfrm>
            <a:off x="3011805" y="9851708"/>
            <a:ext cx="1748790" cy="150286"/>
          </a:xfrm>
        </p:spPr>
        <p:txBody>
          <a:bodyPr/>
          <a:lstStyle>
            <a:lvl1pPr algn="ctr">
              <a:defRPr>
                <a:solidFill>
                  <a:schemeClr val="tx1"/>
                </a:solidFill>
              </a:defRPr>
            </a:lvl1pPr>
          </a:lstStyle>
          <a:p>
            <a:fld id="{046C20C4-0880-4447-B953-8D9436AAE203}" type="slidenum">
              <a:rPr lang="en-US" smtClean="0"/>
              <a:pPr/>
              <a:t>‹#›</a:t>
            </a:fld>
            <a:endParaRPr lang="en-US"/>
          </a:p>
        </p:txBody>
      </p:sp>
    </p:spTree>
    <p:extLst>
      <p:ext uri="{BB962C8B-B14F-4D97-AF65-F5344CB8AC3E}">
        <p14:creationId xmlns:p14="http://schemas.microsoft.com/office/powerpoint/2010/main" val="154840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D9F68-D469-418A-975E-02FC7394E736}"/>
              </a:ext>
            </a:extLst>
          </p:cNvPr>
          <p:cNvPicPr>
            <a:picLocks noChangeAspect="1"/>
          </p:cNvPicPr>
          <p:nvPr userDrawn="1"/>
        </p:nvPicPr>
        <p:blipFill rotWithShape="1">
          <a:blip r:embed="rId2"/>
          <a:srcRect l="243" t="303" r="247" b="557"/>
          <a:stretch/>
        </p:blipFill>
        <p:spPr>
          <a:xfrm rot="10800000">
            <a:off x="-20448" y="5038050"/>
            <a:ext cx="7792848" cy="5020350"/>
          </a:xfrm>
          <a:prstGeom prst="rect">
            <a:avLst/>
          </a:prstGeom>
        </p:spPr>
      </p:pic>
      <p:sp>
        <p:nvSpPr>
          <p:cNvPr id="14" name="TextBox 13">
            <a:extLst>
              <a:ext uri="{FF2B5EF4-FFF2-40B4-BE49-F238E27FC236}">
                <a16:creationId xmlns:a16="http://schemas.microsoft.com/office/drawing/2014/main" id="{A5EA62BF-4C54-4663-96AA-869D32A99967}"/>
              </a:ext>
            </a:extLst>
          </p:cNvPr>
          <p:cNvSpPr txBox="1"/>
          <p:nvPr userDrawn="1"/>
        </p:nvSpPr>
        <p:spPr>
          <a:xfrm rot="10800000">
            <a:off x="100445" y="7604512"/>
            <a:ext cx="7284319" cy="1815882"/>
          </a:xfrm>
          <a:prstGeom prst="rect">
            <a:avLst/>
          </a:prstGeom>
          <a:noFill/>
        </p:spPr>
        <p:txBody>
          <a:bodyPr wrap="square">
            <a:spAutoFit/>
          </a:bodyPr>
          <a:lstStyle/>
          <a:p>
            <a:r>
              <a:rPr lang="en-US" sz="4000">
                <a:solidFill>
                  <a:srgbClr val="003E7E"/>
                </a:solidFill>
                <a:latin typeface="Arial Black" panose="020B0A04020102020204" pitchFamily="34" charset="0"/>
              </a:rPr>
              <a:t>2023 ANNUAL BENEFITS ENROLLMENT</a:t>
            </a:r>
          </a:p>
          <a:p>
            <a:r>
              <a:rPr lang="en-US" sz="3200">
                <a:solidFill>
                  <a:srgbClr val="FABE08"/>
                </a:solidFill>
                <a:latin typeface="Arial Black" panose="020B0A04020102020204" pitchFamily="34" charset="0"/>
              </a:rPr>
              <a:t>What You Need to Know</a:t>
            </a:r>
          </a:p>
        </p:txBody>
      </p:sp>
      <p:grpSp>
        <p:nvGrpSpPr>
          <p:cNvPr id="3" name="Group 2">
            <a:extLst>
              <a:ext uri="{FF2B5EF4-FFF2-40B4-BE49-F238E27FC236}">
                <a16:creationId xmlns:a16="http://schemas.microsoft.com/office/drawing/2014/main" id="{129F84F4-3E47-4B86-92D4-E5C505F26BBA}"/>
              </a:ext>
            </a:extLst>
          </p:cNvPr>
          <p:cNvGrpSpPr/>
          <p:nvPr userDrawn="1"/>
        </p:nvGrpSpPr>
        <p:grpSpPr>
          <a:xfrm>
            <a:off x="255038" y="175378"/>
            <a:ext cx="2075412" cy="996198"/>
            <a:chOff x="255038" y="175378"/>
            <a:chExt cx="2075412" cy="996198"/>
          </a:xfrm>
        </p:grpSpPr>
        <p:pic>
          <p:nvPicPr>
            <p:cNvPr id="7" name="Picture 6">
              <a:extLst>
                <a:ext uri="{FF2B5EF4-FFF2-40B4-BE49-F238E27FC236}">
                  <a16:creationId xmlns:a16="http://schemas.microsoft.com/office/drawing/2014/main" id="{7BACEF2A-F339-4500-BB4F-788DE08204E5}"/>
                </a:ext>
              </a:extLst>
            </p:cNvPr>
            <p:cNvPicPr>
              <a:picLocks noChangeAspect="1"/>
            </p:cNvPicPr>
            <p:nvPr userDrawn="1"/>
          </p:nvPicPr>
          <p:blipFill>
            <a:blip r:embed="rId3"/>
            <a:stretch>
              <a:fillRect/>
            </a:stretch>
          </p:blipFill>
          <p:spPr>
            <a:xfrm>
              <a:off x="255038" y="175378"/>
              <a:ext cx="1658188" cy="996198"/>
            </a:xfrm>
            <a:prstGeom prst="rect">
              <a:avLst/>
            </a:prstGeom>
          </p:spPr>
        </p:pic>
        <p:sp>
          <p:nvSpPr>
            <p:cNvPr id="11" name="TextBox 10">
              <a:extLst>
                <a:ext uri="{FF2B5EF4-FFF2-40B4-BE49-F238E27FC236}">
                  <a16:creationId xmlns:a16="http://schemas.microsoft.com/office/drawing/2014/main" id="{AEDBA113-FBBA-4FBA-AB55-FFFAA506304D}"/>
                </a:ext>
              </a:extLst>
            </p:cNvPr>
            <p:cNvSpPr txBox="1"/>
            <p:nvPr userDrawn="1"/>
          </p:nvSpPr>
          <p:spPr>
            <a:xfrm>
              <a:off x="263525" y="738872"/>
              <a:ext cx="2066925" cy="369332"/>
            </a:xfrm>
            <a:prstGeom prst="rect">
              <a:avLst/>
            </a:prstGeom>
            <a:solidFill>
              <a:schemeClr val="bg1"/>
            </a:solidFill>
          </p:spPr>
          <p:txBody>
            <a:bodyPr wrap="square">
              <a:spAutoFit/>
            </a:bodyPr>
            <a:lstStyle/>
            <a:p>
              <a:r>
                <a:rPr lang="en-US" sz="900">
                  <a:latin typeface="Arial" panose="020B0604020202020204" pitchFamily="34" charset="0"/>
                  <a:cs typeface="Arial" panose="020B0604020202020204" pitchFamily="34" charset="0"/>
                </a:rPr>
                <a:t>P.O. Box 1881, </a:t>
              </a:r>
            </a:p>
            <a:p>
              <a:r>
                <a:rPr lang="en-US" sz="900">
                  <a:latin typeface="Arial" panose="020B0604020202020204" pitchFamily="34" charset="0"/>
                  <a:cs typeface="Arial" panose="020B0604020202020204" pitchFamily="34" charset="0"/>
                </a:rPr>
                <a:t>Milwaukee, WI 53201-1881</a:t>
              </a:r>
            </a:p>
          </p:txBody>
        </p:sp>
      </p:grpSp>
    </p:spTree>
    <p:extLst>
      <p:ext uri="{BB962C8B-B14F-4D97-AF65-F5344CB8AC3E}">
        <p14:creationId xmlns:p14="http://schemas.microsoft.com/office/powerpoint/2010/main" val="314631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A56AB8-6763-4D0B-A5C1-56341C7A7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2"/>
            <a:ext cx="7772400" cy="10054456"/>
          </a:xfrm>
          <a:prstGeom prst="rect">
            <a:avLst/>
          </a:prstGeom>
        </p:spPr>
      </p:pic>
      <p:sp>
        <p:nvSpPr>
          <p:cNvPr id="2" name="Title 1"/>
          <p:cNvSpPr>
            <a:spLocks noGrp="1"/>
          </p:cNvSpPr>
          <p:nvPr>
            <p:ph type="title" hasCustomPrompt="1"/>
          </p:nvPr>
        </p:nvSpPr>
        <p:spPr>
          <a:xfrm>
            <a:off x="534353" y="475988"/>
            <a:ext cx="6703695" cy="1032024"/>
          </a:xfrm>
        </p:spPr>
        <p:txBody>
          <a:bodyPr/>
          <a:lstStyle>
            <a:lvl1pPr>
              <a:defRPr b="1">
                <a:solidFill>
                  <a:schemeClr val="tx2"/>
                </a:solidFill>
                <a:latin typeface="Arial Black" panose="020B0A04020102020204" pitchFamily="34" charset="0"/>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534353" y="1669142"/>
            <a:ext cx="6703695" cy="7860305"/>
          </a:xfrm>
        </p:spPr>
        <p:txBody>
          <a:bodyPr>
            <a:normAutofit/>
          </a:bodyPr>
          <a:lstStyle>
            <a:lvl1pPr marL="0" indent="0">
              <a:lnSpc>
                <a:spcPct val="121000"/>
              </a:lnSpc>
              <a:spcBef>
                <a:spcPts val="600"/>
              </a:spcBef>
              <a:buNone/>
              <a:defRPr sz="1200">
                <a:latin typeface="+mn-lt"/>
              </a:defRPr>
            </a:lvl1pPr>
            <a:lvl2pPr marL="388620" indent="0">
              <a:lnSpc>
                <a:spcPct val="121000"/>
              </a:lnSpc>
              <a:spcBef>
                <a:spcPts val="600"/>
              </a:spcBef>
              <a:buNone/>
              <a:defRPr sz="1100">
                <a:latin typeface="+mn-lt"/>
              </a:defRPr>
            </a:lvl2pPr>
            <a:lvl3pPr marL="777240" indent="0">
              <a:buNone/>
              <a:defRPr sz="1050"/>
            </a:lvl3pPr>
            <a:lvl4pPr marL="1165860" indent="0">
              <a:buNone/>
              <a:defRPr sz="1000"/>
            </a:lvl4pPr>
            <a:lvl5pPr marL="1554480" indent="0">
              <a:buNone/>
              <a:defRPr sz="10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3011805" y="9851708"/>
            <a:ext cx="1748790" cy="150286"/>
          </a:xfrm>
        </p:spPr>
        <p:txBody>
          <a:bodyPr/>
          <a:lstStyle>
            <a:lvl1pPr algn="ctr">
              <a:defRPr>
                <a:solidFill>
                  <a:schemeClr val="tx1"/>
                </a:solidFill>
              </a:defRPr>
            </a:lvl1pPr>
          </a:lstStyle>
          <a:p>
            <a:fld id="{046C20C4-0880-4447-B953-8D9436AAE203}" type="slidenum">
              <a:rPr lang="en-US" smtClean="0"/>
              <a:pPr/>
              <a:t>‹#›</a:t>
            </a:fld>
            <a:endParaRPr lang="en-US"/>
          </a:p>
        </p:txBody>
      </p:sp>
    </p:spTree>
    <p:extLst>
      <p:ext uri="{BB962C8B-B14F-4D97-AF65-F5344CB8AC3E}">
        <p14:creationId xmlns:p14="http://schemas.microsoft.com/office/powerpoint/2010/main" val="374325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850330-EC67-4E15-9FCA-5C571B964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2"/>
            <a:ext cx="7772400" cy="10054456"/>
          </a:xfrm>
          <a:prstGeom prst="rect">
            <a:avLst/>
          </a:prstGeom>
        </p:spPr>
      </p:pic>
      <p:sp>
        <p:nvSpPr>
          <p:cNvPr id="3" name="Date Placeholder 2">
            <a:extLst>
              <a:ext uri="{FF2B5EF4-FFF2-40B4-BE49-F238E27FC236}">
                <a16:creationId xmlns:a16="http://schemas.microsoft.com/office/drawing/2014/main" id="{3F75E01A-882C-4631-8D54-CD5B4C5CF7B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9589DB8-B700-4858-94E2-4C1DCDA7F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CADA37-DF01-431B-9458-F8CC6B033E74}"/>
              </a:ext>
            </a:extLst>
          </p:cNvPr>
          <p:cNvSpPr>
            <a:spLocks noGrp="1"/>
          </p:cNvSpPr>
          <p:nvPr>
            <p:ph type="sldNum" sz="quarter" idx="12"/>
          </p:nvPr>
        </p:nvSpPr>
        <p:spPr/>
        <p:txBody>
          <a:bodyPr/>
          <a:lstStyle/>
          <a:p>
            <a:fld id="{046C20C4-0880-4447-B953-8D9436AAE203}" type="slidenum">
              <a:rPr lang="en-US" smtClean="0"/>
              <a:t>‹#›</a:t>
            </a:fld>
            <a:endParaRPr lang="en-US"/>
          </a:p>
        </p:txBody>
      </p:sp>
      <p:sp>
        <p:nvSpPr>
          <p:cNvPr id="7" name="Title 1">
            <a:extLst>
              <a:ext uri="{FF2B5EF4-FFF2-40B4-BE49-F238E27FC236}">
                <a16:creationId xmlns:a16="http://schemas.microsoft.com/office/drawing/2014/main" id="{9FA3F001-E77B-487B-A477-FD003A0B401A}"/>
              </a:ext>
            </a:extLst>
          </p:cNvPr>
          <p:cNvSpPr>
            <a:spLocks noGrp="1"/>
          </p:cNvSpPr>
          <p:nvPr>
            <p:ph type="title" hasCustomPrompt="1"/>
          </p:nvPr>
        </p:nvSpPr>
        <p:spPr>
          <a:xfrm>
            <a:off x="534353" y="1005420"/>
            <a:ext cx="6703695" cy="1032024"/>
          </a:xfrm>
        </p:spPr>
        <p:txBody>
          <a:bodyPr/>
          <a:lstStyle>
            <a:lvl1pPr>
              <a:defRPr b="1">
                <a:solidFill>
                  <a:schemeClr val="tx2"/>
                </a:solidFill>
                <a:latin typeface="Arial Black" panose="020B0A04020102020204" pitchFamily="34"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72318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46C20C4-0880-4447-B953-8D9436AAE203}" type="slidenum">
              <a:rPr lang="en-US" smtClean="0"/>
              <a:t>‹#›</a:t>
            </a:fld>
            <a:endParaRPr lang="en-US"/>
          </a:p>
        </p:txBody>
      </p:sp>
    </p:spTree>
    <p:extLst>
      <p:ext uri="{BB962C8B-B14F-4D97-AF65-F5344CB8AC3E}">
        <p14:creationId xmlns:p14="http://schemas.microsoft.com/office/powerpoint/2010/main" val="15612907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7" r:id="rId5"/>
    <p:sldLayoutId id="2147483674" r:id="rId6"/>
  </p:sldLayoutIdLst>
  <p:hf hdr="0" ftr="0" dt="0"/>
  <p:txStyles>
    <p:titleStyle>
      <a:lvl1pPr algn="l" defTabSz="777240" rtl="0" eaLnBrk="1" latinLnBrk="0" hangingPunct="1">
        <a:lnSpc>
          <a:spcPct val="90000"/>
        </a:lnSpc>
        <a:spcBef>
          <a:spcPct val="0"/>
        </a:spcBef>
        <a:buNone/>
        <a:defRPr sz="3740" b="1"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307619-0756-40DE-91B3-D3ABC2DFCCE7}"/>
              </a:ext>
            </a:extLst>
          </p:cNvPr>
          <p:cNvSpPr>
            <a:spLocks noGrp="1"/>
          </p:cNvSpPr>
          <p:nvPr>
            <p:ph type="ctrTitle"/>
          </p:nvPr>
        </p:nvSpPr>
        <p:spPr>
          <a:xfrm>
            <a:off x="600347" y="616845"/>
            <a:ext cx="6606540" cy="2123842"/>
          </a:xfrm>
        </p:spPr>
        <p:txBody>
          <a:bodyPr/>
          <a:lstStyle/>
          <a:p>
            <a:r>
              <a:rPr lang="en-US" sz="4800"/>
              <a:t>2023 ANNUAL </a:t>
            </a:r>
            <a:r>
              <a:rPr lang="en-US" sz="4800">
                <a:solidFill>
                  <a:srgbClr val="FFC40D"/>
                </a:solidFill>
              </a:rPr>
              <a:t>BENFITS ENROLLMENT</a:t>
            </a:r>
          </a:p>
        </p:txBody>
      </p:sp>
      <p:sp>
        <p:nvSpPr>
          <p:cNvPr id="6" name="TextBox 5">
            <a:extLst>
              <a:ext uri="{FF2B5EF4-FFF2-40B4-BE49-F238E27FC236}">
                <a16:creationId xmlns:a16="http://schemas.microsoft.com/office/drawing/2014/main" id="{2AE4C307-4B02-4622-B6A2-3B42669D3D14}"/>
              </a:ext>
            </a:extLst>
          </p:cNvPr>
          <p:cNvSpPr txBox="1"/>
          <p:nvPr/>
        </p:nvSpPr>
        <p:spPr>
          <a:xfrm>
            <a:off x="667129" y="2740687"/>
            <a:ext cx="4835897" cy="678134"/>
          </a:xfrm>
          <a:prstGeom prst="rect">
            <a:avLst/>
          </a:prstGeom>
          <a:noFill/>
        </p:spPr>
        <p:txBody>
          <a:bodyPr wrap="square">
            <a:spAutoFit/>
          </a:bodyPr>
          <a:lstStyle/>
          <a:p>
            <a:pPr marR="202999" lvl="0" defTabSz="914400">
              <a:lnSpc>
                <a:spcPct val="110000"/>
              </a:lnSpc>
            </a:pPr>
            <a:r>
              <a:rPr lang="en-US" sz="1800" b="1" i="1" spc="164">
                <a:solidFill>
                  <a:schemeClr val="bg1"/>
                </a:solidFill>
                <a:latin typeface="+mj-lt"/>
                <a:cs typeface="Calibri"/>
              </a:rPr>
              <a:t>Monday, Oct. 24, 8 a.m. through</a:t>
            </a:r>
            <a:br>
              <a:rPr lang="en-US" sz="1800" b="1" i="1" spc="164">
                <a:solidFill>
                  <a:schemeClr val="bg1"/>
                </a:solidFill>
                <a:latin typeface="+mj-lt"/>
                <a:cs typeface="Calibri"/>
              </a:rPr>
            </a:br>
            <a:r>
              <a:rPr lang="en-US" sz="1800" b="1" i="1" spc="164">
                <a:solidFill>
                  <a:schemeClr val="bg1"/>
                </a:solidFill>
                <a:latin typeface="+mj-lt"/>
                <a:cs typeface="Calibri"/>
              </a:rPr>
              <a:t>Monday, Nov. 7, 4 p.m.</a:t>
            </a:r>
            <a:endParaRPr lang="en-US" sz="1800">
              <a:solidFill>
                <a:schemeClr val="bg1"/>
              </a:solidFill>
              <a:latin typeface="+mj-lt"/>
              <a:cs typeface="Calibri"/>
            </a:endParaRPr>
          </a:p>
        </p:txBody>
      </p:sp>
      <p:sp>
        <p:nvSpPr>
          <p:cNvPr id="7" name="Rectangle 6">
            <a:extLst>
              <a:ext uri="{FF2B5EF4-FFF2-40B4-BE49-F238E27FC236}">
                <a16:creationId xmlns:a16="http://schemas.microsoft.com/office/drawing/2014/main" id="{C89B6D49-BF4A-46BD-A9B2-9216A43097EB}"/>
              </a:ext>
            </a:extLst>
          </p:cNvPr>
          <p:cNvSpPr/>
          <p:nvPr/>
        </p:nvSpPr>
        <p:spPr>
          <a:xfrm>
            <a:off x="667130" y="3629669"/>
            <a:ext cx="5509082" cy="2314993"/>
          </a:xfrm>
          <a:prstGeom prst="rect">
            <a:avLst/>
          </a:prstGeom>
        </p:spPr>
        <p:txBody>
          <a:bodyPr wrap="square">
            <a:spAutoFit/>
          </a:bodyPr>
          <a:lstStyle/>
          <a:p>
            <a:pPr>
              <a:lnSpc>
                <a:spcPct val="110000"/>
              </a:lnSpc>
              <a:spcBef>
                <a:spcPts val="600"/>
              </a:spcBef>
            </a:pPr>
            <a:r>
              <a:rPr lang="en-US" sz="1600">
                <a:solidFill>
                  <a:schemeClr val="bg1"/>
                </a:solidFill>
                <a:cs typeface="Arial" panose="020B0604020202020204" pitchFamily="34" charset="0"/>
              </a:rPr>
              <a:t>This is your once-a-year opportunity to enroll in, re-enroll in or change your benefit plan coverage and who you cover! Please visit the Human Resources Employee Benefits website for additional information, including the Annual Benefits Enrollment Guide.</a:t>
            </a:r>
          </a:p>
          <a:p>
            <a:pPr>
              <a:lnSpc>
                <a:spcPct val="110000"/>
              </a:lnSpc>
              <a:spcBef>
                <a:spcPts val="600"/>
              </a:spcBef>
            </a:pPr>
            <a:r>
              <a:rPr lang="en-US" sz="1600">
                <a:solidFill>
                  <a:schemeClr val="bg1"/>
                </a:solidFill>
                <a:cs typeface="Arial" panose="020B0604020202020204" pitchFamily="34" charset="0"/>
              </a:rPr>
              <a:t>All employees are strongly encouraged to go through the enrollment process to review, enroll in, change or waive benefits for 2023.</a:t>
            </a:r>
          </a:p>
        </p:txBody>
      </p:sp>
    </p:spTree>
    <p:extLst>
      <p:ext uri="{BB962C8B-B14F-4D97-AF65-F5344CB8AC3E}">
        <p14:creationId xmlns:p14="http://schemas.microsoft.com/office/powerpoint/2010/main" val="388661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00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58BA-0F4C-414B-A3D3-EB70AB62C9B8}"/>
              </a:ext>
            </a:extLst>
          </p:cNvPr>
          <p:cNvSpPr>
            <a:spLocks noGrp="1"/>
          </p:cNvSpPr>
          <p:nvPr>
            <p:ph type="title"/>
          </p:nvPr>
        </p:nvSpPr>
        <p:spPr>
          <a:xfrm>
            <a:off x="534988" y="476250"/>
            <a:ext cx="6702425" cy="1031875"/>
          </a:xfrm>
        </p:spPr>
        <p:txBody>
          <a:bodyPr>
            <a:normAutofit/>
          </a:bodyPr>
          <a:lstStyle/>
          <a:p>
            <a:r>
              <a:rPr lang="en-US" sz="3300"/>
              <a:t>2023 ANNUAL BENEFITS </a:t>
            </a:r>
            <a:r>
              <a:rPr lang="en-US" sz="3300">
                <a:solidFill>
                  <a:schemeClr val="accent1"/>
                </a:solidFill>
              </a:rPr>
              <a:t>ENROLLMENT</a:t>
            </a:r>
          </a:p>
        </p:txBody>
      </p:sp>
      <p:sp>
        <p:nvSpPr>
          <p:cNvPr id="13" name="TextBox 12">
            <a:extLst>
              <a:ext uri="{FF2B5EF4-FFF2-40B4-BE49-F238E27FC236}">
                <a16:creationId xmlns:a16="http://schemas.microsoft.com/office/drawing/2014/main" id="{2B06971F-88B3-48EB-95FD-70818D8C3F21}"/>
              </a:ext>
            </a:extLst>
          </p:cNvPr>
          <p:cNvSpPr txBox="1"/>
          <p:nvPr/>
        </p:nvSpPr>
        <p:spPr>
          <a:xfrm>
            <a:off x="532448" y="1862515"/>
            <a:ext cx="6703695" cy="1676549"/>
          </a:xfrm>
          <a:prstGeom prst="rect">
            <a:avLst/>
          </a:prstGeom>
          <a:noFill/>
        </p:spPr>
        <p:txBody>
          <a:bodyPr wrap="square" lIns="91440" tIns="45720" rIns="91440" bIns="45720" rtlCol="0" anchor="t">
            <a:spAutoFit/>
          </a:bodyPr>
          <a:lstStyle/>
          <a:p>
            <a:pPr>
              <a:lnSpc>
                <a:spcPct val="110000"/>
              </a:lnSpc>
              <a:spcBef>
                <a:spcPts val="300"/>
              </a:spcBef>
            </a:pPr>
            <a:r>
              <a:rPr lang="en-US" sz="1100" b="1">
                <a:solidFill>
                  <a:schemeClr val="accent2"/>
                </a:solidFill>
                <a:latin typeface="+mj-lt"/>
              </a:rPr>
              <a:t>WHAT YOU NEED TO DO:</a:t>
            </a:r>
          </a:p>
          <a:p>
            <a:pPr>
              <a:lnSpc>
                <a:spcPct val="110000"/>
              </a:lnSpc>
              <a:spcBef>
                <a:spcPts val="300"/>
              </a:spcBef>
            </a:pPr>
            <a:r>
              <a:rPr lang="en-US" sz="1000"/>
              <a:t>Review the 2023 changes to make sure you understand how these will impact your personal situation. You are encouraged to enroll in the plan(s) and coverage tiers that work best for you.</a:t>
            </a:r>
          </a:p>
          <a:p>
            <a:pPr>
              <a:lnSpc>
                <a:spcPct val="110000"/>
              </a:lnSpc>
              <a:spcBef>
                <a:spcPts val="300"/>
              </a:spcBef>
            </a:pPr>
            <a:r>
              <a:rPr lang="en-US" sz="1100" b="1">
                <a:solidFill>
                  <a:schemeClr val="accent2"/>
                </a:solidFill>
                <a:latin typeface="+mj-lt"/>
              </a:rPr>
              <a:t>WHEN YOU CAN ENROLL OR MAKE CHANGES:</a:t>
            </a:r>
          </a:p>
          <a:p>
            <a:pPr>
              <a:lnSpc>
                <a:spcPct val="110000"/>
              </a:lnSpc>
              <a:spcBef>
                <a:spcPts val="300"/>
              </a:spcBef>
            </a:pPr>
            <a:r>
              <a:rPr lang="en-US" sz="1000"/>
              <a:t>The Annual Enrollment begins Monday, Oct. 24, at 8 a.m. CT and ends Monday, Nov. 7, at 4 p.m. CT.</a:t>
            </a:r>
            <a:endParaRPr lang="en-US" sz="1000">
              <a:cs typeface="Arial"/>
            </a:endParaRPr>
          </a:p>
          <a:p>
            <a:pPr>
              <a:lnSpc>
                <a:spcPct val="110000"/>
              </a:lnSpc>
              <a:spcBef>
                <a:spcPts val="300"/>
              </a:spcBef>
            </a:pPr>
            <a:r>
              <a:rPr lang="en-US" sz="1100" b="1">
                <a:solidFill>
                  <a:schemeClr val="accent2"/>
                </a:solidFill>
                <a:latin typeface="+mj-lt"/>
              </a:rPr>
              <a:t>WHY IT’S IMPORTANT:</a:t>
            </a:r>
            <a:endParaRPr lang="en-US" sz="1100" b="1">
              <a:solidFill>
                <a:schemeClr val="accent2"/>
              </a:solidFill>
              <a:latin typeface="+mj-lt"/>
              <a:cs typeface="Arial"/>
            </a:endParaRPr>
          </a:p>
          <a:p>
            <a:pPr>
              <a:lnSpc>
                <a:spcPct val="110000"/>
              </a:lnSpc>
              <a:spcBef>
                <a:spcPts val="300"/>
              </a:spcBef>
            </a:pPr>
            <a:r>
              <a:rPr lang="en-US" sz="1000"/>
              <a:t>It’s your once-a-year opportunity to review 2023 plan changes, evaluate your options, and make changes to your plans and who you cover. Changes will take effect on Jan. 1, 2023, and remain in effect through Dec. 31, 2023. </a:t>
            </a:r>
            <a:endParaRPr lang="en-US" sz="1000" strike="sngStrike">
              <a:highlight>
                <a:srgbClr val="FFFF00"/>
              </a:highlight>
            </a:endParaRPr>
          </a:p>
        </p:txBody>
      </p:sp>
      <p:graphicFrame>
        <p:nvGraphicFramePr>
          <p:cNvPr id="14" name="Table 13">
            <a:extLst>
              <a:ext uri="{FF2B5EF4-FFF2-40B4-BE49-F238E27FC236}">
                <a16:creationId xmlns:a16="http://schemas.microsoft.com/office/drawing/2014/main" id="{D2F55E0C-0EC1-4642-A1E3-CFA28FB9CB6D}"/>
              </a:ext>
            </a:extLst>
          </p:cNvPr>
          <p:cNvGraphicFramePr>
            <a:graphicFrameLocks noGrp="1"/>
          </p:cNvGraphicFramePr>
          <p:nvPr>
            <p:extLst>
              <p:ext uri="{D42A27DB-BD31-4B8C-83A1-F6EECF244321}">
                <p14:modId xmlns:p14="http://schemas.microsoft.com/office/powerpoint/2010/main" val="3742369167"/>
              </p:ext>
            </p:extLst>
          </p:nvPr>
        </p:nvGraphicFramePr>
        <p:xfrm>
          <a:off x="533718" y="3572932"/>
          <a:ext cx="6702425" cy="3665220"/>
        </p:xfrm>
        <a:graphic>
          <a:graphicData uri="http://schemas.openxmlformats.org/drawingml/2006/table">
            <a:tbl>
              <a:tblPr firstRow="1"/>
              <a:tblGrid>
                <a:gridCol w="916131">
                  <a:extLst>
                    <a:ext uri="{9D8B030D-6E8A-4147-A177-3AD203B41FA5}">
                      <a16:colId xmlns:a16="http://schemas.microsoft.com/office/drawing/2014/main" val="2058077083"/>
                    </a:ext>
                  </a:extLst>
                </a:gridCol>
                <a:gridCol w="3164484">
                  <a:extLst>
                    <a:ext uri="{9D8B030D-6E8A-4147-A177-3AD203B41FA5}">
                      <a16:colId xmlns:a16="http://schemas.microsoft.com/office/drawing/2014/main" val="3799310928"/>
                    </a:ext>
                  </a:extLst>
                </a:gridCol>
                <a:gridCol w="2621810">
                  <a:extLst>
                    <a:ext uri="{9D8B030D-6E8A-4147-A177-3AD203B41FA5}">
                      <a16:colId xmlns:a16="http://schemas.microsoft.com/office/drawing/2014/main" val="2370381247"/>
                    </a:ext>
                  </a:extLst>
                </a:gridCol>
              </a:tblGrid>
              <a:tr h="224823">
                <a:tc>
                  <a:txBody>
                    <a:bodyPr/>
                    <a:lstStyle>
                      <a:lvl1pPr marL="0" algn="l" defTabSz="777240" rtl="0" eaLnBrk="1" latinLnBrk="0" hangingPunct="1">
                        <a:defRPr sz="1530" b="1" kern="1200">
                          <a:solidFill>
                            <a:schemeClr val="bg1"/>
                          </a:solidFill>
                          <a:latin typeface="Avenir Next LT Pro Light"/>
                        </a:defRPr>
                      </a:lvl1pPr>
                      <a:lvl2pPr marL="388620" algn="l" defTabSz="777240" rtl="0" eaLnBrk="1" latinLnBrk="0" hangingPunct="1">
                        <a:defRPr sz="1530" b="1" kern="1200">
                          <a:solidFill>
                            <a:schemeClr val="bg1"/>
                          </a:solidFill>
                          <a:latin typeface="Avenir Next LT Pro Light"/>
                        </a:defRPr>
                      </a:lvl2pPr>
                      <a:lvl3pPr marL="777240" algn="l" defTabSz="777240" rtl="0" eaLnBrk="1" latinLnBrk="0" hangingPunct="1">
                        <a:defRPr sz="1530" b="1" kern="1200">
                          <a:solidFill>
                            <a:schemeClr val="bg1"/>
                          </a:solidFill>
                          <a:latin typeface="Avenir Next LT Pro Light"/>
                        </a:defRPr>
                      </a:lvl3pPr>
                      <a:lvl4pPr marL="1165860" algn="l" defTabSz="777240" rtl="0" eaLnBrk="1" latinLnBrk="0" hangingPunct="1">
                        <a:defRPr sz="1530" b="1" kern="1200">
                          <a:solidFill>
                            <a:schemeClr val="bg1"/>
                          </a:solidFill>
                          <a:latin typeface="Avenir Next LT Pro Light"/>
                        </a:defRPr>
                      </a:lvl4pPr>
                      <a:lvl5pPr marL="1554480" algn="l" defTabSz="777240" rtl="0" eaLnBrk="1" latinLnBrk="0" hangingPunct="1">
                        <a:defRPr sz="1530" b="1" kern="1200">
                          <a:solidFill>
                            <a:schemeClr val="bg1"/>
                          </a:solidFill>
                          <a:latin typeface="Avenir Next LT Pro Light"/>
                        </a:defRPr>
                      </a:lvl5pPr>
                      <a:lvl6pPr marL="1943100" algn="l" defTabSz="777240" rtl="0" eaLnBrk="1" latinLnBrk="0" hangingPunct="1">
                        <a:defRPr sz="1530" b="1" kern="1200">
                          <a:solidFill>
                            <a:schemeClr val="bg1"/>
                          </a:solidFill>
                          <a:latin typeface="Avenir Next LT Pro Light"/>
                        </a:defRPr>
                      </a:lvl6pPr>
                      <a:lvl7pPr marL="2331720" algn="l" defTabSz="777240" rtl="0" eaLnBrk="1" latinLnBrk="0" hangingPunct="1">
                        <a:defRPr sz="1530" b="1" kern="1200">
                          <a:solidFill>
                            <a:schemeClr val="bg1"/>
                          </a:solidFill>
                          <a:latin typeface="Avenir Next LT Pro Light"/>
                        </a:defRPr>
                      </a:lvl7pPr>
                      <a:lvl8pPr marL="2720340" algn="l" defTabSz="777240" rtl="0" eaLnBrk="1" latinLnBrk="0" hangingPunct="1">
                        <a:defRPr sz="1530" b="1" kern="1200">
                          <a:solidFill>
                            <a:schemeClr val="bg1"/>
                          </a:solidFill>
                          <a:latin typeface="Avenir Next LT Pro Light"/>
                        </a:defRPr>
                      </a:lvl8pPr>
                      <a:lvl9pPr marL="3108960" algn="l" defTabSz="777240" rtl="0" eaLnBrk="1" latinLnBrk="0" hangingPunct="1">
                        <a:defRPr sz="1530" b="1" kern="1200">
                          <a:solidFill>
                            <a:schemeClr val="bg1"/>
                          </a:solidFill>
                          <a:latin typeface="Avenir Next LT Pro Light"/>
                        </a:defRPr>
                      </a:lvl9pPr>
                    </a:lstStyle>
                    <a:p>
                      <a:pPr algn="ctr" fontAlgn="ctr"/>
                      <a:r>
                        <a:rPr lang="en-US" sz="1050" u="none" strike="noStrike">
                          <a:effectLst/>
                          <a:latin typeface="+mn-lt"/>
                        </a:rPr>
                        <a:t>Coverage</a:t>
                      </a:r>
                      <a:endParaRPr lang="en-US" sz="1050" b="1" i="0" u="none" strike="noStrike">
                        <a:solidFill>
                          <a:schemeClr val="bg1"/>
                        </a:solidFill>
                        <a:effectLst/>
                        <a:latin typeface="+mn-lt"/>
                      </a:endParaRP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solidFill>
                      <a:srgbClr val="003E7E"/>
                    </a:solidFill>
                  </a:tcPr>
                </a:tc>
                <a:tc>
                  <a:txBody>
                    <a:bodyPr/>
                    <a:lstStyle/>
                    <a:p>
                      <a:pPr algn="ctr" fontAlgn="ctr"/>
                      <a:r>
                        <a:rPr lang="en-US" sz="1050" b="1" i="0" u="none" strike="noStrike">
                          <a:solidFill>
                            <a:schemeClr val="bg1"/>
                          </a:solidFill>
                          <a:effectLst/>
                          <a:latin typeface="+mn-lt"/>
                        </a:rPr>
                        <a:t>Do I Need to Take Action?</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solidFill>
                      <a:srgbClr val="003E7E"/>
                    </a:solidFill>
                  </a:tcPr>
                </a:tc>
                <a:tc>
                  <a:txBody>
                    <a:bodyPr/>
                    <a:lstStyle>
                      <a:lvl1pPr marL="0" algn="l" defTabSz="777240" rtl="0" eaLnBrk="1" latinLnBrk="0" hangingPunct="1">
                        <a:defRPr sz="1530" b="1" kern="1200">
                          <a:solidFill>
                            <a:schemeClr val="bg1"/>
                          </a:solidFill>
                          <a:latin typeface="Avenir Next LT Pro Light"/>
                        </a:defRPr>
                      </a:lvl1pPr>
                      <a:lvl2pPr marL="388620" algn="l" defTabSz="777240" rtl="0" eaLnBrk="1" latinLnBrk="0" hangingPunct="1">
                        <a:defRPr sz="1530" b="1" kern="1200">
                          <a:solidFill>
                            <a:schemeClr val="bg1"/>
                          </a:solidFill>
                          <a:latin typeface="Avenir Next LT Pro Light"/>
                        </a:defRPr>
                      </a:lvl2pPr>
                      <a:lvl3pPr marL="777240" algn="l" defTabSz="777240" rtl="0" eaLnBrk="1" latinLnBrk="0" hangingPunct="1">
                        <a:defRPr sz="1530" b="1" kern="1200">
                          <a:solidFill>
                            <a:schemeClr val="bg1"/>
                          </a:solidFill>
                          <a:latin typeface="Avenir Next LT Pro Light"/>
                        </a:defRPr>
                      </a:lvl3pPr>
                      <a:lvl4pPr marL="1165860" algn="l" defTabSz="777240" rtl="0" eaLnBrk="1" latinLnBrk="0" hangingPunct="1">
                        <a:defRPr sz="1530" b="1" kern="1200">
                          <a:solidFill>
                            <a:schemeClr val="bg1"/>
                          </a:solidFill>
                          <a:latin typeface="Avenir Next LT Pro Light"/>
                        </a:defRPr>
                      </a:lvl4pPr>
                      <a:lvl5pPr marL="1554480" algn="l" defTabSz="777240" rtl="0" eaLnBrk="1" latinLnBrk="0" hangingPunct="1">
                        <a:defRPr sz="1530" b="1" kern="1200">
                          <a:solidFill>
                            <a:schemeClr val="bg1"/>
                          </a:solidFill>
                          <a:latin typeface="Avenir Next LT Pro Light"/>
                        </a:defRPr>
                      </a:lvl5pPr>
                      <a:lvl6pPr marL="1943100" algn="l" defTabSz="777240" rtl="0" eaLnBrk="1" latinLnBrk="0" hangingPunct="1">
                        <a:defRPr sz="1530" b="1" kern="1200">
                          <a:solidFill>
                            <a:schemeClr val="bg1"/>
                          </a:solidFill>
                          <a:latin typeface="Avenir Next LT Pro Light"/>
                        </a:defRPr>
                      </a:lvl6pPr>
                      <a:lvl7pPr marL="2331720" algn="l" defTabSz="777240" rtl="0" eaLnBrk="1" latinLnBrk="0" hangingPunct="1">
                        <a:defRPr sz="1530" b="1" kern="1200">
                          <a:solidFill>
                            <a:schemeClr val="bg1"/>
                          </a:solidFill>
                          <a:latin typeface="Avenir Next LT Pro Light"/>
                        </a:defRPr>
                      </a:lvl7pPr>
                      <a:lvl8pPr marL="2720340" algn="l" defTabSz="777240" rtl="0" eaLnBrk="1" latinLnBrk="0" hangingPunct="1">
                        <a:defRPr sz="1530" b="1" kern="1200">
                          <a:solidFill>
                            <a:schemeClr val="bg1"/>
                          </a:solidFill>
                          <a:latin typeface="Avenir Next LT Pro Light"/>
                        </a:defRPr>
                      </a:lvl8pPr>
                      <a:lvl9pPr marL="3108960" algn="l" defTabSz="777240" rtl="0" eaLnBrk="1" latinLnBrk="0" hangingPunct="1">
                        <a:defRPr sz="1530" b="1" kern="1200">
                          <a:solidFill>
                            <a:schemeClr val="bg1"/>
                          </a:solidFill>
                          <a:latin typeface="Avenir Next LT Pro Light"/>
                        </a:defRPr>
                      </a:lvl9pPr>
                    </a:lstStyle>
                    <a:p>
                      <a:pPr algn="ctr" fontAlgn="ctr"/>
                      <a:r>
                        <a:rPr lang="en-US" sz="1050" u="none" strike="noStrike">
                          <a:effectLst/>
                          <a:latin typeface="+mn-lt"/>
                        </a:rPr>
                        <a:t>Defaults if you do nothing</a:t>
                      </a:r>
                      <a:endParaRPr lang="en-US" sz="1050" b="1" i="0" u="none" strike="noStrike">
                        <a:solidFill>
                          <a:schemeClr val="bg1"/>
                        </a:solidFill>
                        <a:effectLst/>
                        <a:latin typeface="+mn-lt"/>
                      </a:endParaRP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solidFill>
                      <a:srgbClr val="003E7E"/>
                    </a:solidFill>
                  </a:tcPr>
                </a:tc>
                <a:extLst>
                  <a:ext uri="{0D108BD9-81ED-4DB2-BD59-A6C34878D82A}">
                    <a16:rowId xmlns:a16="http://schemas.microsoft.com/office/drawing/2014/main" val="2907700191"/>
                  </a:ext>
                </a:extLst>
              </a:tr>
              <a:tr h="408769">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l" fontAlgn="ctr"/>
                      <a:r>
                        <a:rPr lang="en-US" sz="800" u="none" strike="noStrike" kern="1200">
                          <a:solidFill>
                            <a:schemeClr val="tx1"/>
                          </a:solidFill>
                          <a:effectLst/>
                          <a:latin typeface="+mn-lt"/>
                          <a:ea typeface="+mn-ea"/>
                          <a:cs typeface="+mn-cs"/>
                        </a:rPr>
                        <a:t>Medical ​</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No,</a:t>
                      </a:r>
                      <a:r>
                        <a:rPr lang="en-US" sz="800" u="none" strike="noStrike" kern="1200">
                          <a:solidFill>
                            <a:schemeClr val="tx1"/>
                          </a:solidFill>
                          <a:effectLst/>
                          <a:latin typeface="+mn-lt"/>
                          <a:ea typeface="+mn-ea"/>
                          <a:cs typeface="+mn-cs"/>
                        </a:rPr>
                        <a:t> unless you want to change your medical plan or the family members you cover.</a:t>
                      </a:r>
                      <a:r>
                        <a:rPr lang="en-US" sz="800" b="1" u="none" strike="noStrike" kern="1200">
                          <a:solidFill>
                            <a:schemeClr val="tx1"/>
                          </a:solidFill>
                          <a:effectLst/>
                          <a:latin typeface="+mn-lt"/>
                          <a:ea typeface="+mn-ea"/>
                          <a:cs typeface="+mn-cs"/>
                        </a:rPr>
                        <a:t> If covering a spouse, see below.</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ctr" fontAlgn="ctr"/>
                      <a:r>
                        <a:rPr lang="en-US" sz="800" u="none" strike="noStrike" kern="1200">
                          <a:solidFill>
                            <a:schemeClr val="tx1"/>
                          </a:solidFill>
                          <a:effectLst/>
                          <a:latin typeface="+mn-lt"/>
                          <a:ea typeface="+mn-ea"/>
                          <a:cs typeface="+mn-cs"/>
                        </a:rPr>
                        <a:t>Your 2022 medical plan election and the family members you cover. A $100/mo. spousal surcharge will apply if you cover your spouse.</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0642008"/>
                  </a:ext>
                </a:extLst>
              </a:tr>
              <a:tr h="299764">
                <a:tc>
                  <a:txBody>
                    <a:bodyPr/>
                    <a:lstStyle/>
                    <a:p>
                      <a:pPr algn="l" fontAlgn="ctr"/>
                      <a:r>
                        <a:rPr lang="en-US" sz="800" u="none" strike="noStrike" kern="1200">
                          <a:solidFill>
                            <a:schemeClr val="tx1"/>
                          </a:solidFill>
                          <a:effectLst/>
                          <a:latin typeface="+mn-lt"/>
                          <a:ea typeface="+mn-ea"/>
                          <a:cs typeface="+mn-cs"/>
                        </a:rPr>
                        <a:t>Covering a spouse? </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Yes</a:t>
                      </a:r>
                      <a:r>
                        <a:rPr lang="en-US" sz="800" u="none" strike="noStrike" kern="1200">
                          <a:solidFill>
                            <a:schemeClr val="tx1"/>
                          </a:solidFill>
                          <a:effectLst/>
                          <a:latin typeface="+mn-lt"/>
                          <a:ea typeface="+mn-ea"/>
                          <a:cs typeface="+mn-cs"/>
                        </a:rPr>
                        <a:t>, you will need to re-certify your spouse's access to other coverage through their employer.</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u="none" strike="noStrike" kern="1200">
                          <a:solidFill>
                            <a:schemeClr val="tx1"/>
                          </a:solidFill>
                          <a:effectLst/>
                          <a:latin typeface="+mn-lt"/>
                          <a:ea typeface="+mn-ea"/>
                          <a:cs typeface="+mn-cs"/>
                        </a:rPr>
                        <a:t>Your 2022 election will apply and a $100/mo. spousal surcharge will apply.</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080825"/>
                  </a:ext>
                </a:extLst>
              </a:tr>
              <a:tr h="299764">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l" fontAlgn="ctr"/>
                      <a:r>
                        <a:rPr lang="en-US" sz="800" u="none" strike="noStrike" kern="1200">
                          <a:solidFill>
                            <a:schemeClr val="tx1"/>
                          </a:solidFill>
                          <a:effectLst/>
                          <a:latin typeface="+mn-lt"/>
                          <a:ea typeface="+mn-ea"/>
                          <a:cs typeface="+mn-cs"/>
                        </a:rPr>
                        <a:t>Dental ​</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No</a:t>
                      </a:r>
                      <a:r>
                        <a:rPr lang="en-US" sz="800" u="none" strike="noStrike" kern="1200">
                          <a:solidFill>
                            <a:schemeClr val="tx1"/>
                          </a:solidFill>
                          <a:effectLst/>
                          <a:latin typeface="+mn-lt"/>
                          <a:ea typeface="+mn-ea"/>
                          <a:cs typeface="+mn-cs"/>
                        </a:rPr>
                        <a:t>, unless you want to newly enroll/disenroll in dental coverage or the family members you cover.</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ctr" fontAlgn="ctr"/>
                      <a:r>
                        <a:rPr lang="en-US" sz="800" u="none" strike="noStrike" kern="1200">
                          <a:solidFill>
                            <a:schemeClr val="tx1"/>
                          </a:solidFill>
                          <a:effectLst/>
                          <a:latin typeface="+mn-lt"/>
                          <a:ea typeface="+mn-ea"/>
                          <a:cs typeface="+mn-cs"/>
                        </a:rPr>
                        <a:t>Your 2022 dental election and the family members you cover. </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7537874"/>
                  </a:ext>
                </a:extLst>
              </a:tr>
              <a:tr h="299764">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l" fontAlgn="ctr"/>
                      <a:r>
                        <a:rPr lang="en-US" sz="800" u="none" strike="noStrike" kern="1200">
                          <a:solidFill>
                            <a:schemeClr val="tx1"/>
                          </a:solidFill>
                          <a:effectLst/>
                          <a:latin typeface="+mn-lt"/>
                          <a:ea typeface="+mn-ea"/>
                          <a:cs typeface="+mn-cs"/>
                        </a:rPr>
                        <a:t>Vision​</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ctr" latinLnBrk="0" hangingPunct="1">
                        <a:lnSpc>
                          <a:spcPct val="100000"/>
                        </a:lnSpc>
                        <a:spcBef>
                          <a:spcPts val="0"/>
                        </a:spcBef>
                        <a:spcAft>
                          <a:spcPts val="0"/>
                        </a:spcAft>
                        <a:buClrTx/>
                        <a:buSzTx/>
                        <a:buFontTx/>
                        <a:buNone/>
                        <a:tabLst/>
                        <a:defRPr/>
                      </a:pPr>
                      <a:r>
                        <a:rPr lang="en-US" sz="800" b="1" u="none" strike="noStrike" kern="1200">
                          <a:solidFill>
                            <a:schemeClr val="tx1"/>
                          </a:solidFill>
                          <a:effectLst/>
                          <a:latin typeface="+mn-lt"/>
                          <a:ea typeface="+mn-ea"/>
                          <a:cs typeface="+mn-cs"/>
                        </a:rPr>
                        <a:t>No</a:t>
                      </a:r>
                      <a:r>
                        <a:rPr lang="en-US" sz="800" u="none" strike="noStrike" kern="1200">
                          <a:solidFill>
                            <a:schemeClr val="tx1"/>
                          </a:solidFill>
                          <a:effectLst/>
                          <a:latin typeface="+mn-lt"/>
                          <a:ea typeface="+mn-ea"/>
                          <a:cs typeface="+mn-cs"/>
                        </a:rPr>
                        <a:t>, unless you want to newly enroll/disenroll in vision coverage or the family members you cover.</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marL="0" marR="0" lvl="0" indent="0" algn="ctr" defTabSz="777240" rtl="0" eaLnBrk="1" fontAlgn="ctr" latinLnBrk="0" hangingPunct="1">
                        <a:lnSpc>
                          <a:spcPct val="100000"/>
                        </a:lnSpc>
                        <a:spcBef>
                          <a:spcPts val="0"/>
                        </a:spcBef>
                        <a:spcAft>
                          <a:spcPts val="0"/>
                        </a:spcAft>
                        <a:buClrTx/>
                        <a:buSzTx/>
                        <a:buFontTx/>
                        <a:buNone/>
                        <a:tabLst/>
                        <a:defRPr/>
                      </a:pPr>
                      <a:r>
                        <a:rPr lang="en-US" sz="800" u="none" strike="noStrike" kern="1200">
                          <a:solidFill>
                            <a:schemeClr val="tx1"/>
                          </a:solidFill>
                          <a:effectLst/>
                          <a:latin typeface="+mn-lt"/>
                          <a:ea typeface="+mn-ea"/>
                          <a:cs typeface="+mn-cs"/>
                        </a:rPr>
                        <a:t>Your 2022 vision election and the family members you cover. </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6464923"/>
                  </a:ext>
                </a:extLst>
              </a:tr>
              <a:tr h="408769">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l" fontAlgn="ctr"/>
                      <a:r>
                        <a:rPr lang="en-US" sz="800" u="none" strike="noStrike" kern="1200">
                          <a:solidFill>
                            <a:schemeClr val="tx1"/>
                          </a:solidFill>
                          <a:effectLst/>
                          <a:latin typeface="+mn-lt"/>
                          <a:ea typeface="+mn-ea"/>
                          <a:cs typeface="+mn-cs"/>
                        </a:rPr>
                        <a:t>Health Care Flex Spending Account (FSA)</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Yes</a:t>
                      </a:r>
                      <a:r>
                        <a:rPr lang="en-US" sz="800" u="none" strike="noStrike" kern="1200">
                          <a:solidFill>
                            <a:schemeClr val="tx1"/>
                          </a:solidFill>
                          <a:effectLst/>
                          <a:latin typeface="+mn-lt"/>
                          <a:ea typeface="+mn-ea"/>
                          <a:cs typeface="+mn-cs"/>
                        </a:rPr>
                        <a:t>, if you want to fund an FSA for your 2023 out-of-pocket health care costs and are in the CPHP (or on a spouse's non-high-deductible health plan). </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ctr" fontAlgn="ctr"/>
                      <a:r>
                        <a:rPr lang="en-US" sz="800" u="none" strike="noStrike" kern="1200">
                          <a:solidFill>
                            <a:schemeClr val="tx1"/>
                          </a:solidFill>
                          <a:effectLst/>
                          <a:latin typeface="+mn-lt"/>
                          <a:ea typeface="+mn-ea"/>
                          <a:cs typeface="+mn-cs"/>
                        </a:rPr>
                        <a:t>$0 as you are required to make a new election each plan year.</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4612464"/>
                  </a:ext>
                </a:extLst>
              </a:tr>
              <a:tr h="408769">
                <a:tc>
                  <a:txBody>
                    <a:bodyPr/>
                    <a:lstStyle/>
                    <a:p>
                      <a:pPr algn="l" fontAlgn="ctr"/>
                      <a:r>
                        <a:rPr lang="en-US" sz="800" u="none" strike="noStrike" kern="1200">
                          <a:solidFill>
                            <a:schemeClr val="tx1"/>
                          </a:solidFill>
                          <a:effectLst/>
                          <a:latin typeface="+mn-lt"/>
                          <a:ea typeface="+mn-ea"/>
                          <a:cs typeface="+mn-cs"/>
                        </a:rPr>
                        <a:t>Limited Purpose Health Care FSA</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Yes</a:t>
                      </a:r>
                      <a:r>
                        <a:rPr lang="en-US" sz="800" u="none" strike="noStrike" kern="1200">
                          <a:solidFill>
                            <a:schemeClr val="tx1"/>
                          </a:solidFill>
                          <a:effectLst/>
                          <a:latin typeface="+mn-lt"/>
                          <a:ea typeface="+mn-ea"/>
                          <a:cs typeface="+mn-cs"/>
                        </a:rPr>
                        <a:t>, if you want to fund an FSA for your 2023 out-of-pocket dental and vision expenses and are enrolled in a high-deductible medical plan.</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u="none" strike="noStrike" kern="1200">
                          <a:solidFill>
                            <a:schemeClr val="tx1"/>
                          </a:solidFill>
                          <a:effectLst/>
                          <a:latin typeface="+mn-lt"/>
                          <a:ea typeface="+mn-ea"/>
                          <a:cs typeface="+mn-cs"/>
                        </a:rPr>
                        <a:t>$0 as you are required to make a new election each plan year.</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871420"/>
                  </a:ext>
                </a:extLst>
              </a:tr>
              <a:tr h="408769">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l" fontAlgn="ctr"/>
                      <a:r>
                        <a:rPr lang="en-US" sz="800" u="none" strike="noStrike" kern="1200">
                          <a:solidFill>
                            <a:schemeClr val="tx1"/>
                          </a:solidFill>
                          <a:effectLst/>
                          <a:latin typeface="+mn-lt"/>
                          <a:ea typeface="+mn-ea"/>
                          <a:cs typeface="+mn-cs"/>
                        </a:rPr>
                        <a:t>Dependent Care Flexible Spending Account (FSA)</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Yes</a:t>
                      </a:r>
                      <a:r>
                        <a:rPr lang="en-US" sz="800" u="none" strike="noStrike" kern="1200">
                          <a:solidFill>
                            <a:schemeClr val="tx1"/>
                          </a:solidFill>
                          <a:effectLst/>
                          <a:latin typeface="+mn-lt"/>
                          <a:ea typeface="+mn-ea"/>
                          <a:cs typeface="+mn-cs"/>
                        </a:rPr>
                        <a:t>, if you want to fund an FSA for your 2023 out-of-pocket dependent care expenses.</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ctr" fontAlgn="ctr"/>
                      <a:r>
                        <a:rPr lang="en-US" sz="800" u="none" strike="noStrike" kern="1200">
                          <a:solidFill>
                            <a:schemeClr val="tx1"/>
                          </a:solidFill>
                          <a:effectLst/>
                          <a:latin typeface="+mn-lt"/>
                          <a:ea typeface="+mn-ea"/>
                          <a:cs typeface="+mn-cs"/>
                        </a:rPr>
                        <a:t>$0 as you are required to make a new election each plan year.</a:t>
                      </a: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95131"/>
                  </a:ext>
                </a:extLst>
              </a:tr>
              <a:tr h="517774">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l" fontAlgn="ctr"/>
                      <a:r>
                        <a:rPr lang="en-US" sz="800" u="none" strike="noStrike" kern="1200">
                          <a:solidFill>
                            <a:schemeClr val="tx1"/>
                          </a:solidFill>
                          <a:effectLst/>
                          <a:latin typeface="+mn-lt"/>
                          <a:ea typeface="+mn-ea"/>
                          <a:cs typeface="+mn-cs"/>
                        </a:rPr>
                        <a:t>Health Savings Account (HSA)</a:t>
                      </a:r>
                    </a:p>
                  </a:txBody>
                  <a:tcPr marL="45720" marR="45720" anchor="ctr">
                    <a:lnL w="6350" cap="flat" cmpd="sng" algn="ctr">
                      <a:solidFill>
                        <a:srgbClr val="4489C8"/>
                      </a:solidFill>
                      <a:prstDash val="solid"/>
                      <a:round/>
                      <a:headEnd type="none" w="med" len="med"/>
                      <a:tailEnd type="none" w="med" len="med"/>
                    </a:lnL>
                    <a:lnR>
                      <a:noFill/>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u="none" strike="noStrike" kern="1200">
                          <a:solidFill>
                            <a:schemeClr val="tx1"/>
                          </a:solidFill>
                          <a:effectLst/>
                          <a:latin typeface="+mn-lt"/>
                          <a:ea typeface="+mn-ea"/>
                          <a:cs typeface="+mn-cs"/>
                        </a:rPr>
                        <a:t>Yes</a:t>
                      </a:r>
                      <a:r>
                        <a:rPr lang="en-US" sz="800" u="none" strike="noStrike" kern="1200">
                          <a:solidFill>
                            <a:schemeClr val="tx1"/>
                          </a:solidFill>
                          <a:effectLst/>
                          <a:latin typeface="+mn-lt"/>
                          <a:ea typeface="+mn-ea"/>
                          <a:cs typeface="+mn-cs"/>
                        </a:rPr>
                        <a:t>, if you want to fund an HSA for future out-of-pocket health care expenses and are enrolled in a high-deductible medical plan.</a:t>
                      </a:r>
                    </a:p>
                  </a:txBody>
                  <a:tcPr marL="45720" marR="45720" anchor="ctr">
                    <a:lnL>
                      <a:noFill/>
                    </a:lnL>
                    <a:lnR w="6350" cap="flat" cmpd="sng" algn="ctr">
                      <a:no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tx1"/>
                          </a:solidFill>
                          <a:latin typeface="Avenir Next LT Pro Light"/>
                        </a:defRPr>
                      </a:lvl1pPr>
                      <a:lvl2pPr marL="388620" algn="l" defTabSz="777240" rtl="0" eaLnBrk="1" latinLnBrk="0" hangingPunct="1">
                        <a:defRPr sz="1530" kern="1200">
                          <a:solidFill>
                            <a:schemeClr val="tx1"/>
                          </a:solidFill>
                          <a:latin typeface="Avenir Next LT Pro Light"/>
                        </a:defRPr>
                      </a:lvl2pPr>
                      <a:lvl3pPr marL="777240" algn="l" defTabSz="777240" rtl="0" eaLnBrk="1" latinLnBrk="0" hangingPunct="1">
                        <a:defRPr sz="1530" kern="1200">
                          <a:solidFill>
                            <a:schemeClr val="tx1"/>
                          </a:solidFill>
                          <a:latin typeface="Avenir Next LT Pro Light"/>
                        </a:defRPr>
                      </a:lvl3pPr>
                      <a:lvl4pPr marL="1165860" algn="l" defTabSz="777240" rtl="0" eaLnBrk="1" latinLnBrk="0" hangingPunct="1">
                        <a:defRPr sz="1530" kern="1200">
                          <a:solidFill>
                            <a:schemeClr val="tx1"/>
                          </a:solidFill>
                          <a:latin typeface="Avenir Next LT Pro Light"/>
                        </a:defRPr>
                      </a:lvl4pPr>
                      <a:lvl5pPr marL="1554480" algn="l" defTabSz="777240" rtl="0" eaLnBrk="1" latinLnBrk="0" hangingPunct="1">
                        <a:defRPr sz="1530" kern="1200">
                          <a:solidFill>
                            <a:schemeClr val="tx1"/>
                          </a:solidFill>
                          <a:latin typeface="Avenir Next LT Pro Light"/>
                        </a:defRPr>
                      </a:lvl5pPr>
                      <a:lvl6pPr marL="1943100" algn="l" defTabSz="777240" rtl="0" eaLnBrk="1" latinLnBrk="0" hangingPunct="1">
                        <a:defRPr sz="1530" kern="1200">
                          <a:solidFill>
                            <a:schemeClr val="tx1"/>
                          </a:solidFill>
                          <a:latin typeface="Avenir Next LT Pro Light"/>
                        </a:defRPr>
                      </a:lvl6pPr>
                      <a:lvl7pPr marL="2331720" algn="l" defTabSz="777240" rtl="0" eaLnBrk="1" latinLnBrk="0" hangingPunct="1">
                        <a:defRPr sz="1530" kern="1200">
                          <a:solidFill>
                            <a:schemeClr val="tx1"/>
                          </a:solidFill>
                          <a:latin typeface="Avenir Next LT Pro Light"/>
                        </a:defRPr>
                      </a:lvl7pPr>
                      <a:lvl8pPr marL="2720340" algn="l" defTabSz="777240" rtl="0" eaLnBrk="1" latinLnBrk="0" hangingPunct="1">
                        <a:defRPr sz="1530" kern="1200">
                          <a:solidFill>
                            <a:schemeClr val="tx1"/>
                          </a:solidFill>
                          <a:latin typeface="Avenir Next LT Pro Light"/>
                        </a:defRPr>
                      </a:lvl8pPr>
                      <a:lvl9pPr marL="3108960" algn="l" defTabSz="777240" rtl="0" eaLnBrk="1" latinLnBrk="0" hangingPunct="1">
                        <a:defRPr sz="1530" kern="1200">
                          <a:solidFill>
                            <a:schemeClr val="tx1"/>
                          </a:solidFill>
                          <a:latin typeface="Avenir Next LT Pro Light"/>
                        </a:defRPr>
                      </a:lvl9pPr>
                    </a:lstStyle>
                    <a:p>
                      <a:pPr algn="ctr" fontAlgn="ctr"/>
                      <a:r>
                        <a:rPr lang="en-US" sz="800" u="none" strike="noStrike">
                          <a:effectLst/>
                          <a:latin typeface="+mn-lt"/>
                        </a:rPr>
                        <a:t>$0 as you are required to make a new election each plan year. However, you can enroll at any time throughout the year. Your contribution will begin as soon as administratively possible.</a:t>
                      </a:r>
                      <a:endParaRPr lang="en-US" sz="800" b="0" i="0" u="none" strike="noStrike" kern="1200">
                        <a:solidFill>
                          <a:schemeClr val="tx1"/>
                        </a:solidFill>
                        <a:effectLst/>
                        <a:latin typeface="+mn-lt"/>
                        <a:ea typeface="+mn-ea"/>
                        <a:cs typeface="+mn-cs"/>
                      </a:endParaRPr>
                    </a:p>
                  </a:txBody>
                  <a:tcPr marL="45720" marR="45720" anchor="ctr">
                    <a:lnL>
                      <a:noFill/>
                    </a:lnL>
                    <a:lnR w="6350" cap="flat" cmpd="sng" algn="ctr">
                      <a:solidFill>
                        <a:srgbClr val="4489C8"/>
                      </a:solidFill>
                      <a:prstDash val="solid"/>
                      <a:round/>
                      <a:headEnd type="none" w="med" len="med"/>
                      <a:tailEnd type="none" w="med" len="med"/>
                    </a:lnR>
                    <a:lnT w="6350" cap="flat" cmpd="sng" algn="ctr">
                      <a:solidFill>
                        <a:srgbClr val="4489C8"/>
                      </a:solidFill>
                      <a:prstDash val="solid"/>
                      <a:round/>
                      <a:headEnd type="none" w="med" len="med"/>
                      <a:tailEnd type="none" w="med" len="med"/>
                    </a:lnT>
                    <a:lnB w="6350" cap="flat" cmpd="sng" algn="ctr">
                      <a:solidFill>
                        <a:srgbClr val="4489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931112"/>
                  </a:ext>
                </a:extLst>
              </a:tr>
            </a:tbl>
          </a:graphicData>
        </a:graphic>
      </p:graphicFrame>
      <p:sp>
        <p:nvSpPr>
          <p:cNvPr id="15" name="TextBox 14">
            <a:extLst>
              <a:ext uri="{FF2B5EF4-FFF2-40B4-BE49-F238E27FC236}">
                <a16:creationId xmlns:a16="http://schemas.microsoft.com/office/drawing/2014/main" id="{589E01CF-126A-4423-ABCE-D86CBB4ED52A}"/>
              </a:ext>
            </a:extLst>
          </p:cNvPr>
          <p:cNvSpPr txBox="1"/>
          <p:nvPr/>
        </p:nvSpPr>
        <p:spPr>
          <a:xfrm>
            <a:off x="533719" y="7315870"/>
            <a:ext cx="6702424" cy="2336730"/>
          </a:xfrm>
          <a:prstGeom prst="rect">
            <a:avLst/>
          </a:prstGeom>
          <a:noFill/>
        </p:spPr>
        <p:txBody>
          <a:bodyPr wrap="square" rtlCol="0">
            <a:spAutoFit/>
          </a:bodyPr>
          <a:lstStyle/>
          <a:p>
            <a:pPr>
              <a:lnSpc>
                <a:spcPct val="110000"/>
              </a:lnSpc>
              <a:spcBef>
                <a:spcPts val="300"/>
              </a:spcBef>
            </a:pPr>
            <a:r>
              <a:rPr lang="en-US" sz="1100" b="1">
                <a:solidFill>
                  <a:schemeClr val="accent2"/>
                </a:solidFill>
                <a:latin typeface="+mj-lt"/>
              </a:rPr>
              <a:t>HOW:</a:t>
            </a:r>
          </a:p>
          <a:p>
            <a:pPr>
              <a:lnSpc>
                <a:spcPct val="110000"/>
              </a:lnSpc>
              <a:spcBef>
                <a:spcPts val="300"/>
              </a:spcBef>
            </a:pPr>
            <a:r>
              <a:rPr lang="en-US" sz="1000"/>
              <a:t>You can enroll one of two ways:</a:t>
            </a:r>
          </a:p>
          <a:p>
            <a:pPr marL="171450" indent="-171450">
              <a:lnSpc>
                <a:spcPct val="110000"/>
              </a:lnSpc>
              <a:spcBef>
                <a:spcPts val="300"/>
              </a:spcBef>
              <a:buFont typeface="Arial" panose="020B0604020202020204" pitchFamily="34" charset="0"/>
              <a:buChar char="•"/>
            </a:pPr>
            <a:r>
              <a:rPr lang="en-US" sz="1000"/>
              <a:t>Self-enroll online starting Oct. 24 by going to MarquetteBenefitsEnrollment.com. Step-by-step instructions can be found on the enrollment site.</a:t>
            </a:r>
          </a:p>
          <a:p>
            <a:pPr marL="171450" indent="-171450">
              <a:lnSpc>
                <a:spcPct val="110000"/>
              </a:lnSpc>
              <a:spcBef>
                <a:spcPts val="300"/>
              </a:spcBef>
              <a:buFont typeface="Arial" panose="020B0604020202020204" pitchFamily="34" charset="0"/>
              <a:buChar char="•"/>
            </a:pPr>
            <a:r>
              <a:rPr lang="en-US" sz="1000"/>
              <a:t>Schedule a confidential, 30-minute phone appointment with a benefits educator by calling 1-877-759-7668. Appointments can be scheduled starting Oct. 17, 2022.</a:t>
            </a:r>
          </a:p>
          <a:p>
            <a:pPr>
              <a:lnSpc>
                <a:spcPct val="110000"/>
              </a:lnSpc>
              <a:spcBef>
                <a:spcPts val="300"/>
              </a:spcBef>
            </a:pPr>
            <a:r>
              <a:rPr lang="en-US" sz="1000"/>
              <a:t>Important: If enrolling a spouse and/or child(ren) in Marquette benefits, you will need their Social Security numbers and dates of birth. You will also need to upload a copy of the marriage certificate and/or adoption/birth certificate for these dependents to the online enrollment tool by Nov. 7, 2022. You will not be able to complete your enrollment without this information.</a:t>
            </a:r>
            <a:endParaRPr lang="en-US" sz="1000" b="1"/>
          </a:p>
          <a:p>
            <a:pPr>
              <a:lnSpc>
                <a:spcPct val="110000"/>
              </a:lnSpc>
              <a:spcBef>
                <a:spcPts val="300"/>
              </a:spcBef>
            </a:pPr>
            <a:r>
              <a:rPr lang="en-US" sz="1000" b="1"/>
              <a:t>Note: You do not need to re-upload certificates that were uploaded previously (during the previous years’ enrollment process.)</a:t>
            </a:r>
          </a:p>
        </p:txBody>
      </p:sp>
      <p:sp>
        <p:nvSpPr>
          <p:cNvPr id="16" name="Content Placeholder 2">
            <a:extLst>
              <a:ext uri="{FF2B5EF4-FFF2-40B4-BE49-F238E27FC236}">
                <a16:creationId xmlns:a16="http://schemas.microsoft.com/office/drawing/2014/main" id="{1BAE9385-6D5D-4B76-939A-042D3B32A999}"/>
              </a:ext>
            </a:extLst>
          </p:cNvPr>
          <p:cNvSpPr txBox="1">
            <a:spLocks/>
          </p:cNvSpPr>
          <p:nvPr/>
        </p:nvSpPr>
        <p:spPr>
          <a:xfrm>
            <a:off x="533718" y="1508125"/>
            <a:ext cx="6703695" cy="388258"/>
          </a:xfrm>
          <a:prstGeom prst="rect">
            <a:avLst/>
          </a:prstGeom>
        </p:spPr>
        <p:txBody>
          <a:bodyPr vert="horz" lIns="91440" tIns="45720" rIns="91440" bIns="45720" numCol="1" spcCol="182880" rtlCol="0">
            <a:noAutofit/>
          </a:bodyPr>
          <a:lstStyle>
            <a:lvl1pPr marL="0" indent="0" algn="l" defTabSz="777240" rtl="0" eaLnBrk="1" latinLnBrk="0" hangingPunct="1">
              <a:lnSpc>
                <a:spcPct val="121000"/>
              </a:lnSpc>
              <a:spcBef>
                <a:spcPts val="600"/>
              </a:spcBef>
              <a:buFont typeface="Arial" panose="020B0604020202020204" pitchFamily="34" charset="0"/>
              <a:buNone/>
              <a:defRPr sz="1200" kern="1200">
                <a:solidFill>
                  <a:schemeClr val="tx1"/>
                </a:solidFill>
                <a:latin typeface="+mn-lt"/>
                <a:ea typeface="+mn-ea"/>
                <a:cs typeface="+mn-cs"/>
              </a:defRPr>
            </a:lvl1pPr>
            <a:lvl2pPr marL="388620" indent="0" algn="l" defTabSz="777240" rtl="0" eaLnBrk="1" latinLnBrk="0" hangingPunct="1">
              <a:lnSpc>
                <a:spcPct val="121000"/>
              </a:lnSpc>
              <a:spcBef>
                <a:spcPts val="600"/>
              </a:spcBef>
              <a:buFont typeface="Arial" panose="020B0604020202020204" pitchFamily="34" charset="0"/>
              <a:buNone/>
              <a:defRPr sz="1100" kern="120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050" kern="120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000" kern="120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10000"/>
              </a:lnSpc>
            </a:pPr>
            <a:r>
              <a:rPr lang="en-US" sz="1400" b="1">
                <a:latin typeface="+mj-lt"/>
              </a:rPr>
              <a:t>Monday, Oct. 24, 8 a.m. through Monday, Nov. 7, 4 p.m.</a:t>
            </a:r>
          </a:p>
          <a:p>
            <a:pPr defTabSz="457200">
              <a:lnSpc>
                <a:spcPct val="110000"/>
              </a:lnSpc>
            </a:pPr>
            <a:endParaRPr lang="en-US" sz="1050" b="1">
              <a:solidFill>
                <a:srgbClr val="606161"/>
              </a:solidFill>
            </a:endParaRPr>
          </a:p>
        </p:txBody>
      </p:sp>
    </p:spTree>
    <p:extLst>
      <p:ext uri="{BB962C8B-B14F-4D97-AF65-F5344CB8AC3E}">
        <p14:creationId xmlns:p14="http://schemas.microsoft.com/office/powerpoint/2010/main" val="347785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7E81E9-4EE7-4800-A56D-2E9284B2E99E}"/>
              </a:ext>
            </a:extLst>
          </p:cNvPr>
          <p:cNvSpPr txBox="1">
            <a:spLocks/>
          </p:cNvSpPr>
          <p:nvPr/>
        </p:nvSpPr>
        <p:spPr>
          <a:xfrm>
            <a:off x="534988" y="476250"/>
            <a:ext cx="6702425" cy="1031875"/>
          </a:xfrm>
          <a:prstGeom prst="rect">
            <a:avLst/>
          </a:prstGeom>
        </p:spPr>
        <p:txBody>
          <a:bodyPr vert="horz" lIns="91440" tIns="45720" rIns="91440" bIns="45720" rtlCol="0" anchor="ctr">
            <a:normAutofit/>
          </a:bodyPr>
          <a:lstStyle>
            <a:lvl1pPr algn="l" defTabSz="777240" rtl="0" eaLnBrk="1" latinLnBrk="0" hangingPunct="1">
              <a:lnSpc>
                <a:spcPct val="90000"/>
              </a:lnSpc>
              <a:spcBef>
                <a:spcPct val="0"/>
              </a:spcBef>
              <a:buNone/>
              <a:defRPr sz="3740" b="1" kern="1200">
                <a:solidFill>
                  <a:schemeClr val="tx2"/>
                </a:solidFill>
                <a:latin typeface="Arial Black" panose="020B0A04020102020204" pitchFamily="34" charset="0"/>
                <a:ea typeface="+mj-ea"/>
                <a:cs typeface="+mj-cs"/>
              </a:defRPr>
            </a:lvl1pPr>
          </a:lstStyle>
          <a:p>
            <a:r>
              <a:rPr lang="en-US" sz="4000"/>
              <a:t>HIGHLIGHTS FOR </a:t>
            </a:r>
            <a:r>
              <a:rPr lang="en-US" sz="4000">
                <a:solidFill>
                  <a:schemeClr val="accent1"/>
                </a:solidFill>
              </a:rPr>
              <a:t>2023</a:t>
            </a:r>
          </a:p>
        </p:txBody>
      </p:sp>
      <p:sp>
        <p:nvSpPr>
          <p:cNvPr id="5" name="Content Placeholder 2">
            <a:extLst>
              <a:ext uri="{FF2B5EF4-FFF2-40B4-BE49-F238E27FC236}">
                <a16:creationId xmlns:a16="http://schemas.microsoft.com/office/drawing/2014/main" id="{9FB2237C-73AF-430F-B4DF-80E4133B5CF3}"/>
              </a:ext>
            </a:extLst>
          </p:cNvPr>
          <p:cNvSpPr txBox="1">
            <a:spLocks/>
          </p:cNvSpPr>
          <p:nvPr/>
        </p:nvSpPr>
        <p:spPr>
          <a:xfrm>
            <a:off x="533718" y="1508124"/>
            <a:ext cx="6703695" cy="8074026"/>
          </a:xfrm>
          <a:prstGeom prst="rect">
            <a:avLst/>
          </a:prstGeom>
        </p:spPr>
        <p:txBody>
          <a:bodyPr vert="horz" lIns="91440" tIns="45720" rIns="91440" bIns="45720" numCol="1" spcCol="182880" rtlCol="0">
            <a:noAutofit/>
          </a:bodyPr>
          <a:lstStyle>
            <a:lvl1pPr marL="0" indent="0" algn="l" defTabSz="777240" rtl="0" eaLnBrk="1" latinLnBrk="0" hangingPunct="1">
              <a:lnSpc>
                <a:spcPct val="121000"/>
              </a:lnSpc>
              <a:spcBef>
                <a:spcPts val="600"/>
              </a:spcBef>
              <a:buFont typeface="Arial" panose="020B0604020202020204" pitchFamily="34" charset="0"/>
              <a:buNone/>
              <a:defRPr sz="1200" kern="1200">
                <a:solidFill>
                  <a:schemeClr val="tx1"/>
                </a:solidFill>
                <a:latin typeface="+mn-lt"/>
                <a:ea typeface="+mn-ea"/>
                <a:cs typeface="+mn-cs"/>
              </a:defRPr>
            </a:lvl1pPr>
            <a:lvl2pPr marL="388620" indent="0" algn="l" defTabSz="777240" rtl="0" eaLnBrk="1" latinLnBrk="0" hangingPunct="1">
              <a:lnSpc>
                <a:spcPct val="121000"/>
              </a:lnSpc>
              <a:spcBef>
                <a:spcPts val="600"/>
              </a:spcBef>
              <a:buFont typeface="Arial" panose="020B0604020202020204" pitchFamily="34" charset="0"/>
              <a:buNone/>
              <a:defRPr sz="1100" kern="120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050" kern="120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000" kern="120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10000"/>
              </a:lnSpc>
            </a:pPr>
            <a:r>
              <a:rPr lang="en-US" sz="1050"/>
              <a:t>Medical and prescription drug costs continue to escalate. Marquette was able to hold medical plan premiums constant from 2021 to 2022. However, health care costs are on the rise. For that reason, some changes were necessary for 2023, but you’ll also see some enhancements that will help when you need care while still managing costs. </a:t>
            </a:r>
            <a:endParaRPr lang="en-US" sz="1050" b="1">
              <a:solidFill>
                <a:schemeClr val="accent2"/>
              </a:solidFill>
            </a:endParaRPr>
          </a:p>
          <a:p>
            <a:pPr>
              <a:lnSpc>
                <a:spcPct val="110000"/>
              </a:lnSpc>
            </a:pPr>
            <a:r>
              <a:rPr lang="en-US" b="1">
                <a:solidFill>
                  <a:schemeClr val="accent2"/>
                </a:solidFill>
                <a:latin typeface="+mj-lt"/>
              </a:rPr>
              <a:t>CHANGES TO MEDICAL PLANS</a:t>
            </a:r>
          </a:p>
          <a:p>
            <a:pPr marL="171450" indent="-171450">
              <a:lnSpc>
                <a:spcPct val="110000"/>
              </a:lnSpc>
              <a:buFont typeface="Arial" panose="020B0604020202020204" pitchFamily="34" charset="0"/>
              <a:buChar char="•"/>
            </a:pPr>
            <a:r>
              <a:rPr lang="en-US" sz="1050"/>
              <a:t>In order to mitigate some of the cost increase, the CPHP deductibles are increasing slightly. The new deductibles are $1,000 per person / $2,000 family.  </a:t>
            </a:r>
          </a:p>
          <a:p>
            <a:pPr marL="171450" indent="-171450">
              <a:lnSpc>
                <a:spcPct val="110000"/>
              </a:lnSpc>
              <a:buFont typeface="Arial" panose="020B0604020202020204" pitchFamily="34" charset="0"/>
              <a:buChar char="•"/>
            </a:pPr>
            <a:r>
              <a:rPr lang="en-US" sz="1050"/>
              <a:t>In order to stay in compliance with IRS and HSA eligibility, the AHDHP plan deductibles are increasing to $3,000 single / $6,000 family.  </a:t>
            </a:r>
          </a:p>
          <a:p>
            <a:pPr>
              <a:lnSpc>
                <a:spcPct val="110000"/>
              </a:lnSpc>
            </a:pPr>
            <a:r>
              <a:rPr lang="en-US" b="1">
                <a:solidFill>
                  <a:schemeClr val="accent2"/>
                </a:solidFill>
                <a:latin typeface="+mj-lt"/>
              </a:rPr>
              <a:t>CHANGES TO PREMIUMS</a:t>
            </a:r>
          </a:p>
          <a:p>
            <a:pPr marL="171450" indent="-171450">
              <a:lnSpc>
                <a:spcPct val="110000"/>
              </a:lnSpc>
              <a:buFont typeface="Arial" panose="020B0604020202020204" pitchFamily="34" charset="0"/>
              <a:buChar char="•"/>
            </a:pPr>
            <a:r>
              <a:rPr lang="en-US" sz="1050"/>
              <a:t>Medical and dental premiums will be increasing to align with the increasing cost of health care.  </a:t>
            </a:r>
          </a:p>
          <a:p>
            <a:pPr marL="171450" indent="-171450">
              <a:lnSpc>
                <a:spcPct val="110000"/>
              </a:lnSpc>
              <a:buFont typeface="Arial" panose="020B0604020202020204" pitchFamily="34" charset="0"/>
              <a:buChar char="•"/>
            </a:pPr>
            <a:r>
              <a:rPr lang="en-US" sz="1050"/>
              <a:t>There will be no change in premiums for all other lines of coverage (e.g., vision, life insurance, etc.).    </a:t>
            </a:r>
          </a:p>
          <a:p>
            <a:pPr>
              <a:lnSpc>
                <a:spcPct val="110000"/>
              </a:lnSpc>
            </a:pPr>
            <a:r>
              <a:rPr lang="en-US" b="1">
                <a:solidFill>
                  <a:schemeClr val="accent2"/>
                </a:solidFill>
                <a:latin typeface="+mj-lt"/>
              </a:rPr>
              <a:t>EMPLOYEE ASSISTANCE PROGRAM (EAP) — </a:t>
            </a:r>
            <a:r>
              <a:rPr lang="en-US" b="1" err="1">
                <a:solidFill>
                  <a:schemeClr val="accent2"/>
                </a:solidFill>
                <a:latin typeface="+mj-lt"/>
              </a:rPr>
              <a:t>LifeMatters</a:t>
            </a:r>
            <a:endParaRPr lang="en-US" b="1">
              <a:solidFill>
                <a:schemeClr val="accent2"/>
              </a:solidFill>
              <a:latin typeface="+mj-lt"/>
            </a:endParaRPr>
          </a:p>
          <a:p>
            <a:pPr marL="171450" indent="-171450">
              <a:lnSpc>
                <a:spcPct val="110000"/>
              </a:lnSpc>
              <a:buFont typeface="Arial" panose="020B0604020202020204" pitchFamily="34" charset="0"/>
              <a:buChar char="•"/>
            </a:pPr>
            <a:r>
              <a:rPr lang="en-US" sz="1050"/>
              <a:t>Marquette University is newly contracting with </a:t>
            </a:r>
            <a:r>
              <a:rPr lang="en-US" sz="1050" err="1"/>
              <a:t>LifeMatters</a:t>
            </a:r>
            <a:r>
              <a:rPr lang="en-US" sz="1050"/>
              <a:t>, an Employee Assistance Program (EAP) vendor. Our current EAP partner will provide services through the end of the year.  </a:t>
            </a:r>
          </a:p>
          <a:p>
            <a:pPr marL="171450" indent="-171450">
              <a:lnSpc>
                <a:spcPct val="110000"/>
              </a:lnSpc>
              <a:buFont typeface="Arial" panose="020B0604020202020204" pitchFamily="34" charset="0"/>
              <a:buChar char="•"/>
            </a:pPr>
            <a:r>
              <a:rPr lang="en-US" sz="1050" err="1"/>
              <a:t>LifeMatters</a:t>
            </a:r>
            <a:r>
              <a:rPr lang="en-US" sz="1050"/>
              <a:t> offers counseling support to members 24/7, 365 days per year via face-to-face, video, phone, chat and messaging. </a:t>
            </a:r>
          </a:p>
          <a:p>
            <a:pPr marL="171450" indent="-171450">
              <a:lnSpc>
                <a:spcPct val="110000"/>
              </a:lnSpc>
              <a:buFont typeface="Arial" panose="020B0604020202020204" pitchFamily="34" charset="0"/>
              <a:buChar char="•"/>
            </a:pPr>
            <a:r>
              <a:rPr lang="en-US" sz="1050"/>
              <a:t>All employees and members of their immediate household have access to the EAP at no cost.  </a:t>
            </a:r>
          </a:p>
          <a:p>
            <a:pPr>
              <a:lnSpc>
                <a:spcPct val="110000"/>
              </a:lnSpc>
            </a:pPr>
            <a:r>
              <a:rPr lang="en-US" b="1">
                <a:solidFill>
                  <a:schemeClr val="accent2"/>
                </a:solidFill>
                <a:latin typeface="+mj-lt"/>
              </a:rPr>
              <a:t>SECOND OPINION SERVICES — 2</a:t>
            </a:r>
            <a:r>
              <a:rPr lang="en-US" b="1" baseline="30000">
                <a:solidFill>
                  <a:schemeClr val="accent2"/>
                </a:solidFill>
                <a:latin typeface="+mj-lt"/>
              </a:rPr>
              <a:t>ND</a:t>
            </a:r>
            <a:r>
              <a:rPr lang="en-US" b="1">
                <a:solidFill>
                  <a:schemeClr val="accent2"/>
                </a:solidFill>
                <a:latin typeface="+mj-lt"/>
              </a:rPr>
              <a:t> MD</a:t>
            </a:r>
          </a:p>
          <a:p>
            <a:pPr marL="171450" indent="-171450">
              <a:lnSpc>
                <a:spcPct val="110000"/>
              </a:lnSpc>
              <a:buFont typeface="Arial" panose="020B0604020202020204" pitchFamily="34" charset="0"/>
              <a:buChar char="•"/>
            </a:pPr>
            <a:r>
              <a:rPr lang="en-US" sz="1050"/>
              <a:t>Marquette University is partnering with 2</a:t>
            </a:r>
            <a:r>
              <a:rPr lang="en-US" sz="1050" baseline="30000"/>
              <a:t>nd</a:t>
            </a:r>
            <a:r>
              <a:rPr lang="en-US" sz="1050"/>
              <a:t> MD, a second opinion service, to provide members with an opportunity to have their diagnoses and treatment plans reviewed by an independent expert. </a:t>
            </a:r>
          </a:p>
          <a:p>
            <a:pPr marL="171450" indent="-171450">
              <a:lnSpc>
                <a:spcPct val="110000"/>
              </a:lnSpc>
              <a:buFont typeface="Arial" panose="020B0604020202020204" pitchFamily="34" charset="0"/>
              <a:buChar char="•"/>
            </a:pPr>
            <a:r>
              <a:rPr lang="en-US" sz="1050"/>
              <a:t>2</a:t>
            </a:r>
            <a:r>
              <a:rPr lang="en-US" sz="1050" baseline="30000"/>
              <a:t>nd</a:t>
            </a:r>
            <a:r>
              <a:rPr lang="en-US" sz="1050"/>
              <a:t> MD provides medical plan participants with confidence in their diagnoses and treatment plans at no cost.</a:t>
            </a:r>
          </a:p>
          <a:p>
            <a:pPr>
              <a:lnSpc>
                <a:spcPct val="110000"/>
              </a:lnSpc>
            </a:pPr>
            <a:r>
              <a:rPr lang="en-US" b="1">
                <a:solidFill>
                  <a:schemeClr val="accent2"/>
                </a:solidFill>
                <a:latin typeface="+mj-lt"/>
              </a:rPr>
              <a:t>COSTCO 6 FOR $6 PROGRAM — NAVITUS</a:t>
            </a:r>
          </a:p>
          <a:p>
            <a:pPr marL="171450" indent="-171450">
              <a:lnSpc>
                <a:spcPct val="110000"/>
              </a:lnSpc>
              <a:buFont typeface="Arial" panose="020B0604020202020204" pitchFamily="34" charset="0"/>
              <a:buChar char="•"/>
            </a:pPr>
            <a:r>
              <a:rPr lang="en-US" sz="1050"/>
              <a:t>Marquette partnered with Navitus, the plan’s pharmacy benefit manager, to offer a six-month supply of certain medications for chronic condition conditions for $6 at Costco. </a:t>
            </a:r>
          </a:p>
          <a:p>
            <a:pPr>
              <a:lnSpc>
                <a:spcPct val="110000"/>
              </a:lnSpc>
            </a:pPr>
            <a:r>
              <a:rPr lang="en-US" b="1">
                <a:solidFill>
                  <a:schemeClr val="accent2"/>
                </a:solidFill>
                <a:latin typeface="+mj-lt"/>
              </a:rPr>
              <a:t>REMINDERS FOR MANAGING YOUR COSTS THROUGHOUT THE YEAR</a:t>
            </a:r>
          </a:p>
          <a:p>
            <a:pPr marL="171450" indent="-171450">
              <a:lnSpc>
                <a:spcPct val="110000"/>
              </a:lnSpc>
              <a:buFont typeface="Arial" panose="020B0604020202020204" pitchFamily="34" charset="0"/>
              <a:buChar char="•"/>
            </a:pPr>
            <a:r>
              <a:rPr lang="en-US" sz="1050"/>
              <a:t>The Marquette University Physical Therapy Clinic is a full-service physical therapy and rehabilitation clinic conveniently located on-campus. The PT Clinic provides cost-effective and quality onsite care to employees and their family members enrolled in a Marquette medical plan. No referral necessary.</a:t>
            </a:r>
          </a:p>
          <a:p>
            <a:pPr marL="171450" indent="-171450">
              <a:lnSpc>
                <a:spcPct val="110000"/>
              </a:lnSpc>
              <a:buFont typeface="Arial" panose="020B0604020202020204" pitchFamily="34" charset="0"/>
              <a:buChar char="•"/>
            </a:pPr>
            <a:r>
              <a:rPr lang="en-US" sz="1050"/>
              <a:t>The Marquette University School of Dentistry offers high quality dental care at a lower cost to dental plan members. </a:t>
            </a:r>
          </a:p>
          <a:p>
            <a:pPr marL="171450" indent="-171450">
              <a:lnSpc>
                <a:spcPct val="110000"/>
              </a:lnSpc>
              <a:buFont typeface="Arial" panose="020B0604020202020204" pitchFamily="34" charset="0"/>
              <a:buChar char="•"/>
            </a:pPr>
            <a:r>
              <a:rPr lang="en-US" sz="1050"/>
              <a:t>For those with chronic conditions, </a:t>
            </a:r>
            <a:r>
              <a:rPr lang="en-US" sz="1050" err="1"/>
              <a:t>Tria</a:t>
            </a:r>
            <a:r>
              <a:rPr lang="en-US" sz="1050"/>
              <a:t> Health can assist with managing your care and answering questions about your medications. Employees may contact </a:t>
            </a:r>
            <a:r>
              <a:rPr lang="en-US" sz="1050" err="1"/>
              <a:t>Tria</a:t>
            </a:r>
            <a:r>
              <a:rPr lang="en-US" sz="1050"/>
              <a:t> Health for assistance at (888) 799-8742.  </a:t>
            </a:r>
          </a:p>
        </p:txBody>
      </p:sp>
    </p:spTree>
    <p:extLst>
      <p:ext uri="{BB962C8B-B14F-4D97-AF65-F5344CB8AC3E}">
        <p14:creationId xmlns:p14="http://schemas.microsoft.com/office/powerpoint/2010/main" val="1860852458"/>
      </p:ext>
    </p:extLst>
  </p:cSld>
  <p:clrMapOvr>
    <a:masterClrMapping/>
  </p:clrMapOvr>
</p:sld>
</file>

<file path=ppt/theme/theme1.xml><?xml version="1.0" encoding="utf-8"?>
<a:theme xmlns:a="http://schemas.openxmlformats.org/drawingml/2006/main" name="Office Theme">
  <a:themeElements>
    <a:clrScheme name="Marquette University 2.0">
      <a:dk1>
        <a:srgbClr val="4C4D4F"/>
      </a:dk1>
      <a:lt1>
        <a:sysClr val="window" lastClr="FFFFFF"/>
      </a:lt1>
      <a:dk2>
        <a:srgbClr val="003366"/>
      </a:dk2>
      <a:lt2>
        <a:srgbClr val="E7E6E6"/>
      </a:lt2>
      <a:accent1>
        <a:srgbClr val="FFCC00"/>
      </a:accent1>
      <a:accent2>
        <a:srgbClr val="01426A"/>
      </a:accent2>
      <a:accent3>
        <a:srgbClr val="0072CE"/>
      </a:accent3>
      <a:accent4>
        <a:srgbClr val="00A3E0"/>
      </a:accent4>
      <a:accent5>
        <a:srgbClr val="DE7C00"/>
      </a:accent5>
      <a:accent6>
        <a:srgbClr val="FEDD00"/>
      </a:accent6>
      <a:hlink>
        <a:srgbClr val="0072CE"/>
      </a:hlink>
      <a:folHlink>
        <a:srgbClr val="FF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74cfebe-ab92-4405-91da-e0aa565d415b">
      <UserInfo>
        <DisplayName>Mellantine, Lynn</DisplayName>
        <AccountId>9</AccountId>
        <AccountType/>
      </UserInfo>
      <UserInfo>
        <DisplayName>Bottomley, Mandi</DisplayName>
        <AccountId>26</AccountId>
        <AccountType/>
      </UserInfo>
      <UserInfo>
        <DisplayName>Wiltzius, Susan</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8B771FF818B541A754A6358546EACE" ma:contentTypeVersion="11" ma:contentTypeDescription="Create a new document." ma:contentTypeScope="" ma:versionID="f04604c174585dc4b0ca59ae8e3b1fc1">
  <xsd:schema xmlns:xsd="http://www.w3.org/2001/XMLSchema" xmlns:xs="http://www.w3.org/2001/XMLSchema" xmlns:p="http://schemas.microsoft.com/office/2006/metadata/properties" xmlns:ns2="f58c2389-1b54-4056-904a-6044112fce93" xmlns:ns3="d74cfebe-ab92-4405-91da-e0aa565d415b" targetNamespace="http://schemas.microsoft.com/office/2006/metadata/properties" ma:root="true" ma:fieldsID="a235b5c2b78c8e93ea4049063d814cc9" ns2:_="" ns3:_="">
    <xsd:import namespace="f58c2389-1b54-4056-904a-6044112fce93"/>
    <xsd:import namespace="d74cfebe-ab92-4405-91da-e0aa565d41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c2389-1b54-4056-904a-6044112fc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4cfebe-ab92-4405-91da-e0aa565d41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833EAC-09E5-45FF-966E-1C920015EAE3}">
  <ds:schemaRefs>
    <ds:schemaRef ds:uri="http://schemas.microsoft.com/sharepoint/v3/contenttype/forms"/>
  </ds:schemaRefs>
</ds:datastoreItem>
</file>

<file path=customXml/itemProps2.xml><?xml version="1.0" encoding="utf-8"?>
<ds:datastoreItem xmlns:ds="http://schemas.openxmlformats.org/officeDocument/2006/customXml" ds:itemID="{33FB244C-8D23-41FB-B29F-6D69495ADB64}">
  <ds:schemaRefs>
    <ds:schemaRef ds:uri="d74cfebe-ab92-4405-91da-e0aa565d415b"/>
    <ds:schemaRef ds:uri="f58c2389-1b54-4056-904a-6044112fce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77CC98-D716-4E2E-B5B7-C6263F66FC52}">
  <ds:schemaRefs>
    <ds:schemaRef ds:uri="d74cfebe-ab92-4405-91da-e0aa565d415b"/>
    <ds:schemaRef ds:uri="f58c2389-1b54-4056-904a-6044112fce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2023 ANNUAL BENFITS ENROLLMENT</vt:lpstr>
      <vt:lpstr>PowerPoint Presentation</vt:lpstr>
      <vt:lpstr>2023 ANNUAL BENEFITS ENROLLMENT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Erickson</dc:creator>
  <cp:revision>2</cp:revision>
  <dcterms:created xsi:type="dcterms:W3CDTF">2020-04-17T16:21:19Z</dcterms:created>
  <dcterms:modified xsi:type="dcterms:W3CDTF">2022-10-13T00:34:39Z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0x010100248B771FF818B541A754A6358546EACE</vt:lpwstr>
  </property>
</Properties>
</file>