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4"/>
    <p:sldMasterId id="2147483707" r:id="rId5"/>
    <p:sldMasterId id="2147483709" r:id="rId6"/>
  </p:sldMasterIdLst>
  <p:notesMasterIdLst>
    <p:notesMasterId r:id="rId11"/>
  </p:notesMasterIdLst>
  <p:sldIdLst>
    <p:sldId id="313" r:id="rId7"/>
    <p:sldId id="315" r:id="rId8"/>
    <p:sldId id="316" r:id="rId9"/>
    <p:sldId id="31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70D"/>
    <a:srgbClr val="003E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CFFC2F-CD13-E148-34C3-3C6F38BC15BE}" v="168" dt="2025-02-27T21:26:51.410"/>
    <p1510:client id="{864CC0E9-15B2-B0A9-6781-76DD61CAE3E6}" v="114" dt="2025-02-26T21:37:23.4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99"/>
    <p:restoredTop sz="84247"/>
  </p:normalViewPr>
  <p:slideViewPr>
    <p:cSldViewPr snapToGrid="0">
      <p:cViewPr varScale="1">
        <p:scale>
          <a:sx n="106" d="100"/>
          <a:sy n="106" d="100"/>
        </p:scale>
        <p:origin x="8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DA2301-2DB4-8F46-BB36-9DFF3F872147}" type="datetimeFigureOut">
              <a:rPr lang="en-US" smtClean="0"/>
              <a:t>3/2/26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35DF83-B7EC-DC43-90FD-0FFD121E2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099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6B3B0-B167-6195-AD9D-35CC58B02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E64CF3-F704-717C-07F0-C680BC4F47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31FE88-245F-3844-FA33-111F5CCBEE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slide should introduce your proposed project. What do you plan to do? How does your project support Marquette’s Strategic Plan?</a:t>
            </a:r>
          </a:p>
          <a:p>
            <a:r>
              <a:rPr lang="en-US" dirty="0"/>
              <a:t>Use bullets, not long narrative.</a:t>
            </a:r>
          </a:p>
          <a:p>
            <a:endParaRPr lang="en-US" dirty="0"/>
          </a:p>
          <a:p>
            <a:r>
              <a:rPr lang="en-US" dirty="0"/>
              <a:t>You are welcome to add pictures or figures that support your ideas.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D14AD-2775-0F75-64D6-BBE6C73C8F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35DF83-B7EC-DC43-90FD-0FFD121E26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418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AEE6B-6742-BF55-1311-7BE323164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085093-0E26-E82A-6ADF-77EA7C69F3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3EAAA8-C16C-B3D6-CCDA-3A2775ED67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slide should introduce your proposed project. What do you plan to do? How does your project support Marquette’s Strategic Plan?</a:t>
            </a:r>
          </a:p>
          <a:p>
            <a:r>
              <a:rPr lang="en-US" dirty="0"/>
              <a:t>Use bullets, not long narrative.</a:t>
            </a:r>
          </a:p>
          <a:p>
            <a:endParaRPr lang="en-US" dirty="0"/>
          </a:p>
          <a:p>
            <a:r>
              <a:rPr lang="en-US" dirty="0"/>
              <a:t>You are welcome to add pictures or figures that support your ideas.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EC31D9-0D9C-A895-5D58-42AC5CF41D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35DF83-B7EC-DC43-90FD-0FFD121E26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9908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1A2314-E429-5615-267D-DC9771A49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937BED-747F-C4E9-A44F-CEBB18046F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DED91A-351B-6952-3FE7-9BC5168A64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slide should introduce your proposed project. What do you plan to do? How does your project support Marquette’s Strategic Plan?</a:t>
            </a:r>
          </a:p>
          <a:p>
            <a:r>
              <a:rPr lang="en-US" dirty="0"/>
              <a:t>Use bullets, not long narrative.</a:t>
            </a:r>
          </a:p>
          <a:p>
            <a:endParaRPr lang="en-US" dirty="0"/>
          </a:p>
          <a:p>
            <a:r>
              <a:rPr lang="en-US" dirty="0"/>
              <a:t>You are welcome to add pictures or figures that support your ideas.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33999A-E426-4896-BED0-DC373BB909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35DF83-B7EC-DC43-90FD-0FFD121E26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2761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2ACFD5-2F6F-2084-1D0E-47DE45546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8D4151-BAAB-C8B2-9F33-0D016FF824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CAE33D-1FC5-9438-5B08-3B750E059B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slide should introduce your proposed project. What do you plan to do? How does your project support Marquette’s Strategic Plan?</a:t>
            </a:r>
          </a:p>
          <a:p>
            <a:r>
              <a:rPr lang="en-US" dirty="0"/>
              <a:t>Use bullets, not long narrative.</a:t>
            </a:r>
          </a:p>
          <a:p>
            <a:endParaRPr lang="en-US" dirty="0"/>
          </a:p>
          <a:p>
            <a:r>
              <a:rPr lang="en-US" dirty="0"/>
              <a:t>You are welcome to add pictures or figures that support your ideas.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9A135A-75C6-9500-A4DB-4847EC7547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35DF83-B7EC-DC43-90FD-0FFD121E26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986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Blue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76BAB-9802-F2B2-3F0D-3A9A781EB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3600"/>
            <a:ext cx="10515600" cy="1325563"/>
          </a:xfrm>
        </p:spPr>
        <p:txBody>
          <a:bodyPr/>
          <a:lstStyle>
            <a:lvl1pPr>
              <a:defRPr b="0" i="0">
                <a:latin typeface="Open Sans SemiBold" pitchFamily="2" charset="0"/>
                <a:ea typeface="Open Sans SemiBold" pitchFamily="2" charset="0"/>
                <a:cs typeface="Open Sans SemiBold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60C23-FF00-2277-57A6-44D99894D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4100"/>
            <a:ext cx="10515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80B66822-DC36-E1B0-74C0-927BA8737F9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6413" y="6519863"/>
            <a:ext cx="8220144" cy="338137"/>
          </a:xfrm>
        </p:spPr>
        <p:txBody>
          <a:bodyPr anchor="ctr">
            <a:noAutofit/>
          </a:bodyPr>
          <a:lstStyle>
            <a:lvl1pPr marL="0" indent="0">
              <a:buNone/>
              <a:defRPr sz="900" b="0">
                <a:solidFill>
                  <a:schemeClr val="bg1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1pPr>
            <a:lvl2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2pPr>
            <a:lvl3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3pPr>
            <a:lvl4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4pPr>
            <a:lvl5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5pPr>
          </a:lstStyle>
          <a:p>
            <a:pPr lvl="0"/>
            <a:r>
              <a:rPr lang="en-US" dirty="0"/>
              <a:t>MARQUETTE UNIVERSITY | College/University Name</a:t>
            </a:r>
          </a:p>
        </p:txBody>
      </p:sp>
    </p:spTree>
    <p:extLst>
      <p:ext uri="{BB962C8B-B14F-4D97-AF65-F5344CB8AC3E}">
        <p14:creationId xmlns:p14="http://schemas.microsoft.com/office/powerpoint/2010/main" val="2971292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Gold Cor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7C223DC-A96A-6C33-56D3-1356C201D60F}"/>
              </a:ext>
            </a:extLst>
          </p:cNvPr>
          <p:cNvSpPr/>
          <p:nvPr userDrawn="1"/>
        </p:nvSpPr>
        <p:spPr>
          <a:xfrm>
            <a:off x="0" y="6528110"/>
            <a:ext cx="9711559" cy="342144"/>
          </a:xfrm>
          <a:prstGeom prst="rect">
            <a:avLst/>
          </a:prstGeom>
          <a:solidFill>
            <a:srgbClr val="013E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ED9240-E73A-9A45-06ED-E4C55D7243CE}"/>
              </a:ext>
            </a:extLst>
          </p:cNvPr>
          <p:cNvSpPr/>
          <p:nvPr userDrawn="1"/>
        </p:nvSpPr>
        <p:spPr>
          <a:xfrm>
            <a:off x="9711559" y="4377559"/>
            <a:ext cx="2480441" cy="2480441"/>
          </a:xfrm>
          <a:prstGeom prst="rect">
            <a:avLst/>
          </a:prstGeom>
          <a:solidFill>
            <a:srgbClr val="FFC6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CF253B-643B-C975-B74D-F9B6D81DD650}"/>
              </a:ext>
            </a:extLst>
          </p:cNvPr>
          <p:cNvSpPr/>
          <p:nvPr userDrawn="1"/>
        </p:nvSpPr>
        <p:spPr>
          <a:xfrm>
            <a:off x="-1" y="0"/>
            <a:ext cx="11855879" cy="6515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809ECA1-A6AD-6ACA-508D-278D2315BCDB}"/>
              </a:ext>
            </a:extLst>
          </p:cNvPr>
          <p:cNvCxnSpPr>
            <a:cxnSpLocks/>
          </p:cNvCxnSpPr>
          <p:nvPr userDrawn="1"/>
        </p:nvCxnSpPr>
        <p:spPr>
          <a:xfrm>
            <a:off x="11868590" y="0"/>
            <a:ext cx="0" cy="4377559"/>
          </a:xfrm>
          <a:prstGeom prst="line">
            <a:avLst/>
          </a:prstGeom>
          <a:ln w="19050">
            <a:solidFill>
              <a:srgbClr val="013E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A6276BAB-9802-F2B2-3F0D-3A9A781EB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3600"/>
            <a:ext cx="10515600" cy="1325563"/>
          </a:xfrm>
        </p:spPr>
        <p:txBody>
          <a:bodyPr/>
          <a:lstStyle>
            <a:lvl1pPr>
              <a:defRPr b="0" i="0">
                <a:latin typeface="Open Sans SemiBold" pitchFamily="2" charset="0"/>
                <a:ea typeface="Open Sans SemiBold" pitchFamily="2" charset="0"/>
                <a:cs typeface="Open Sans SemiBold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60C23-FF00-2277-57A6-44D99894D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4100"/>
            <a:ext cx="10515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8D3F9747-8CA0-05C1-A807-C391EE99E10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6413" y="6519863"/>
            <a:ext cx="8220144" cy="338137"/>
          </a:xfrm>
        </p:spPr>
        <p:txBody>
          <a:bodyPr anchor="ctr">
            <a:noAutofit/>
          </a:bodyPr>
          <a:lstStyle>
            <a:lvl1pPr marL="0" indent="0">
              <a:buNone/>
              <a:defRPr sz="900" b="0">
                <a:solidFill>
                  <a:schemeClr val="bg1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1pPr>
            <a:lvl2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2pPr>
            <a:lvl3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3pPr>
            <a:lvl4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4pPr>
            <a:lvl5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5pPr>
          </a:lstStyle>
          <a:p>
            <a:pPr lvl="0"/>
            <a:r>
              <a:rPr lang="en-US" dirty="0"/>
              <a:t>MARQUETTE UNIVERSITY | College/University Name</a:t>
            </a:r>
          </a:p>
        </p:txBody>
      </p:sp>
    </p:spTree>
    <p:extLst>
      <p:ext uri="{BB962C8B-B14F-4D97-AF65-F5344CB8AC3E}">
        <p14:creationId xmlns:p14="http://schemas.microsoft.com/office/powerpoint/2010/main" val="3741847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Single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76BAB-9802-F2B2-3F0D-3A9A781EB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3600"/>
            <a:ext cx="10515600" cy="1325563"/>
          </a:xfrm>
        </p:spPr>
        <p:txBody>
          <a:bodyPr/>
          <a:lstStyle>
            <a:lvl1pPr>
              <a:defRPr b="0" i="0">
                <a:latin typeface="Open Sans SemiBold" pitchFamily="2" charset="0"/>
                <a:ea typeface="Open Sans SemiBold" pitchFamily="2" charset="0"/>
                <a:cs typeface="Open Sans SemiBold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60C23-FF00-2277-57A6-44D99894D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4100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0D88B81-3A1F-16FA-2D04-D54457202AE2}"/>
              </a:ext>
            </a:extLst>
          </p:cNvPr>
          <p:cNvCxnSpPr>
            <a:cxnSpLocks/>
          </p:cNvCxnSpPr>
          <p:nvPr userDrawn="1"/>
        </p:nvCxnSpPr>
        <p:spPr>
          <a:xfrm>
            <a:off x="324290" y="0"/>
            <a:ext cx="0" cy="6561437"/>
          </a:xfrm>
          <a:prstGeom prst="line">
            <a:avLst/>
          </a:prstGeom>
          <a:ln w="19050">
            <a:solidFill>
              <a:srgbClr val="013E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087B500-37F4-942D-BDCE-01513063EAA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3257550"/>
            <a:ext cx="324290" cy="0"/>
          </a:xfrm>
          <a:prstGeom prst="line">
            <a:avLst/>
          </a:prstGeom>
          <a:ln w="19050">
            <a:solidFill>
              <a:srgbClr val="013E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8">
            <a:extLst>
              <a:ext uri="{FF2B5EF4-FFF2-40B4-BE49-F238E27FC236}">
                <a16:creationId xmlns:a16="http://schemas.microsoft.com/office/drawing/2014/main" id="{70D8CEC9-9D49-06B5-65F1-E381DCD269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6413" y="6519863"/>
            <a:ext cx="8220144" cy="338137"/>
          </a:xfrm>
        </p:spPr>
        <p:txBody>
          <a:bodyPr anchor="ctr">
            <a:noAutofit/>
          </a:bodyPr>
          <a:lstStyle>
            <a:lvl1pPr marL="0" indent="0">
              <a:buNone/>
              <a:defRPr sz="900" b="0">
                <a:solidFill>
                  <a:schemeClr val="bg1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1pPr>
            <a:lvl2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2pPr>
            <a:lvl3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3pPr>
            <a:lvl4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4pPr>
            <a:lvl5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5pPr>
          </a:lstStyle>
          <a:p>
            <a:pPr lvl="0"/>
            <a:r>
              <a:rPr lang="en-US" dirty="0"/>
              <a:t>MARQUETTE UNIVERSITY | College/University Name</a:t>
            </a:r>
          </a:p>
        </p:txBody>
      </p:sp>
    </p:spTree>
    <p:extLst>
      <p:ext uri="{BB962C8B-B14F-4D97-AF65-F5344CB8AC3E}">
        <p14:creationId xmlns:p14="http://schemas.microsoft.com/office/powerpoint/2010/main" val="2366764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Double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76BAB-9802-F2B2-3F0D-3A9A781EB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3600"/>
            <a:ext cx="10515600" cy="1325563"/>
          </a:xfrm>
        </p:spPr>
        <p:txBody>
          <a:bodyPr/>
          <a:lstStyle>
            <a:lvl1pPr>
              <a:defRPr b="0" i="0">
                <a:latin typeface="Open Sans SemiBold" pitchFamily="2" charset="0"/>
                <a:ea typeface="Open Sans SemiBold" pitchFamily="2" charset="0"/>
                <a:cs typeface="Open Sans SemiBold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60C23-FF00-2277-57A6-44D99894D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4100"/>
            <a:ext cx="10515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3043B4A-A692-436C-D4AC-5AA44DCC05BE}"/>
              </a:ext>
            </a:extLst>
          </p:cNvPr>
          <p:cNvCxnSpPr>
            <a:cxnSpLocks/>
          </p:cNvCxnSpPr>
          <p:nvPr userDrawn="1"/>
        </p:nvCxnSpPr>
        <p:spPr>
          <a:xfrm>
            <a:off x="324290" y="0"/>
            <a:ext cx="0" cy="6561437"/>
          </a:xfrm>
          <a:prstGeom prst="line">
            <a:avLst/>
          </a:prstGeom>
          <a:ln w="19050">
            <a:solidFill>
              <a:srgbClr val="013E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7D244FD-0F8B-F901-9E39-AD92237FDAF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480601"/>
            <a:ext cx="500553" cy="0"/>
          </a:xfrm>
          <a:prstGeom prst="line">
            <a:avLst/>
          </a:prstGeom>
          <a:ln w="19050">
            <a:solidFill>
              <a:srgbClr val="013E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47769E7-D523-36A6-ABD0-C99B56410B23}"/>
              </a:ext>
            </a:extLst>
          </p:cNvPr>
          <p:cNvCxnSpPr>
            <a:cxnSpLocks/>
          </p:cNvCxnSpPr>
          <p:nvPr userDrawn="1"/>
        </p:nvCxnSpPr>
        <p:spPr>
          <a:xfrm>
            <a:off x="500553" y="-19056"/>
            <a:ext cx="0" cy="6561437"/>
          </a:xfrm>
          <a:prstGeom prst="line">
            <a:avLst/>
          </a:prstGeom>
          <a:ln w="19050">
            <a:solidFill>
              <a:srgbClr val="013E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EF954B2-979E-E93F-FF4F-F09136AA89F8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942427"/>
            <a:ext cx="500553" cy="0"/>
          </a:xfrm>
          <a:prstGeom prst="line">
            <a:avLst/>
          </a:prstGeom>
          <a:ln w="19050">
            <a:solidFill>
              <a:srgbClr val="013E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448B8DB3-4134-64D8-C4A6-872F7F9533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6413" y="6519863"/>
            <a:ext cx="8220144" cy="338137"/>
          </a:xfrm>
        </p:spPr>
        <p:txBody>
          <a:bodyPr anchor="ctr">
            <a:noAutofit/>
          </a:bodyPr>
          <a:lstStyle>
            <a:lvl1pPr marL="0" indent="0">
              <a:buNone/>
              <a:defRPr sz="900" b="0">
                <a:solidFill>
                  <a:schemeClr val="bg1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1pPr>
            <a:lvl2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2pPr>
            <a:lvl3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3pPr>
            <a:lvl4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4pPr>
            <a:lvl5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5pPr>
          </a:lstStyle>
          <a:p>
            <a:pPr lvl="0"/>
            <a:r>
              <a:rPr lang="en-US" dirty="0"/>
              <a:t>MARQUETTE UNIVERSITY | College/University Name</a:t>
            </a:r>
          </a:p>
        </p:txBody>
      </p:sp>
    </p:spTree>
    <p:extLst>
      <p:ext uri="{BB962C8B-B14F-4D97-AF65-F5344CB8AC3E}">
        <p14:creationId xmlns:p14="http://schemas.microsoft.com/office/powerpoint/2010/main" val="1245577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Slide - Blue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2862ABF-686B-2AFA-14B1-968358930E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165600" y="1521883"/>
            <a:ext cx="3860800" cy="3081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502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Slide - Gold Cor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7C223DC-A96A-6C33-56D3-1356C201D60F}"/>
              </a:ext>
            </a:extLst>
          </p:cNvPr>
          <p:cNvSpPr/>
          <p:nvPr userDrawn="1"/>
        </p:nvSpPr>
        <p:spPr>
          <a:xfrm>
            <a:off x="0" y="6528110"/>
            <a:ext cx="9711559" cy="342144"/>
          </a:xfrm>
          <a:prstGeom prst="rect">
            <a:avLst/>
          </a:prstGeom>
          <a:solidFill>
            <a:srgbClr val="013E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ED9240-E73A-9A45-06ED-E4C55D7243CE}"/>
              </a:ext>
            </a:extLst>
          </p:cNvPr>
          <p:cNvSpPr/>
          <p:nvPr userDrawn="1"/>
        </p:nvSpPr>
        <p:spPr>
          <a:xfrm>
            <a:off x="9711559" y="4377559"/>
            <a:ext cx="2480441" cy="2480441"/>
          </a:xfrm>
          <a:prstGeom prst="rect">
            <a:avLst/>
          </a:prstGeom>
          <a:solidFill>
            <a:srgbClr val="FFC6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CF253B-643B-C975-B74D-F9B6D81DD650}"/>
              </a:ext>
            </a:extLst>
          </p:cNvPr>
          <p:cNvSpPr/>
          <p:nvPr userDrawn="1"/>
        </p:nvSpPr>
        <p:spPr>
          <a:xfrm>
            <a:off x="-1" y="0"/>
            <a:ext cx="11855879" cy="6515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809ECA1-A6AD-6ACA-508D-278D2315BCDB}"/>
              </a:ext>
            </a:extLst>
          </p:cNvPr>
          <p:cNvCxnSpPr>
            <a:cxnSpLocks/>
          </p:cNvCxnSpPr>
          <p:nvPr userDrawn="1"/>
        </p:nvCxnSpPr>
        <p:spPr>
          <a:xfrm>
            <a:off x="11868590" y="0"/>
            <a:ext cx="0" cy="4377559"/>
          </a:xfrm>
          <a:prstGeom prst="line">
            <a:avLst/>
          </a:prstGeom>
          <a:ln w="19050">
            <a:solidFill>
              <a:srgbClr val="013E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346BC2C1-1DCB-36C5-7748-0229DD9708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165600" y="1521883"/>
            <a:ext cx="3860800" cy="3081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784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werPoint Section Photo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80D16FC-6A17-A4F2-CB4E-8A215573114B}"/>
              </a:ext>
            </a:extLst>
          </p:cNvPr>
          <p:cNvSpPr/>
          <p:nvPr userDrawn="1"/>
        </p:nvSpPr>
        <p:spPr>
          <a:xfrm>
            <a:off x="0" y="0"/>
            <a:ext cx="11836400" cy="64897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5BD303A-55A5-3318-1EFB-0EDA69A6641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1836400" cy="64897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24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werPoint Section Photo Sli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D39385-6FFC-0201-D90B-D3BC5E103F78}"/>
              </a:ext>
            </a:extLst>
          </p:cNvPr>
          <p:cNvSpPr/>
          <p:nvPr userDrawn="1"/>
        </p:nvSpPr>
        <p:spPr>
          <a:xfrm>
            <a:off x="342900" y="368300"/>
            <a:ext cx="11506200" cy="61341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9255049-3B89-3964-4FC7-C4F1185B17E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42900" y="368300"/>
            <a:ext cx="11506200" cy="6134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149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1021BA-C776-739D-BE66-20542847A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814584-A6E7-C4BD-A095-2D00281AC0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C019A4-C52A-5E26-CFFC-B8960D25AAE1}"/>
              </a:ext>
            </a:extLst>
          </p:cNvPr>
          <p:cNvSpPr/>
          <p:nvPr userDrawn="1"/>
        </p:nvSpPr>
        <p:spPr>
          <a:xfrm>
            <a:off x="0" y="6515857"/>
            <a:ext cx="12192000" cy="342144"/>
          </a:xfrm>
          <a:prstGeom prst="rect">
            <a:avLst/>
          </a:prstGeom>
          <a:solidFill>
            <a:srgbClr val="013E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468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90" r:id="rId2"/>
    <p:sldLayoutId id="2147483691" r:id="rId3"/>
    <p:sldLayoutId id="2147483692" r:id="rId4"/>
    <p:sldLayoutId id="2147483717" r:id="rId5"/>
    <p:sldLayoutId id="2147483718" r:id="rId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i="0" kern="1200">
          <a:solidFill>
            <a:srgbClr val="003E7D"/>
          </a:solidFill>
          <a:latin typeface="Open Sans SemiBold" pitchFamily="2" charset="0"/>
          <a:ea typeface="Open Sans SemiBold" pitchFamily="2" charset="0"/>
          <a:cs typeface="Open Sans SemiBold" pitchFamily="2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Clr>
          <a:srgbClr val="003E7D"/>
        </a:buClr>
        <a:buFont typeface="Wingdings" pitchFamily="2" charset="2"/>
        <a:buNone/>
        <a:defRPr sz="2800" kern="1200">
          <a:solidFill>
            <a:schemeClr val="tx1"/>
          </a:solidFill>
          <a:latin typeface="Open Sans Light" pitchFamily="2" charset="0"/>
          <a:ea typeface="Open Sans Light" pitchFamily="2" charset="0"/>
          <a:cs typeface="Open Sans Light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3E7D"/>
        </a:buClr>
        <a:buFont typeface="Wingdings" pitchFamily="2" charset="2"/>
        <a:buChar char="§"/>
        <a:defRPr sz="2400" kern="1200">
          <a:solidFill>
            <a:schemeClr val="tx1"/>
          </a:solidFill>
          <a:latin typeface="Open Sans Light" pitchFamily="2" charset="0"/>
          <a:ea typeface="Open Sans Light" pitchFamily="2" charset="0"/>
          <a:cs typeface="Open Sans Light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3E7D"/>
        </a:buClr>
        <a:buFont typeface="Wingdings" pitchFamily="2" charset="2"/>
        <a:buChar char="§"/>
        <a:defRPr sz="2000" kern="1200">
          <a:solidFill>
            <a:schemeClr val="tx1"/>
          </a:solidFill>
          <a:latin typeface="Open Sans Light" pitchFamily="2" charset="0"/>
          <a:ea typeface="Open Sans Light" pitchFamily="2" charset="0"/>
          <a:cs typeface="Open Sans Light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3E7D"/>
        </a:buClr>
        <a:buFont typeface="Wingdings" pitchFamily="2" charset="2"/>
        <a:buChar char="§"/>
        <a:defRPr sz="1800" kern="1200">
          <a:solidFill>
            <a:schemeClr val="tx1"/>
          </a:solidFill>
          <a:latin typeface="Open Sans Light" pitchFamily="2" charset="0"/>
          <a:ea typeface="Open Sans Light" pitchFamily="2" charset="0"/>
          <a:cs typeface="Open Sans Light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3E7D"/>
        </a:buClr>
        <a:buFont typeface="Wingdings" pitchFamily="2" charset="2"/>
        <a:buChar char="§"/>
        <a:defRPr sz="1800" kern="1200">
          <a:solidFill>
            <a:schemeClr val="tx1"/>
          </a:solidFill>
          <a:latin typeface="Open Sans Light" pitchFamily="2" charset="0"/>
          <a:ea typeface="Open Sans Light" pitchFamily="2" charset="0"/>
          <a:cs typeface="Open Sans Light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6576B1C-2B91-F70B-BF99-6C757656F54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AC733EB-4610-8C64-66CF-59222746FB3D}"/>
              </a:ext>
            </a:extLst>
          </p:cNvPr>
          <p:cNvSpPr/>
          <p:nvPr userDrawn="1"/>
        </p:nvSpPr>
        <p:spPr>
          <a:xfrm>
            <a:off x="0" y="4377559"/>
            <a:ext cx="9711559" cy="2480441"/>
          </a:xfrm>
          <a:prstGeom prst="rect">
            <a:avLst/>
          </a:prstGeom>
          <a:solidFill>
            <a:srgbClr val="013E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E43D1E1-1312-519A-C23A-8CB734523ACA}"/>
              </a:ext>
            </a:extLst>
          </p:cNvPr>
          <p:cNvSpPr/>
          <p:nvPr userDrawn="1"/>
        </p:nvSpPr>
        <p:spPr>
          <a:xfrm>
            <a:off x="9711559" y="4377559"/>
            <a:ext cx="2480441" cy="2480441"/>
          </a:xfrm>
          <a:prstGeom prst="rect">
            <a:avLst/>
          </a:prstGeom>
          <a:solidFill>
            <a:srgbClr val="FFC6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E580501-993F-CC1B-50DC-932143D1D521}"/>
              </a:ext>
            </a:extLst>
          </p:cNvPr>
          <p:cNvSpPr/>
          <p:nvPr userDrawn="1"/>
        </p:nvSpPr>
        <p:spPr>
          <a:xfrm>
            <a:off x="0" y="0"/>
            <a:ext cx="11832609" cy="649570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017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5E67981-5B9A-708A-4684-E094CD14AC33}"/>
              </a:ext>
            </a:extLst>
          </p:cNvPr>
          <p:cNvSpPr/>
          <p:nvPr userDrawn="1"/>
        </p:nvSpPr>
        <p:spPr>
          <a:xfrm>
            <a:off x="3" y="0"/>
            <a:ext cx="1219199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3DA448F-BDBB-60BB-0891-A7EF54838921}"/>
              </a:ext>
            </a:extLst>
          </p:cNvPr>
          <p:cNvSpPr/>
          <p:nvPr userDrawn="1"/>
        </p:nvSpPr>
        <p:spPr>
          <a:xfrm>
            <a:off x="0" y="0"/>
            <a:ext cx="1842448" cy="1842448"/>
          </a:xfrm>
          <a:prstGeom prst="rect">
            <a:avLst/>
          </a:prstGeom>
          <a:solidFill>
            <a:srgbClr val="013E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D0AAC5-4A2C-A0D3-6138-3439A953E5CA}"/>
              </a:ext>
            </a:extLst>
          </p:cNvPr>
          <p:cNvSpPr/>
          <p:nvPr userDrawn="1"/>
        </p:nvSpPr>
        <p:spPr>
          <a:xfrm>
            <a:off x="9711559" y="4377559"/>
            <a:ext cx="2480441" cy="2480441"/>
          </a:xfrm>
          <a:prstGeom prst="rect">
            <a:avLst/>
          </a:prstGeom>
          <a:solidFill>
            <a:srgbClr val="FFC6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A picture containing tree, sky, outdoor, building&#10;&#10;Description automatically generated">
            <a:extLst>
              <a:ext uri="{FF2B5EF4-FFF2-40B4-BE49-F238E27FC236}">
                <a16:creationId xmlns:a16="http://schemas.microsoft.com/office/drawing/2014/main" id="{E44AE7B8-4803-92A3-CD69-122E354458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7429" y="367153"/>
            <a:ext cx="11507016" cy="612918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F0DA914-4F4A-8E2B-D411-5BAF0E149794}"/>
              </a:ext>
            </a:extLst>
          </p:cNvPr>
          <p:cNvSpPr/>
          <p:nvPr userDrawn="1"/>
        </p:nvSpPr>
        <p:spPr>
          <a:xfrm>
            <a:off x="337429" y="367153"/>
            <a:ext cx="11507016" cy="612918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45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02771B-FDD4-5E10-5586-BF917CB3F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A4C82-E2C9-B3DC-AC66-3B529FEB8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229" y="255012"/>
            <a:ext cx="10403542" cy="1325563"/>
          </a:xfrm>
        </p:spPr>
        <p:txBody>
          <a:bodyPr/>
          <a:lstStyle/>
          <a:p>
            <a:r>
              <a:rPr lang="en-US" dirty="0"/>
              <a:t>Project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A72F2-EBBF-0E8B-B442-396C19204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024" y="1468982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Project Description and Connection to the Strategic Plan</a:t>
            </a:r>
          </a:p>
          <a:p>
            <a:endParaRPr lang="en-US" sz="2400" dirty="0"/>
          </a:p>
          <a:p>
            <a:pPr marL="457200" indent="-457200">
              <a:buFont typeface="Wingdings" pitchFamily="2" charset="2"/>
              <a:buChar char="§"/>
            </a:pPr>
            <a:r>
              <a:rPr lang="en-US" sz="2400" dirty="0"/>
              <a:t>Bullet Example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D54DA0-034D-878C-67D8-3A3414AAF4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Open Sans Light"/>
                <a:ea typeface="Open Sans Light"/>
                <a:cs typeface="Open Sans Light"/>
              </a:rPr>
              <a:t>MARQUETTE UNIVERSITY |</a:t>
            </a:r>
            <a:r>
              <a:rPr lang="en-US" b="1" dirty="0">
                <a:latin typeface="Open Sans Light"/>
                <a:ea typeface="Open Sans Light"/>
                <a:cs typeface="Open Sans Light"/>
              </a:rPr>
              <a:t> Explorer Challenge 2.0</a:t>
            </a:r>
          </a:p>
        </p:txBody>
      </p:sp>
    </p:spTree>
    <p:extLst>
      <p:ext uri="{BB962C8B-B14F-4D97-AF65-F5344CB8AC3E}">
        <p14:creationId xmlns:p14="http://schemas.microsoft.com/office/powerpoint/2010/main" val="160168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16AE4B-6668-AE26-72DF-733D67CD8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086D6-0350-708E-AA74-B68374BC8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229" y="255012"/>
            <a:ext cx="10403542" cy="1325563"/>
          </a:xfrm>
        </p:spPr>
        <p:txBody>
          <a:bodyPr/>
          <a:lstStyle/>
          <a:p>
            <a:r>
              <a:rPr lang="en-US" dirty="0">
                <a:latin typeface="Open Sans SemiBold"/>
                <a:ea typeface="Open Sans SemiBold"/>
                <a:cs typeface="Open Sans SemiBold"/>
              </a:rPr>
              <a:t>Innovation and Potential Impact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D75C0-F5FE-D653-DEBF-7AAD8B653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024" y="1468982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2400" dirty="0"/>
              <a:t>Bullet Example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6779F7-3064-CFCF-3A0C-6203D81D3A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Open Sans Light"/>
                <a:ea typeface="Open Sans Light"/>
                <a:cs typeface="Open Sans Light"/>
              </a:rPr>
              <a:t>MARQUETTE UNIVERSITY |</a:t>
            </a:r>
            <a:r>
              <a:rPr lang="en-US" b="1" dirty="0">
                <a:latin typeface="Open Sans Light"/>
                <a:ea typeface="Open Sans Light"/>
                <a:cs typeface="Open Sans Light"/>
              </a:rPr>
              <a:t> Explorer Challenge 2.0</a:t>
            </a:r>
          </a:p>
        </p:txBody>
      </p:sp>
    </p:spTree>
    <p:extLst>
      <p:ext uri="{BB962C8B-B14F-4D97-AF65-F5344CB8AC3E}">
        <p14:creationId xmlns:p14="http://schemas.microsoft.com/office/powerpoint/2010/main" val="876474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3A297-143E-C912-87B2-A69D7CD22B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77B7E-20D3-DBEE-2E4E-12B2CAA55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229" y="255012"/>
            <a:ext cx="10403542" cy="1325563"/>
          </a:xfrm>
        </p:spPr>
        <p:txBody>
          <a:bodyPr/>
          <a:lstStyle/>
          <a:p>
            <a:r>
              <a:rPr lang="en-US" dirty="0">
                <a:latin typeface="Open Sans SemiBold"/>
                <a:ea typeface="Open Sans SemiBold"/>
                <a:cs typeface="Open Sans SemiBold"/>
              </a:rPr>
              <a:t>Additional Information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51C4E-E101-4778-7468-7AF673F99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024" y="1468982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2400" dirty="0">
                <a:latin typeface="Open Sans Light"/>
                <a:ea typeface="Open Sans Light"/>
                <a:cs typeface="Open Sans Light"/>
              </a:rPr>
              <a:t>Bullet Example (i.e. data, collaborators, etc.)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D74F97-0B2C-386E-26CF-9709ECD40F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Open Sans Light"/>
                <a:ea typeface="Open Sans Light"/>
                <a:cs typeface="Open Sans Light"/>
              </a:rPr>
              <a:t>MARQUETTE UNIVERSITY |</a:t>
            </a:r>
            <a:r>
              <a:rPr lang="en-US" b="1" dirty="0">
                <a:latin typeface="Open Sans Light"/>
                <a:ea typeface="Open Sans Light"/>
                <a:cs typeface="Open Sans Light"/>
              </a:rPr>
              <a:t> Explorer Challenge 2.0</a:t>
            </a:r>
          </a:p>
        </p:txBody>
      </p:sp>
    </p:spTree>
    <p:extLst>
      <p:ext uri="{BB962C8B-B14F-4D97-AF65-F5344CB8AC3E}">
        <p14:creationId xmlns:p14="http://schemas.microsoft.com/office/powerpoint/2010/main" val="3867447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65F4A6-8ECB-B260-A514-0A584E276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E8519-D053-636A-E9D3-15EC0D7B7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229" y="255012"/>
            <a:ext cx="10403542" cy="1325563"/>
          </a:xfrm>
        </p:spPr>
        <p:txBody>
          <a:bodyPr/>
          <a:lstStyle/>
          <a:p>
            <a:r>
              <a:rPr lang="en-US" dirty="0">
                <a:latin typeface="Open Sans SemiBold"/>
                <a:ea typeface="Open Sans SemiBold"/>
                <a:cs typeface="Open Sans SemiBold"/>
              </a:rPr>
              <a:t>Budget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1DA0E-2545-3870-C7E8-DF13BDAB4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024" y="1468982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2400" dirty="0">
                <a:latin typeface="Open Sans Light"/>
                <a:ea typeface="Open Sans Light"/>
                <a:cs typeface="Open Sans Light"/>
              </a:rPr>
              <a:t>Bullet Example (How much are you requesting? </a:t>
            </a:r>
            <a:br>
              <a:rPr lang="en-US" sz="2400" dirty="0">
                <a:latin typeface="Open Sans Light"/>
                <a:ea typeface="Open Sans Light"/>
                <a:cs typeface="Open Sans Light"/>
              </a:rPr>
            </a:br>
            <a:r>
              <a:rPr lang="en-US" sz="2400" dirty="0">
                <a:latin typeface="Open Sans Light"/>
                <a:ea typeface="Open Sans Light"/>
                <a:cs typeface="Open Sans Light"/>
              </a:rPr>
              <a:t>Justification / Sustainability)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987B-07E2-894F-FB6C-2A163EC67E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Open Sans Light"/>
                <a:ea typeface="Open Sans Light"/>
                <a:cs typeface="Open Sans Light"/>
              </a:rPr>
              <a:t>MARQUETTE UNIVERSITY |</a:t>
            </a:r>
            <a:r>
              <a:rPr lang="en-US" b="1" dirty="0">
                <a:latin typeface="Open Sans Light"/>
                <a:ea typeface="Open Sans Light"/>
                <a:cs typeface="Open Sans Light"/>
              </a:rPr>
              <a:t> Explorer Challenge 2.0</a:t>
            </a:r>
          </a:p>
        </p:txBody>
      </p:sp>
    </p:spTree>
    <p:extLst>
      <p:ext uri="{BB962C8B-B14F-4D97-AF65-F5344CB8AC3E}">
        <p14:creationId xmlns:p14="http://schemas.microsoft.com/office/powerpoint/2010/main" val="956239596"/>
      </p:ext>
    </p:extLst>
  </p:cSld>
  <p:clrMapOvr>
    <a:masterClrMapping/>
  </p:clrMapOvr>
</p:sld>
</file>

<file path=ppt/theme/theme1.xml><?xml version="1.0" encoding="utf-8"?>
<a:theme xmlns:a="http://schemas.openxmlformats.org/drawingml/2006/main" name="White Backgroun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owerPoint Section Photo Slide 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owerPoint Section Photo Slide B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bb7af0bf-57ee-484d-a779-d8e29fb3d689">
      <UserInfo>
        <DisplayName/>
        <AccountId xsi:nil="true"/>
        <AccountType/>
      </UserInfo>
    </SharedWithUsers>
    <lcf76f155ced4ddcb4097134ff3c332f xmlns="238a3895-ff38-4523-8b00-d8d0094f875c">
      <Terms xmlns="http://schemas.microsoft.com/office/infopath/2007/PartnerControls"/>
    </lcf76f155ced4ddcb4097134ff3c332f>
    <TaxCatchAll xmlns="bb7af0bf-57ee-484d-a779-d8e29fb3d68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948602BB197C49B336F23CF77AF9A4" ma:contentTypeVersion="15" ma:contentTypeDescription="Create a new document." ma:contentTypeScope="" ma:versionID="52bb987a6b3fa276e8153466f577f680">
  <xsd:schema xmlns:xsd="http://www.w3.org/2001/XMLSchema" xmlns:xs="http://www.w3.org/2001/XMLSchema" xmlns:p="http://schemas.microsoft.com/office/2006/metadata/properties" xmlns:ns2="238a3895-ff38-4523-8b00-d8d0094f875c" xmlns:ns3="bb7af0bf-57ee-484d-a779-d8e29fb3d689" targetNamespace="http://schemas.microsoft.com/office/2006/metadata/properties" ma:root="true" ma:fieldsID="ba683d291d3f5514fbdc7f3e825b15a3" ns2:_="" ns3:_="">
    <xsd:import namespace="238a3895-ff38-4523-8b00-d8d0094f875c"/>
    <xsd:import namespace="bb7af0bf-57ee-484d-a779-d8e29fb3d68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8a3895-ff38-4523-8b00-d8d0094f87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56963a87-7139-4f63-9b27-46f0e2e187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7af0bf-57ee-484d-a779-d8e29fb3d68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c665c11a-1aea-4382-b628-06cae816481a}" ma:internalName="TaxCatchAll" ma:showField="CatchAllData" ma:web="bb7af0bf-57ee-484d-a779-d8e29fb3d68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89DCA6-DE24-44B2-8F20-EB25EDCBE79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25CA82F-F69E-492F-B8F3-0471045AB57A}">
  <ds:schemaRefs>
    <ds:schemaRef ds:uri="http://schemas.microsoft.com/office/2006/metadata/properties"/>
    <ds:schemaRef ds:uri="http://schemas.microsoft.com/office/infopath/2007/PartnerControls"/>
    <ds:schemaRef ds:uri="bb7af0bf-57ee-484d-a779-d8e29fb3d689"/>
    <ds:schemaRef ds:uri="238a3895-ff38-4523-8b00-d8d0094f875c"/>
  </ds:schemaRefs>
</ds:datastoreItem>
</file>

<file path=customXml/itemProps3.xml><?xml version="1.0" encoding="utf-8"?>
<ds:datastoreItem xmlns:ds="http://schemas.openxmlformats.org/officeDocument/2006/customXml" ds:itemID="{C67CEEF8-2FF6-4E60-829D-65CEF2C259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8a3895-ff38-4523-8b00-d8d0094f875c"/>
    <ds:schemaRef ds:uri="bb7af0bf-57ee-484d-a779-d8e29fb3d6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1164</TotalTime>
  <Words>252</Words>
  <Application>Microsoft Macintosh PowerPoint</Application>
  <PresentationFormat>Widescreen</PresentationFormat>
  <Paragraphs>34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Open Sans Light</vt:lpstr>
      <vt:lpstr>Open Sans SemiBold</vt:lpstr>
      <vt:lpstr>Wingdings</vt:lpstr>
      <vt:lpstr>White Background</vt:lpstr>
      <vt:lpstr>PowerPoint Section Photo Slide A</vt:lpstr>
      <vt:lpstr>PowerPoint Section Photo Slide B</vt:lpstr>
      <vt:lpstr>Project Title</vt:lpstr>
      <vt:lpstr>Innovation and Potential Impact</vt:lpstr>
      <vt:lpstr>Additional Information</vt:lpstr>
      <vt:lpstr>Budget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Eden, Zak</dc:creator>
  <cp:lastModifiedBy>Spragg, Sara</cp:lastModifiedBy>
  <cp:revision>193</cp:revision>
  <dcterms:created xsi:type="dcterms:W3CDTF">2022-11-21T15:21:41Z</dcterms:created>
  <dcterms:modified xsi:type="dcterms:W3CDTF">2026-03-02T17:20:54Z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0x0101001A948602BB197C49B336F23CF77AF9A4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_activity">
    <vt:lpwstr>{"FileActivityType":"9","FileActivityTimeStamp":"2025-02-26T21:04:26.597Z","FileActivityUsersOnPage":[{"DisplayName":"Spragg, Sara","Id":"sara.spragg@marquette.edu"},{"DisplayName":"Prigge, Matt","Id":"matthew.prigge@marquette.edu"},{"DisplayName":"Wozny, Mark","Id":"mark.wozny@marquette.edu"},{"DisplayName":"Folstad, Erin","Id":"erin.folstad@marquette.edu"},{"DisplayName":"Spragg, Sara","Id":"sara.spragg@marquette.edu"},{"DisplayName":"Knox, Julie","Id":"julia.knox@marquette.edu"},{"DisplayName":"Sutton, Madison","Id":"madison.sutton@marquette.edu"},{"DisplayName":"Sabu, Dinesh","Id":"dinesh.sabu@marquette.edu"},{"DisplayName":"Ong, Lee Za","Id":"leeza.ong@marquette.edu"},{"DisplayName":"Okeke, Rita","Id":"rita.okeke@marquette.edu"},{"DisplayName":"Boeh, Kirsten","Id":"kirsten.boeh@marquette.edu"},{"DisplayName":"Hammons, Nathan","Id":"nathaniel.hammons@marquette.edu"}],"FileActivityNavigationId":null}</vt:lpwstr>
  </property>
  <property fmtid="{D5CDD505-2E9C-101B-9397-08002B2CF9AE}" pid="9" name="TriggerFlowInfo">
    <vt:lpwstr/>
  </property>
</Properties>
</file>