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275" r:id="rId3"/>
    <p:sldId id="256" r:id="rId4"/>
    <p:sldId id="277" r:id="rId5"/>
    <p:sldId id="278"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34"/>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1F9EB-DB98-4440-B703-C11E0E20133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FAE9E30-B4B4-4B44-8592-DFC6223E310B}">
      <dgm:prSet/>
      <dgm:spPr/>
      <dgm:t>
        <a:bodyPr/>
        <a:lstStyle/>
        <a:p>
          <a:r>
            <a:rPr lang="en-US" b="0" i="0" dirty="0"/>
            <a:t>Marquette undergraduate students are working with graduate students or Industry partners on water related projects and mentor high school students</a:t>
          </a:r>
        </a:p>
        <a:p>
          <a:r>
            <a:rPr lang="en-US" b="0" i="0" dirty="0"/>
            <a:t>Interns are participating in training and professional development workshops</a:t>
          </a:r>
          <a:endParaRPr lang="en-US" dirty="0"/>
        </a:p>
      </dgm:t>
    </dgm:pt>
    <dgm:pt modelId="{26CE7054-E728-4411-B126-FF44CA1CEBDC}" type="parTrans" cxnId="{6BDD909A-8772-4769-9DA5-91D88D3A2D0E}">
      <dgm:prSet/>
      <dgm:spPr/>
      <dgm:t>
        <a:bodyPr/>
        <a:lstStyle/>
        <a:p>
          <a:endParaRPr lang="en-US"/>
        </a:p>
      </dgm:t>
    </dgm:pt>
    <dgm:pt modelId="{476FED40-3479-4D43-9F1B-7560F93C88C1}" type="sibTrans" cxnId="{6BDD909A-8772-4769-9DA5-91D88D3A2D0E}">
      <dgm:prSet/>
      <dgm:spPr/>
      <dgm:t>
        <a:bodyPr/>
        <a:lstStyle/>
        <a:p>
          <a:endParaRPr lang="en-US"/>
        </a:p>
      </dgm:t>
    </dgm:pt>
    <dgm:pt modelId="{25383D3D-51DB-457F-A1C5-E5CCDA8C8176}">
      <dgm:prSet/>
      <dgm:spPr/>
      <dgm:t>
        <a:bodyPr/>
        <a:lstStyle/>
        <a:p>
          <a:r>
            <a:rPr lang="en-US" b="0" i="0" dirty="0"/>
            <a:t>Interns are working also virtually with high school students by discussing and demonstratin</a:t>
          </a:r>
          <a:r>
            <a:rPr lang="en-US" dirty="0"/>
            <a:t>g their research projects and assisting them in their culminating water related research project</a:t>
          </a:r>
        </a:p>
      </dgm:t>
    </dgm:pt>
    <dgm:pt modelId="{14FE4563-F97F-47BB-AD7E-71B5CC671573}" type="parTrans" cxnId="{80061129-9F50-44DA-8CE2-CDA975030B13}">
      <dgm:prSet/>
      <dgm:spPr/>
      <dgm:t>
        <a:bodyPr/>
        <a:lstStyle/>
        <a:p>
          <a:endParaRPr lang="en-US"/>
        </a:p>
      </dgm:t>
    </dgm:pt>
    <dgm:pt modelId="{003D380C-BF45-4EE9-B81B-0A15A874BEA3}" type="sibTrans" cxnId="{80061129-9F50-44DA-8CE2-CDA975030B13}">
      <dgm:prSet/>
      <dgm:spPr/>
      <dgm:t>
        <a:bodyPr/>
        <a:lstStyle/>
        <a:p>
          <a:endParaRPr lang="en-US"/>
        </a:p>
      </dgm:t>
    </dgm:pt>
    <dgm:pt modelId="{2C36E798-AD19-5746-A6FE-702F14903814}" type="pres">
      <dgm:prSet presAssocID="{D001F9EB-DB98-4440-B703-C11E0E201330}" presName="hierChild1" presStyleCnt="0">
        <dgm:presLayoutVars>
          <dgm:chPref val="1"/>
          <dgm:dir/>
          <dgm:animOne val="branch"/>
          <dgm:animLvl val="lvl"/>
          <dgm:resizeHandles/>
        </dgm:presLayoutVars>
      </dgm:prSet>
      <dgm:spPr/>
    </dgm:pt>
    <dgm:pt modelId="{782DF32D-30DC-6344-AEAA-B8E59A754DA9}" type="pres">
      <dgm:prSet presAssocID="{0FAE9E30-B4B4-4B44-8592-DFC6223E310B}" presName="hierRoot1" presStyleCnt="0"/>
      <dgm:spPr/>
    </dgm:pt>
    <dgm:pt modelId="{284DAC1F-C7D4-1E43-8091-7CE56C3CE508}" type="pres">
      <dgm:prSet presAssocID="{0FAE9E30-B4B4-4B44-8592-DFC6223E310B}" presName="composite" presStyleCnt="0"/>
      <dgm:spPr/>
    </dgm:pt>
    <dgm:pt modelId="{AA52B56F-EC27-4640-AA09-F236B45D4B94}" type="pres">
      <dgm:prSet presAssocID="{0FAE9E30-B4B4-4B44-8592-DFC6223E310B}" presName="background" presStyleLbl="node0" presStyleIdx="0" presStyleCnt="2"/>
      <dgm:spPr/>
    </dgm:pt>
    <dgm:pt modelId="{87A5752E-F90C-8C47-83B7-D05B7E7144D0}" type="pres">
      <dgm:prSet presAssocID="{0FAE9E30-B4B4-4B44-8592-DFC6223E310B}" presName="text" presStyleLbl="fgAcc0" presStyleIdx="0" presStyleCnt="2">
        <dgm:presLayoutVars>
          <dgm:chPref val="3"/>
        </dgm:presLayoutVars>
      </dgm:prSet>
      <dgm:spPr/>
    </dgm:pt>
    <dgm:pt modelId="{30CE38CF-8795-0B4B-93F6-6907241A2CD0}" type="pres">
      <dgm:prSet presAssocID="{0FAE9E30-B4B4-4B44-8592-DFC6223E310B}" presName="hierChild2" presStyleCnt="0"/>
      <dgm:spPr/>
    </dgm:pt>
    <dgm:pt modelId="{83220279-89FB-314A-8159-4AD3BA4309FE}" type="pres">
      <dgm:prSet presAssocID="{25383D3D-51DB-457F-A1C5-E5CCDA8C8176}" presName="hierRoot1" presStyleCnt="0"/>
      <dgm:spPr/>
    </dgm:pt>
    <dgm:pt modelId="{144D8026-15AB-AE4C-90B1-738035313CBB}" type="pres">
      <dgm:prSet presAssocID="{25383D3D-51DB-457F-A1C5-E5CCDA8C8176}" presName="composite" presStyleCnt="0"/>
      <dgm:spPr/>
    </dgm:pt>
    <dgm:pt modelId="{F1D125F0-4E6D-5F48-950C-5667918D2A30}" type="pres">
      <dgm:prSet presAssocID="{25383D3D-51DB-457F-A1C5-E5CCDA8C8176}" presName="background" presStyleLbl="node0" presStyleIdx="1" presStyleCnt="2"/>
      <dgm:spPr/>
    </dgm:pt>
    <dgm:pt modelId="{5B28470E-DD1C-9E48-B18E-8DA6926EC0CF}" type="pres">
      <dgm:prSet presAssocID="{25383D3D-51DB-457F-A1C5-E5CCDA8C8176}" presName="text" presStyleLbl="fgAcc0" presStyleIdx="1" presStyleCnt="2">
        <dgm:presLayoutVars>
          <dgm:chPref val="3"/>
        </dgm:presLayoutVars>
      </dgm:prSet>
      <dgm:spPr/>
    </dgm:pt>
    <dgm:pt modelId="{5609C5E8-9C74-EE4F-9DE1-A4FFBDFD60FA}" type="pres">
      <dgm:prSet presAssocID="{25383D3D-51DB-457F-A1C5-E5CCDA8C8176}" presName="hierChild2" presStyleCnt="0"/>
      <dgm:spPr/>
    </dgm:pt>
  </dgm:ptLst>
  <dgm:cxnLst>
    <dgm:cxn modelId="{32ACBB1B-A6F5-FD4E-A04D-D07C919A72E8}" type="presOf" srcId="{0FAE9E30-B4B4-4B44-8592-DFC6223E310B}" destId="{87A5752E-F90C-8C47-83B7-D05B7E7144D0}" srcOrd="0" destOrd="0" presId="urn:microsoft.com/office/officeart/2005/8/layout/hierarchy1"/>
    <dgm:cxn modelId="{80061129-9F50-44DA-8CE2-CDA975030B13}" srcId="{D001F9EB-DB98-4440-B703-C11E0E201330}" destId="{25383D3D-51DB-457F-A1C5-E5CCDA8C8176}" srcOrd="1" destOrd="0" parTransId="{14FE4563-F97F-47BB-AD7E-71B5CC671573}" sibTransId="{003D380C-BF45-4EE9-B81B-0A15A874BEA3}"/>
    <dgm:cxn modelId="{6BDD909A-8772-4769-9DA5-91D88D3A2D0E}" srcId="{D001F9EB-DB98-4440-B703-C11E0E201330}" destId="{0FAE9E30-B4B4-4B44-8592-DFC6223E310B}" srcOrd="0" destOrd="0" parTransId="{26CE7054-E728-4411-B126-FF44CA1CEBDC}" sibTransId="{476FED40-3479-4D43-9F1B-7560F93C88C1}"/>
    <dgm:cxn modelId="{368286CF-300E-D144-95AE-E7EC0123E574}" type="presOf" srcId="{25383D3D-51DB-457F-A1C5-E5CCDA8C8176}" destId="{5B28470E-DD1C-9E48-B18E-8DA6926EC0CF}" srcOrd="0" destOrd="0" presId="urn:microsoft.com/office/officeart/2005/8/layout/hierarchy1"/>
    <dgm:cxn modelId="{1799F4DA-CE32-0D4E-B3AF-18E7656BD112}" type="presOf" srcId="{D001F9EB-DB98-4440-B703-C11E0E201330}" destId="{2C36E798-AD19-5746-A6FE-702F14903814}" srcOrd="0" destOrd="0" presId="urn:microsoft.com/office/officeart/2005/8/layout/hierarchy1"/>
    <dgm:cxn modelId="{53E4A71B-6A1E-AE41-A3B8-05D71AA1DC62}" type="presParOf" srcId="{2C36E798-AD19-5746-A6FE-702F14903814}" destId="{782DF32D-30DC-6344-AEAA-B8E59A754DA9}" srcOrd="0" destOrd="0" presId="urn:microsoft.com/office/officeart/2005/8/layout/hierarchy1"/>
    <dgm:cxn modelId="{0802CD55-28CA-9D44-9EB3-254048F6BF19}" type="presParOf" srcId="{782DF32D-30DC-6344-AEAA-B8E59A754DA9}" destId="{284DAC1F-C7D4-1E43-8091-7CE56C3CE508}" srcOrd="0" destOrd="0" presId="urn:microsoft.com/office/officeart/2005/8/layout/hierarchy1"/>
    <dgm:cxn modelId="{F3D6B3FD-5FE9-4946-96B6-B94082B23DF4}" type="presParOf" srcId="{284DAC1F-C7D4-1E43-8091-7CE56C3CE508}" destId="{AA52B56F-EC27-4640-AA09-F236B45D4B94}" srcOrd="0" destOrd="0" presId="urn:microsoft.com/office/officeart/2005/8/layout/hierarchy1"/>
    <dgm:cxn modelId="{BFFA7A34-90C9-0641-9FBB-1A3E80B717C9}" type="presParOf" srcId="{284DAC1F-C7D4-1E43-8091-7CE56C3CE508}" destId="{87A5752E-F90C-8C47-83B7-D05B7E7144D0}" srcOrd="1" destOrd="0" presId="urn:microsoft.com/office/officeart/2005/8/layout/hierarchy1"/>
    <dgm:cxn modelId="{E7CB5032-557E-5A4A-8CFD-7B0C59E747C2}" type="presParOf" srcId="{782DF32D-30DC-6344-AEAA-B8E59A754DA9}" destId="{30CE38CF-8795-0B4B-93F6-6907241A2CD0}" srcOrd="1" destOrd="0" presId="urn:microsoft.com/office/officeart/2005/8/layout/hierarchy1"/>
    <dgm:cxn modelId="{B6386985-4CA1-D140-BA0C-D8CC625AC36F}" type="presParOf" srcId="{2C36E798-AD19-5746-A6FE-702F14903814}" destId="{83220279-89FB-314A-8159-4AD3BA4309FE}" srcOrd="1" destOrd="0" presId="urn:microsoft.com/office/officeart/2005/8/layout/hierarchy1"/>
    <dgm:cxn modelId="{C2D09B9A-641D-4B48-8DCF-C82D64733AAC}" type="presParOf" srcId="{83220279-89FB-314A-8159-4AD3BA4309FE}" destId="{144D8026-15AB-AE4C-90B1-738035313CBB}" srcOrd="0" destOrd="0" presId="urn:microsoft.com/office/officeart/2005/8/layout/hierarchy1"/>
    <dgm:cxn modelId="{96304873-80AC-B94C-86CE-A98D0D663ED8}" type="presParOf" srcId="{144D8026-15AB-AE4C-90B1-738035313CBB}" destId="{F1D125F0-4E6D-5F48-950C-5667918D2A30}" srcOrd="0" destOrd="0" presId="urn:microsoft.com/office/officeart/2005/8/layout/hierarchy1"/>
    <dgm:cxn modelId="{F3FC690D-B872-E14D-9357-B3BE87F09E77}" type="presParOf" srcId="{144D8026-15AB-AE4C-90B1-738035313CBB}" destId="{5B28470E-DD1C-9E48-B18E-8DA6926EC0CF}" srcOrd="1" destOrd="0" presId="urn:microsoft.com/office/officeart/2005/8/layout/hierarchy1"/>
    <dgm:cxn modelId="{C6D8964E-3F90-7340-857C-2A2410759686}" type="presParOf" srcId="{83220279-89FB-314A-8159-4AD3BA4309FE}" destId="{5609C5E8-9C74-EE4F-9DE1-A4FFBDFD60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B56F-EC27-4640-AA09-F236B45D4B94}">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5752E-F90C-8C47-83B7-D05B7E7144D0}">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Marquette undergraduate students are working with graduate students or Industry partners on water related projects and mentor high school students</a:t>
          </a:r>
        </a:p>
        <a:p>
          <a:pPr marL="0" lvl="0" indent="0" algn="ctr" defTabSz="933450">
            <a:lnSpc>
              <a:spcPct val="90000"/>
            </a:lnSpc>
            <a:spcBef>
              <a:spcPct val="0"/>
            </a:spcBef>
            <a:spcAft>
              <a:spcPct val="35000"/>
            </a:spcAft>
            <a:buNone/>
          </a:pPr>
          <a:r>
            <a:rPr lang="en-US" sz="2100" b="0" i="0" kern="1200" dirty="0"/>
            <a:t>Interns are participating in training and professional development workshops</a:t>
          </a:r>
          <a:endParaRPr lang="en-US" sz="2100" kern="1200" dirty="0"/>
        </a:p>
      </dsp:txBody>
      <dsp:txXfrm>
        <a:off x="706207" y="551349"/>
        <a:ext cx="4264426" cy="2647776"/>
      </dsp:txXfrm>
    </dsp:sp>
    <dsp:sp modelId="{F1D125F0-4E6D-5F48-950C-5667918D2A30}">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8470E-DD1C-9E48-B18E-8DA6926EC0C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Interns are working also virtually with high school students by discussing and demonstratin</a:t>
          </a:r>
          <a:r>
            <a:rPr lang="en-US" sz="2100" kern="1200" dirty="0"/>
            <a:t>g their research projects and assisting them in their culminating water related research project</a:t>
          </a:r>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86E54-C2AF-2B4A-A3E9-686687549153}" type="datetimeFigureOut">
              <a:rPr lang="en-US" smtClean="0"/>
              <a:t>2/10/21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228DE-2F75-1444-881E-A5668346E7A1}" type="slidenum">
              <a:rPr lang="en-US" smtClean="0"/>
              <a:t>‹#›</a:t>
            </a:fld>
            <a:endParaRPr lang="en-US"/>
          </a:p>
        </p:txBody>
      </p:sp>
    </p:spTree>
    <p:extLst>
      <p:ext uri="{BB962C8B-B14F-4D97-AF65-F5344CB8AC3E}">
        <p14:creationId xmlns:p14="http://schemas.microsoft.com/office/powerpoint/2010/main" val="245600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257081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A377-2662-FB43-83B0-10D677A5E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AC63E-7ECF-F041-84DC-55CF2B1CA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6BB13-8CF7-DB4F-9C99-BE3049A380F1}"/>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5" name="Footer Placeholder 4">
            <a:extLst>
              <a:ext uri="{FF2B5EF4-FFF2-40B4-BE49-F238E27FC236}">
                <a16:creationId xmlns:a16="http://schemas.microsoft.com/office/drawing/2014/main" id="{38C84529-C5B3-F246-B68F-545ADB13E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7F4C3-1B55-3741-873E-FF1B60BA5E86}"/>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404753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CD22-0B5F-5341-90C7-D14DA5ACA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4FD8A5-2C5C-2740-9BE2-63AE1BD8DC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339DD-A6B5-BD4C-AA0A-D8C0421A9A87}"/>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5" name="Footer Placeholder 4">
            <a:extLst>
              <a:ext uri="{FF2B5EF4-FFF2-40B4-BE49-F238E27FC236}">
                <a16:creationId xmlns:a16="http://schemas.microsoft.com/office/drawing/2014/main" id="{5CE7144A-9C0F-E646-BE32-F8F56141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AF43A-3D03-EE49-8060-F9D05BAB49F8}"/>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170746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D38F2-1337-5149-9830-33CC0965E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091AE-B030-DA4C-B80F-569F95F9EF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3CA81-B744-4649-A2BC-126053BA006C}"/>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5" name="Footer Placeholder 4">
            <a:extLst>
              <a:ext uri="{FF2B5EF4-FFF2-40B4-BE49-F238E27FC236}">
                <a16:creationId xmlns:a16="http://schemas.microsoft.com/office/drawing/2014/main" id="{0BB8CF59-59DF-9D40-B542-3F6260AF5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70F45-D738-4547-A301-66343BF02451}"/>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211780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2C1C-6E64-7342-AF11-3EBE8AF5D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B9378-DC7D-874C-8757-2713113AD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6B3EE-75FB-7A41-9210-88C30E8A9320}"/>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5" name="Footer Placeholder 4">
            <a:extLst>
              <a:ext uri="{FF2B5EF4-FFF2-40B4-BE49-F238E27FC236}">
                <a16:creationId xmlns:a16="http://schemas.microsoft.com/office/drawing/2014/main" id="{49494DAC-218A-1540-B9FD-E457E3119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94E3E-9E7A-3F41-83EA-42E77364DA04}"/>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164087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F2D2-F9C4-3440-A31B-8B9B629D2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FE2196-5B05-A647-9D1E-343AEF514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E885C-4D9D-7946-89F4-9612592F8D7F}"/>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5" name="Footer Placeholder 4">
            <a:extLst>
              <a:ext uri="{FF2B5EF4-FFF2-40B4-BE49-F238E27FC236}">
                <a16:creationId xmlns:a16="http://schemas.microsoft.com/office/drawing/2014/main" id="{33A6B67B-B6AA-8144-8912-6B68542E3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D4483-C15B-054F-BB8D-078E983B1C73}"/>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376671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6117-1BFD-D443-8CBF-A69D1399F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1C69E-00D7-7840-BB49-0CF4AE176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C2F2B7-3BA5-0244-B0FC-AA2864A7C1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A482A-3EF3-D440-91F0-6408982C43AF}"/>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6" name="Footer Placeholder 5">
            <a:extLst>
              <a:ext uri="{FF2B5EF4-FFF2-40B4-BE49-F238E27FC236}">
                <a16:creationId xmlns:a16="http://schemas.microsoft.com/office/drawing/2014/main" id="{7452129C-1FDF-E348-9329-896DCA9E5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EC16D-60FB-6F49-A769-C07C4EAB38AE}"/>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277116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310C-225F-2146-989D-9F15FBCE3C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48931-343C-DE49-B2BA-55E2A1C3C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96A28E-0EAB-6646-B87F-2C5E81F9B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B014F-14A5-0448-8463-03E7998CD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41A34-E3AB-1C41-A8BD-1B522BE1C9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D4D7A4-CC15-8A41-9B46-26324BE54600}"/>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8" name="Footer Placeholder 7">
            <a:extLst>
              <a:ext uri="{FF2B5EF4-FFF2-40B4-BE49-F238E27FC236}">
                <a16:creationId xmlns:a16="http://schemas.microsoft.com/office/drawing/2014/main" id="{8857FC50-424A-8A47-88B6-859523030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3527E0-5179-AD46-97B3-04E83FC8F034}"/>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1373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78F4-C7D1-3546-9BBD-527B33D9EA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04F75-0D9E-2E42-B206-A8C0A64E023C}"/>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4" name="Footer Placeholder 3">
            <a:extLst>
              <a:ext uri="{FF2B5EF4-FFF2-40B4-BE49-F238E27FC236}">
                <a16:creationId xmlns:a16="http://schemas.microsoft.com/office/drawing/2014/main" id="{1B89BB21-36A9-B942-ABCA-6103069E5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1D956F-78BE-3B49-B99C-1EF4C6FAB91D}"/>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363517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4C0564-CB86-2544-A55D-D89B62D0965F}"/>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3" name="Footer Placeholder 2">
            <a:extLst>
              <a:ext uri="{FF2B5EF4-FFF2-40B4-BE49-F238E27FC236}">
                <a16:creationId xmlns:a16="http://schemas.microsoft.com/office/drawing/2014/main" id="{92E85FAB-4433-064A-A008-240BEB8D42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D3F53-7EE6-EE4B-872B-5074106446E1}"/>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25004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0004-9E2D-234D-8DD0-37189D8AE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87992-7B19-B34E-ADD0-FFE8E5A83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C5FC0-14BE-774E-B3B4-91CE46BAE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97582-F9DA-6545-BD6A-C976048AD7F1}"/>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6" name="Footer Placeholder 5">
            <a:extLst>
              <a:ext uri="{FF2B5EF4-FFF2-40B4-BE49-F238E27FC236}">
                <a16:creationId xmlns:a16="http://schemas.microsoft.com/office/drawing/2014/main" id="{09FBD8DE-C47B-2843-8FCE-2A70E2135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DC6E0-7468-0646-9093-5F46A155179A}"/>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40541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6C9-B921-964E-A59D-EE49BBA57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11B76-BD5D-0A41-98D3-872486B90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75117F-B1D8-8848-9EC7-422074CB4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566EF-B4FC-4047-800F-FC965A1559D0}"/>
              </a:ext>
            </a:extLst>
          </p:cNvPr>
          <p:cNvSpPr>
            <a:spLocks noGrp="1"/>
          </p:cNvSpPr>
          <p:nvPr>
            <p:ph type="dt" sz="half" idx="10"/>
          </p:nvPr>
        </p:nvSpPr>
        <p:spPr/>
        <p:txBody>
          <a:bodyPr/>
          <a:lstStyle/>
          <a:p>
            <a:fld id="{A31DBFBE-C66A-5B47-B69E-CEE71D53E39E}" type="datetimeFigureOut">
              <a:rPr lang="en-US" smtClean="0"/>
              <a:t>2/10/21</a:t>
            </a:fld>
            <a:endParaRPr lang="en-US"/>
          </a:p>
        </p:txBody>
      </p:sp>
      <p:sp>
        <p:nvSpPr>
          <p:cNvPr id="6" name="Footer Placeholder 5">
            <a:extLst>
              <a:ext uri="{FF2B5EF4-FFF2-40B4-BE49-F238E27FC236}">
                <a16:creationId xmlns:a16="http://schemas.microsoft.com/office/drawing/2014/main" id="{04767435-0B0A-654A-9980-9EE147257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56DD8-A571-E84F-BFF2-B2C443DF2FF3}"/>
              </a:ext>
            </a:extLst>
          </p:cNvPr>
          <p:cNvSpPr>
            <a:spLocks noGrp="1"/>
          </p:cNvSpPr>
          <p:nvPr>
            <p:ph type="sldNum" sz="quarter" idx="12"/>
          </p:nvPr>
        </p:nvSpPr>
        <p:spPr/>
        <p:txBody>
          <a:bodyPr/>
          <a:lstStyle/>
          <a:p>
            <a:fld id="{18FE62DD-8201-534C-B494-42774742CC5B}" type="slidenum">
              <a:rPr lang="en-US" smtClean="0"/>
              <a:t>‹#›</a:t>
            </a:fld>
            <a:endParaRPr lang="en-US"/>
          </a:p>
        </p:txBody>
      </p:sp>
    </p:spTree>
    <p:extLst>
      <p:ext uri="{BB962C8B-B14F-4D97-AF65-F5344CB8AC3E}">
        <p14:creationId xmlns:p14="http://schemas.microsoft.com/office/powerpoint/2010/main" val="153699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EE3CA-9CEE-6945-8839-5AE4BC59E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2B813-C2A9-1547-82B5-AC8881EA2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23A86-1F83-9B49-B7B6-CE4977378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DBFBE-C66A-5B47-B69E-CEE71D53E39E}" type="datetimeFigureOut">
              <a:rPr lang="en-US" smtClean="0"/>
              <a:t>2/10/21</a:t>
            </a:fld>
            <a:endParaRPr lang="en-US"/>
          </a:p>
        </p:txBody>
      </p:sp>
      <p:sp>
        <p:nvSpPr>
          <p:cNvPr id="5" name="Footer Placeholder 4">
            <a:extLst>
              <a:ext uri="{FF2B5EF4-FFF2-40B4-BE49-F238E27FC236}">
                <a16:creationId xmlns:a16="http://schemas.microsoft.com/office/drawing/2014/main" id="{078B97A3-06BA-CA43-9011-75BA673D7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5DBA02-7DB4-9642-BCE4-9042576C7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E62DD-8201-534C-B494-42774742CC5B}" type="slidenum">
              <a:rPr lang="en-US" smtClean="0"/>
              <a:t>‹#›</a:t>
            </a:fld>
            <a:endParaRPr lang="en-US"/>
          </a:p>
        </p:txBody>
      </p:sp>
    </p:spTree>
    <p:extLst>
      <p:ext uri="{BB962C8B-B14F-4D97-AF65-F5344CB8AC3E}">
        <p14:creationId xmlns:p14="http://schemas.microsoft.com/office/powerpoint/2010/main" val="72943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9943" y="165638"/>
            <a:ext cx="4208656" cy="3034857"/>
          </a:xfrm>
        </p:spPr>
        <p:txBody>
          <a:bodyPr anchor="b">
            <a:normAutofit/>
          </a:bodyPr>
          <a:lstStyle/>
          <a:p>
            <a:pPr algn="ctr"/>
            <a:r>
              <a:rPr lang="en-US" sz="4400" dirty="0">
                <a:solidFill>
                  <a:srgbClr val="FFFFFF"/>
                </a:solidFill>
              </a:rPr>
              <a:t>Project Water</a:t>
            </a:r>
          </a:p>
        </p:txBody>
      </p:sp>
      <p:sp>
        <p:nvSpPr>
          <p:cNvPr id="3" name="Subtitle 2"/>
          <p:cNvSpPr>
            <a:spLocks noGrp="1"/>
          </p:cNvSpPr>
          <p:nvPr>
            <p:ph type="subTitle" idx="1"/>
          </p:nvPr>
        </p:nvSpPr>
        <p:spPr>
          <a:xfrm>
            <a:off x="638921" y="3849539"/>
            <a:ext cx="4204012" cy="2359417"/>
          </a:xfrm>
        </p:spPr>
        <p:txBody>
          <a:bodyPr anchor="t">
            <a:normAutofit fontScale="85000" lnSpcReduction="10000"/>
          </a:bodyPr>
          <a:lstStyle/>
          <a:p>
            <a:r>
              <a:rPr lang="en-US" sz="1600" b="1" dirty="0">
                <a:solidFill>
                  <a:srgbClr val="FFFFFF"/>
                </a:solidFill>
              </a:rPr>
              <a:t> </a:t>
            </a:r>
            <a:r>
              <a:rPr lang="en-US" sz="2400" b="1" dirty="0">
                <a:solidFill>
                  <a:srgbClr val="FFFFFF"/>
                </a:solidFill>
              </a:rPr>
              <a:t>An Innovative Science Education &amp; Outreach Program for High School Students and MU Interns</a:t>
            </a:r>
          </a:p>
          <a:p>
            <a:endParaRPr lang="en-US" sz="2400" b="1" dirty="0">
              <a:solidFill>
                <a:srgbClr val="FFFFFF"/>
              </a:solidFill>
            </a:endParaRPr>
          </a:p>
          <a:p>
            <a:r>
              <a:rPr lang="en-US" sz="2400" b="1" dirty="0">
                <a:solidFill>
                  <a:srgbClr val="FFFFFF"/>
                </a:solidFill>
              </a:rPr>
              <a:t>Marquette University</a:t>
            </a:r>
          </a:p>
          <a:p>
            <a:r>
              <a:rPr lang="en-US" sz="2400" b="1" dirty="0" err="1">
                <a:solidFill>
                  <a:srgbClr val="FFFFFF"/>
                </a:solidFill>
              </a:rPr>
              <a:t>Krassi</a:t>
            </a:r>
            <a:r>
              <a:rPr lang="en-US" sz="2400" b="1" dirty="0">
                <a:solidFill>
                  <a:srgbClr val="FFFFFF"/>
                </a:solidFill>
              </a:rPr>
              <a:t> </a:t>
            </a:r>
            <a:r>
              <a:rPr lang="en-US" b="1" dirty="0" err="1">
                <a:solidFill>
                  <a:srgbClr val="FFFFFF"/>
                </a:solidFill>
              </a:rPr>
              <a:t>Hristova</a:t>
            </a:r>
            <a:r>
              <a:rPr lang="en-US" b="1" dirty="0">
                <a:solidFill>
                  <a:srgbClr val="FFFFFF"/>
                </a:solidFill>
              </a:rPr>
              <a:t> and Jenny </a:t>
            </a:r>
            <a:r>
              <a:rPr lang="en-US" b="1" dirty="0" err="1">
                <a:solidFill>
                  <a:srgbClr val="FFFFFF"/>
                </a:solidFill>
              </a:rPr>
              <a:t>LaManna</a:t>
            </a:r>
            <a:r>
              <a:rPr lang="en-US" b="1" dirty="0">
                <a:solidFill>
                  <a:srgbClr val="FFFFFF"/>
                </a:solidFill>
              </a:rPr>
              <a:t> </a:t>
            </a:r>
          </a:p>
          <a:p>
            <a:r>
              <a:rPr lang="en-US" sz="2400" b="1" dirty="0">
                <a:solidFill>
                  <a:srgbClr val="FFFFFF"/>
                </a:solidFill>
              </a:rPr>
              <a:t>Funding: Explorer Challenge Grants</a:t>
            </a:r>
            <a:endParaRPr lang="en-US" sz="2400" dirty="0">
              <a:solidFill>
                <a:srgbClr val="FFFFFF"/>
              </a:solidFill>
            </a:endParaRPr>
          </a:p>
        </p:txBody>
      </p:sp>
      <p:cxnSp>
        <p:nvCxnSpPr>
          <p:cNvPr id="14" name="Straight Connector 1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Rain">
            <a:extLst>
              <a:ext uri="{FF2B5EF4-FFF2-40B4-BE49-F238E27FC236}">
                <a16:creationId xmlns:a16="http://schemas.microsoft.com/office/drawing/2014/main" id="{BFF189DB-16C8-4CBE-B0E5-1B75B354C0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89219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18BA4F77-F42F-4375-A0D0-D4EBDC1AA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5">
            <a:extLst>
              <a:ext uri="{FF2B5EF4-FFF2-40B4-BE49-F238E27FC236}">
                <a16:creationId xmlns:a16="http://schemas.microsoft.com/office/drawing/2014/main" id="{769316F8-4E62-42EF-B6FC-38F6A4CC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5035D5AB-D344-47EB-99D2-9E735E921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978" y="484632"/>
            <a:ext cx="4012684" cy="5885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C344986E-673D-4D14-A796-4909A34B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150596"/>
            <a:ext cx="7038171"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41455" y="4391025"/>
            <a:ext cx="5928956" cy="1738808"/>
          </a:xfrm>
        </p:spPr>
        <p:txBody>
          <a:bodyPr>
            <a:normAutofit/>
          </a:bodyPr>
          <a:lstStyle/>
          <a:p>
            <a:r>
              <a:rPr lang="fr-FR">
                <a:solidFill>
                  <a:srgbClr val="FFFFFF"/>
                </a:solidFill>
              </a:rPr>
              <a:t>Project Water</a:t>
            </a:r>
            <a:endParaRPr lang="en-US">
              <a:solidFill>
                <a:srgbClr val="FFFFFF"/>
              </a:solidFill>
            </a:endParaRPr>
          </a:p>
        </p:txBody>
      </p:sp>
      <p:sp>
        <p:nvSpPr>
          <p:cNvPr id="3" name="Content Placeholder 2"/>
          <p:cNvSpPr>
            <a:spLocks noGrp="1"/>
          </p:cNvSpPr>
          <p:nvPr>
            <p:ph idx="1"/>
          </p:nvPr>
        </p:nvSpPr>
        <p:spPr>
          <a:xfrm>
            <a:off x="190850" y="804997"/>
            <a:ext cx="4274811" cy="5324835"/>
          </a:xfrm>
        </p:spPr>
        <p:txBody>
          <a:bodyPr anchor="ctr">
            <a:normAutofit/>
          </a:bodyPr>
          <a:lstStyle/>
          <a:p>
            <a:r>
              <a:rPr lang="en-US" sz="2000" dirty="0">
                <a:solidFill>
                  <a:schemeClr val="tx1">
                    <a:lumMod val="95000"/>
                    <a:lumOff val="5000"/>
                  </a:schemeClr>
                </a:solidFill>
              </a:rPr>
              <a:t>Program Overall Goal:</a:t>
            </a:r>
          </a:p>
          <a:p>
            <a:endParaRPr lang="en-US" sz="2000" dirty="0">
              <a:solidFill>
                <a:schemeClr val="tx1">
                  <a:lumMod val="95000"/>
                  <a:lumOff val="5000"/>
                </a:schemeClr>
              </a:solidFill>
            </a:endParaRPr>
          </a:p>
          <a:p>
            <a:pPr lvl="1"/>
            <a:r>
              <a:rPr lang="en-US" sz="2000" i="1" dirty="0">
                <a:solidFill>
                  <a:schemeClr val="tx1">
                    <a:lumMod val="95000"/>
                    <a:lumOff val="5000"/>
                  </a:schemeClr>
                </a:solidFill>
              </a:rPr>
              <a:t>To train and empower high-school students from groups historically underrepresented in science, math, and engineering (STEM) </a:t>
            </a:r>
            <a:r>
              <a:rPr lang="en-US" sz="2000" dirty="0">
                <a:solidFill>
                  <a:schemeClr val="tx1">
                    <a:lumMod val="95000"/>
                    <a:lumOff val="5000"/>
                  </a:schemeClr>
                </a:solidFill>
              </a:rPr>
              <a:t>with knowledge and technical skills in environmental science and communication.</a:t>
            </a:r>
          </a:p>
          <a:p>
            <a:pPr lvl="1"/>
            <a:r>
              <a:rPr lang="en-US" sz="2000" i="1" dirty="0">
                <a:solidFill>
                  <a:schemeClr val="tx1">
                    <a:lumMod val="95000"/>
                    <a:lumOff val="5000"/>
                  </a:schemeClr>
                </a:solidFill>
              </a:rPr>
              <a:t>To provide hands on training to enter the workforce or undergraduate STEM studies.</a:t>
            </a:r>
          </a:p>
          <a:p>
            <a:pPr lvl="1"/>
            <a:endParaRPr lang="en-US" sz="2000" i="1" dirty="0">
              <a:solidFill>
                <a:schemeClr val="tx1">
                  <a:lumMod val="95000"/>
                  <a:lumOff val="5000"/>
                </a:schemeClr>
              </a:solidFill>
            </a:endParaRPr>
          </a:p>
          <a:p>
            <a:pPr lvl="1"/>
            <a:endParaRPr lang="en-US" sz="2000" i="1" dirty="0">
              <a:solidFill>
                <a:schemeClr val="tx1">
                  <a:lumMod val="95000"/>
                  <a:lumOff val="5000"/>
                </a:schemeClr>
              </a:solidFill>
            </a:endParaRPr>
          </a:p>
          <a:p>
            <a:pPr marL="283464" lvl="1" indent="0">
              <a:buNone/>
            </a:pPr>
            <a:endParaRPr lang="en-US" dirty="0">
              <a:solidFill>
                <a:schemeClr val="tx1">
                  <a:lumMod val="95000"/>
                  <a:lumOff val="5000"/>
                </a:schemeClr>
              </a:solidFill>
            </a:endParaRPr>
          </a:p>
          <a:p>
            <a:pPr marL="0" indent="0">
              <a:buNone/>
            </a:pPr>
            <a:endParaRPr lang="en-US" sz="1800" dirty="0">
              <a:solidFill>
                <a:schemeClr val="tx1">
                  <a:lumMod val="95000"/>
                  <a:lumOff val="5000"/>
                </a:schemeClr>
              </a:solidFill>
            </a:endParaRPr>
          </a:p>
        </p:txBody>
      </p:sp>
      <p:pic>
        <p:nvPicPr>
          <p:cNvPr id="9" name="Picture 8">
            <a:extLst>
              <a:ext uri="{FF2B5EF4-FFF2-40B4-BE49-F238E27FC236}">
                <a16:creationId xmlns:a16="http://schemas.microsoft.com/office/drawing/2014/main" id="{A6424C0D-6F54-42C9-93B4-8B5362026569}"/>
              </a:ext>
            </a:extLst>
          </p:cNvPr>
          <p:cNvPicPr>
            <a:picLocks noChangeAspect="1"/>
          </p:cNvPicPr>
          <p:nvPr/>
        </p:nvPicPr>
        <p:blipFill>
          <a:blip r:embed="rId2"/>
          <a:stretch>
            <a:fillRect/>
          </a:stretch>
        </p:blipFill>
        <p:spPr>
          <a:xfrm>
            <a:off x="4654296" y="821556"/>
            <a:ext cx="2239623" cy="2986164"/>
          </a:xfrm>
          <a:prstGeom prst="rect">
            <a:avLst/>
          </a:prstGeom>
        </p:spPr>
      </p:pic>
      <p:pic>
        <p:nvPicPr>
          <p:cNvPr id="7" name="Picture 6">
            <a:extLst>
              <a:ext uri="{FF2B5EF4-FFF2-40B4-BE49-F238E27FC236}">
                <a16:creationId xmlns:a16="http://schemas.microsoft.com/office/drawing/2014/main" id="{2245F660-8C7B-40AE-8011-4F9F432A3E84}"/>
              </a:ext>
            </a:extLst>
          </p:cNvPr>
          <p:cNvPicPr>
            <a:picLocks noChangeAspect="1"/>
          </p:cNvPicPr>
          <p:nvPr/>
        </p:nvPicPr>
        <p:blipFill>
          <a:blip r:embed="rId3"/>
          <a:stretch>
            <a:fillRect/>
          </a:stretch>
        </p:blipFill>
        <p:spPr>
          <a:xfrm>
            <a:off x="7053570" y="821556"/>
            <a:ext cx="2239623" cy="2986164"/>
          </a:xfrm>
          <a:prstGeom prst="rect">
            <a:avLst/>
          </a:prstGeom>
        </p:spPr>
      </p:pic>
      <p:pic>
        <p:nvPicPr>
          <p:cNvPr id="8" name="Picture 7">
            <a:extLst>
              <a:ext uri="{FF2B5EF4-FFF2-40B4-BE49-F238E27FC236}">
                <a16:creationId xmlns:a16="http://schemas.microsoft.com/office/drawing/2014/main" id="{A299EFF6-1423-43E9-9CBA-363808BFA084}"/>
              </a:ext>
            </a:extLst>
          </p:cNvPr>
          <p:cNvPicPr>
            <a:picLocks noChangeAspect="1"/>
          </p:cNvPicPr>
          <p:nvPr/>
        </p:nvPicPr>
        <p:blipFill>
          <a:blip r:embed="rId4"/>
          <a:stretch>
            <a:fillRect/>
          </a:stretch>
        </p:blipFill>
        <p:spPr>
          <a:xfrm>
            <a:off x="9452844" y="821557"/>
            <a:ext cx="2239623" cy="2986164"/>
          </a:xfrm>
          <a:prstGeom prst="rect">
            <a:avLst/>
          </a:prstGeom>
        </p:spPr>
      </p:pic>
      <p:cxnSp>
        <p:nvCxnSpPr>
          <p:cNvPr id="17" name="Straight Connector 21">
            <a:extLst>
              <a:ext uri="{FF2B5EF4-FFF2-40B4-BE49-F238E27FC236}">
                <a16:creationId xmlns:a16="http://schemas.microsoft.com/office/drawing/2014/main" id="{CDE6461D-D2D6-41D5-A7B2-80B431C094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179326"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a:xfrm>
            <a:off x="1024129" y="6470704"/>
            <a:ext cx="2154143" cy="274320"/>
          </a:xfrm>
        </p:spPr>
        <p:txBody>
          <a:bodyPr>
            <a:normAutofit/>
          </a:bodyPr>
          <a:lstStyle/>
          <a:p>
            <a:pPr>
              <a:spcAft>
                <a:spcPts val="600"/>
              </a:spcAft>
            </a:pPr>
            <a:fld id="{6DD1B487-36FD-4CED-B07A-1A81FC6540B1}" type="datetime1">
              <a:rPr lang="en-US" smtClean="0"/>
              <a:pPr>
                <a:spcAft>
                  <a:spcPts val="600"/>
                </a:spcAft>
              </a:pPr>
              <a:t>2/10/21</a:t>
            </a:fld>
            <a:endParaRPr lang="en-US"/>
          </a:p>
        </p:txBody>
      </p:sp>
      <p:sp>
        <p:nvSpPr>
          <p:cNvPr id="6" name="Footer Placeholder 5"/>
          <p:cNvSpPr>
            <a:spLocks noGrp="1"/>
          </p:cNvSpPr>
          <p:nvPr>
            <p:ph type="ftr" sz="quarter" idx="11"/>
          </p:nvPr>
        </p:nvSpPr>
        <p:spPr>
          <a:xfrm>
            <a:off x="4842932" y="6470704"/>
            <a:ext cx="5901459" cy="274320"/>
          </a:xfrm>
        </p:spPr>
        <p:txBody>
          <a:bodyPr>
            <a:normAutofit/>
          </a:bodyPr>
          <a:lstStyle/>
          <a:p>
            <a:pPr>
              <a:spcAft>
                <a:spcPts val="600"/>
              </a:spcAft>
            </a:pPr>
            <a:r>
              <a:rPr lang="en-US"/>
              <a:t>Add a footer</a:t>
            </a:r>
          </a:p>
        </p:txBody>
      </p:sp>
      <p:sp>
        <p:nvSpPr>
          <p:cNvPr id="4" name="Slide Number Placeholder 3"/>
          <p:cNvSpPr>
            <a:spLocks noGrp="1"/>
          </p:cNvSpPr>
          <p:nvPr>
            <p:ph type="sldNum" sz="quarter" idx="12"/>
          </p:nvPr>
        </p:nvSpPr>
        <p:spPr>
          <a:xfrm>
            <a:off x="10837333" y="6470704"/>
            <a:ext cx="973667" cy="274320"/>
          </a:xfrm>
        </p:spPr>
        <p:txBody>
          <a:bodyPr>
            <a:normAutofit/>
          </a:bodyPr>
          <a:lstStyle/>
          <a:p>
            <a:pPr>
              <a:spcAft>
                <a:spcPts val="600"/>
              </a:spcAft>
            </a:pPr>
            <a:fld id="{9CD8D479-8942-46E8-A226-A4E01F7A105C}" type="slidenum">
              <a:rPr lang="en-US" smtClean="0"/>
              <a:pPr>
                <a:spcAft>
                  <a:spcPts val="600"/>
                </a:spcAft>
              </a:pPr>
              <a:t>2</a:t>
            </a:fld>
            <a:endParaRPr lang="en-US"/>
          </a:p>
        </p:txBody>
      </p:sp>
    </p:spTree>
    <p:extLst>
      <p:ext uri="{BB962C8B-B14F-4D97-AF65-F5344CB8AC3E}">
        <p14:creationId xmlns:p14="http://schemas.microsoft.com/office/powerpoint/2010/main" val="259397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0AD9DBBE-BF65-7D45-9E02-76ADC8025550}"/>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Project Water Internship</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4">
            <a:extLst>
              <a:ext uri="{FF2B5EF4-FFF2-40B4-BE49-F238E27FC236}">
                <a16:creationId xmlns:a16="http://schemas.microsoft.com/office/drawing/2014/main" id="{29957ACC-E6DE-4708-8AE2-DEA81CF4B10D}"/>
              </a:ext>
            </a:extLst>
          </p:cNvPr>
          <p:cNvGraphicFramePr>
            <a:graphicFrameLocks noGrp="1"/>
          </p:cNvGraphicFramePr>
          <p:nvPr>
            <p:ph idx="1"/>
            <p:extLst>
              <p:ext uri="{D42A27DB-BD31-4B8C-83A1-F6EECF244321}">
                <p14:modId xmlns:p14="http://schemas.microsoft.com/office/powerpoint/2010/main" val="4156295590"/>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26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255965"/>
            <a:ext cx="3779085" cy="1499616"/>
          </a:xfrm>
        </p:spPr>
        <p:txBody>
          <a:bodyPr vert="horz" lIns="91440" tIns="45720" rIns="91440" bIns="45720" rtlCol="0" anchor="ctr">
            <a:normAutofit fontScale="90000"/>
          </a:bodyPr>
          <a:lstStyle/>
          <a:p>
            <a:r>
              <a:rPr lang="en-US" sz="3500" dirty="0">
                <a:solidFill>
                  <a:srgbClr val="FFFFFF"/>
                </a:solidFill>
              </a:rPr>
              <a:t>Goal- Key Skills Developed During Program</a:t>
            </a:r>
          </a:p>
        </p:txBody>
      </p:sp>
      <p:cxnSp>
        <p:nvCxnSpPr>
          <p:cNvPr id="19" name="Straight Connector 1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40079" y="1755581"/>
            <a:ext cx="4433721" cy="4740965"/>
          </a:xfrm>
        </p:spPr>
        <p:txBody>
          <a:bodyPr vert="horz" lIns="45720" tIns="45720" rIns="45720" bIns="45720" rtlCol="0" anchor="t">
            <a:normAutofit/>
          </a:bodyPr>
          <a:lstStyle/>
          <a:p>
            <a:r>
              <a:rPr lang="en-US" sz="1800" dirty="0">
                <a:solidFill>
                  <a:srgbClr val="FFFFFF"/>
                </a:solidFill>
              </a:rPr>
              <a:t>Develop critical thinking skills and utilize the scientific method to solve a given problem.</a:t>
            </a:r>
            <a:endParaRPr lang="en-US" sz="1800" dirty="0"/>
          </a:p>
          <a:p>
            <a:r>
              <a:rPr lang="en-US" sz="1800" dirty="0">
                <a:solidFill>
                  <a:srgbClr val="FFFFFF"/>
                </a:solidFill>
              </a:rPr>
              <a:t>Develop skills needed to write comprehensive lab reports and presentations for a general audience.</a:t>
            </a:r>
          </a:p>
          <a:p>
            <a:r>
              <a:rPr lang="en-US" sz="1800" dirty="0">
                <a:solidFill>
                  <a:srgbClr val="FFFFFF"/>
                </a:solidFill>
              </a:rPr>
              <a:t>Following detailed protocols accurately and effectively. </a:t>
            </a:r>
          </a:p>
          <a:p>
            <a:pPr marL="413385" lvl="1" indent="-285750"/>
            <a:r>
              <a:rPr lang="en-US" sz="1500" dirty="0">
                <a:solidFill>
                  <a:srgbClr val="FFFFFF"/>
                </a:solidFill>
              </a:rPr>
              <a:t>HACH, Making Dilutions, Testing Conductivity, Measuring Turbidity, Preparing and Plating Fecal Coliform and </a:t>
            </a:r>
            <a:r>
              <a:rPr lang="en-US" sz="1500" i="1" dirty="0">
                <a:solidFill>
                  <a:srgbClr val="FFFFFF"/>
                </a:solidFill>
              </a:rPr>
              <a:t>E. coli </a:t>
            </a:r>
            <a:r>
              <a:rPr lang="en-US" sz="1500" dirty="0">
                <a:solidFill>
                  <a:srgbClr val="FFFFFF"/>
                </a:solidFill>
              </a:rPr>
              <a:t>samples.</a:t>
            </a:r>
          </a:p>
          <a:p>
            <a:r>
              <a:rPr lang="en-US" sz="1800" dirty="0">
                <a:solidFill>
                  <a:srgbClr val="FFFFFF"/>
                </a:solidFill>
              </a:rPr>
              <a:t>Learning proper use of high-tech laboratory equipment and facilities.</a:t>
            </a:r>
          </a:p>
          <a:p>
            <a:pPr marL="413385" lvl="1" indent="-285750"/>
            <a:r>
              <a:rPr lang="en-US" sz="1800" dirty="0">
                <a:solidFill>
                  <a:srgbClr val="FFFFFF"/>
                </a:solidFill>
              </a:rPr>
              <a:t>Including: spectrophotometer, </a:t>
            </a:r>
            <a:r>
              <a:rPr lang="en-US" sz="1800" dirty="0" err="1">
                <a:solidFill>
                  <a:srgbClr val="FFFFFF"/>
                </a:solidFill>
              </a:rPr>
              <a:t>pipetors</a:t>
            </a:r>
            <a:r>
              <a:rPr lang="en-US" sz="1800" dirty="0">
                <a:solidFill>
                  <a:srgbClr val="FFFFFF"/>
                </a:solidFill>
              </a:rPr>
              <a:t>, conductivity meter, and salinity probe.</a:t>
            </a:r>
          </a:p>
          <a:p>
            <a:pPr marL="742950" lvl="1" indent="-285750"/>
            <a:endParaRPr lang="en-US" sz="1400" dirty="0">
              <a:solidFill>
                <a:srgbClr val="FFFFFF"/>
              </a:solidFill>
            </a:endParaRPr>
          </a:p>
        </p:txBody>
      </p:sp>
      <p:pic>
        <p:nvPicPr>
          <p:cNvPr id="10" name="Picture 9">
            <a:extLst>
              <a:ext uri="{FF2B5EF4-FFF2-40B4-BE49-F238E27FC236}">
                <a16:creationId xmlns:a16="http://schemas.microsoft.com/office/drawing/2014/main" id="{D2CD7146-775B-4EBB-8AB3-F693731D2C1C}"/>
              </a:ext>
            </a:extLst>
          </p:cNvPr>
          <p:cNvPicPr>
            <a:picLocks noChangeAspect="1"/>
          </p:cNvPicPr>
          <p:nvPr/>
        </p:nvPicPr>
        <p:blipFill rotWithShape="1">
          <a:blip r:embed="rId2"/>
          <a:srcRect l="229" r="3" b="3"/>
          <a:stretch/>
        </p:blipFill>
        <p:spPr>
          <a:xfrm>
            <a:off x="6096000" y="694778"/>
            <a:ext cx="5455921" cy="5468443"/>
          </a:xfrm>
          <a:prstGeom prst="rect">
            <a:avLst/>
          </a:prstGeom>
          <a:noFill/>
        </p:spPr>
      </p:pic>
      <p:sp>
        <p:nvSpPr>
          <p:cNvPr id="6" name="Date Placeholder 5"/>
          <p:cNvSpPr>
            <a:spLocks noGrp="1"/>
          </p:cNvSpPr>
          <p:nvPr>
            <p:ph type="dt" sz="half" idx="10"/>
          </p:nvPr>
        </p:nvSpPr>
        <p:spPr>
          <a:xfrm>
            <a:off x="1024129" y="6470704"/>
            <a:ext cx="2154143" cy="274320"/>
          </a:xfrm>
        </p:spPr>
        <p:txBody>
          <a:bodyPr vert="horz" lIns="91440" tIns="45720" rIns="91440" bIns="45720" rtlCol="0" anchor="ctr">
            <a:normAutofit/>
          </a:bodyPr>
          <a:lstStyle/>
          <a:p>
            <a:pPr defTabSz="914400">
              <a:spcAft>
                <a:spcPts val="600"/>
              </a:spcAft>
            </a:pPr>
            <a:fld id="{93A66BA0-BF77-43AC-894A-20AD8220B887}" type="datetime1">
              <a:rPr lang="en-US" smtClean="0"/>
              <a:pPr defTabSz="914400">
                <a:spcAft>
                  <a:spcPts val="600"/>
                </a:spcAft>
              </a:pPr>
              <a:t>2/10/21</a:t>
            </a:fld>
            <a:endParaRPr lang="en-US"/>
          </a:p>
        </p:txBody>
      </p:sp>
      <p:sp>
        <p:nvSpPr>
          <p:cNvPr id="7" name="Footer Placeholder 6"/>
          <p:cNvSpPr>
            <a:spLocks noGrp="1"/>
          </p:cNvSpPr>
          <p:nvPr>
            <p:ph type="ftr" sz="quarter" idx="11"/>
          </p:nvPr>
        </p:nvSpPr>
        <p:spPr>
          <a:xfrm>
            <a:off x="4842932" y="6470704"/>
            <a:ext cx="5901459" cy="274320"/>
          </a:xfrm>
        </p:spPr>
        <p:txBody>
          <a:bodyPr vert="horz" lIns="91440" tIns="45720" rIns="91440" bIns="45720" rtlCol="0" anchor="ctr">
            <a:normAutofit/>
          </a:bodyPr>
          <a:lstStyle/>
          <a:p>
            <a:pPr defTabSz="914400">
              <a:spcAft>
                <a:spcPts val="600"/>
              </a:spcAft>
            </a:pPr>
            <a:r>
              <a:rPr lang="en-US" kern="1200" cap="all" baseline="0">
                <a:solidFill>
                  <a:schemeClr val="tx1">
                    <a:lumMod val="95000"/>
                    <a:lumOff val="5000"/>
                  </a:schemeClr>
                </a:solidFill>
                <a:latin typeface="+mj-lt"/>
                <a:ea typeface="+mn-ea"/>
                <a:cs typeface="+mn-cs"/>
              </a:rPr>
              <a:t>Add a footer</a:t>
            </a:r>
          </a:p>
        </p:txBody>
      </p:sp>
      <p:sp>
        <p:nvSpPr>
          <p:cNvPr id="5" name="Slide Number Placeholder 4"/>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9CD8D479-8942-46E8-A226-A4E01F7A105C}" type="slidenum">
              <a:rPr lang="en-US" smtClean="0"/>
              <a:pPr defTabSz="914400">
                <a:spcAft>
                  <a:spcPts val="600"/>
                </a:spcAft>
              </a:pPr>
              <a:t>4</a:t>
            </a:fld>
            <a:endParaRPr lang="en-US"/>
          </a:p>
        </p:txBody>
      </p:sp>
    </p:spTree>
    <p:extLst>
      <p:ext uri="{BB962C8B-B14F-4D97-AF65-F5344CB8AC3E}">
        <p14:creationId xmlns:p14="http://schemas.microsoft.com/office/powerpoint/2010/main" val="231440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11C8E98-7B52-4C19-8396-36E63C98FD02}"/>
              </a:ext>
            </a:extLst>
          </p:cNvPr>
          <p:cNvSpPr>
            <a:spLocks noGrp="1"/>
          </p:cNvSpPr>
          <p:nvPr>
            <p:ph sz="half" idx="1"/>
          </p:nvPr>
        </p:nvSpPr>
        <p:spPr>
          <a:xfrm>
            <a:off x="838200" y="261204"/>
            <a:ext cx="10959790" cy="6251108"/>
          </a:xfrm>
        </p:spPr>
        <p:txBody>
          <a:bodyPr vert="horz" lIns="45720" tIns="45720" rIns="45720" bIns="45720" rtlCol="0" anchor="t">
            <a:normAutofit fontScale="85000" lnSpcReduction="10000"/>
          </a:bodyPr>
          <a:lstStyle/>
          <a:p>
            <a:pPr marL="0" indent="0">
              <a:buNone/>
            </a:pPr>
            <a:r>
              <a:rPr lang="en-US" sz="3600" dirty="0"/>
              <a:t>Impact:</a:t>
            </a:r>
          </a:p>
          <a:p>
            <a:pPr fontAlgn="base"/>
            <a:r>
              <a:rPr lang="en-US" u="sng" dirty="0"/>
              <a:t>Working with </a:t>
            </a:r>
            <a:r>
              <a:rPr lang="en-US" u="sng" dirty="0" err="1"/>
              <a:t>underrepresntative</a:t>
            </a:r>
            <a:r>
              <a:rPr lang="en-US" u="sng" dirty="0"/>
              <a:t> minority populations: </a:t>
            </a:r>
            <a:r>
              <a:rPr lang="en-US" dirty="0"/>
              <a:t>Project Water has inspired dozens of students from urban Milwaukee high schools to reevaluate what science means through experiential education in a laboratory setting. </a:t>
            </a:r>
          </a:p>
          <a:p>
            <a:pPr fontAlgn="base"/>
            <a:r>
              <a:rPr lang="en-US" u="sng" dirty="0"/>
              <a:t>Collaborate with Industry Partners: </a:t>
            </a:r>
            <a:r>
              <a:rPr lang="en-US" dirty="0"/>
              <a:t>Project Water has collaborated with industry partners in the Global Water Center to employ or provide internships for 25 students in the Spring of 2020 and 80 students in 2019 who have participated in our program. </a:t>
            </a:r>
          </a:p>
          <a:p>
            <a:pPr fontAlgn="base"/>
            <a:r>
              <a:rPr lang="en-US" dirty="0"/>
              <a:t>One student invented a simple way to take absorption measurements and is currently working on getting the technology patented with our industry mentors from Stonehouse Technologies.</a:t>
            </a:r>
          </a:p>
          <a:p>
            <a:r>
              <a:rPr lang="en-US" u="sng" dirty="0"/>
              <a:t>Knowledge about water</a:t>
            </a:r>
            <a:r>
              <a:rPr lang="en-US" dirty="0"/>
              <a:t>. 100% increase in students' knowledge about water contamination. Including where contaminants such as Nitrates, Arsenic, and Fecal Coliforms come from </a:t>
            </a:r>
          </a:p>
          <a:p>
            <a:r>
              <a:rPr lang="en-US" u="sng" dirty="0"/>
              <a:t>Teaching basic lab skills: </a:t>
            </a:r>
            <a:r>
              <a:rPr lang="en-US" dirty="0"/>
              <a:t>Only 2 students out of 18 students knew what a pipettor was prior to the program.  Now most of the students know what a pipettor is and feel confident on how to use it effectively in the lab.</a:t>
            </a:r>
          </a:p>
          <a:p>
            <a:r>
              <a:rPr lang="en-US" u="sng" dirty="0"/>
              <a:t>Increased interest in STEM: </a:t>
            </a:r>
            <a:r>
              <a:rPr lang="en-US" dirty="0"/>
              <a:t>3 Students expressed a desire to continue studies in STEM.  *However, this is not proportionate due to response rate of online survey.</a:t>
            </a:r>
          </a:p>
          <a:p>
            <a:endParaRPr lang="en-US" dirty="0"/>
          </a:p>
          <a:p>
            <a:endParaRPr lang="en-US" dirty="0"/>
          </a:p>
          <a:p>
            <a:endParaRPr lang="en-US" dirty="0"/>
          </a:p>
          <a:p>
            <a:endParaRPr lang="en-US" dirty="0"/>
          </a:p>
        </p:txBody>
      </p:sp>
      <p:sp>
        <p:nvSpPr>
          <p:cNvPr id="6" name="Date Placeholder 5"/>
          <p:cNvSpPr>
            <a:spLocks noGrp="1"/>
          </p:cNvSpPr>
          <p:nvPr>
            <p:ph type="dt" sz="half" idx="10"/>
          </p:nvPr>
        </p:nvSpPr>
        <p:spPr/>
        <p:txBody>
          <a:bodyPr/>
          <a:lstStyle/>
          <a:p>
            <a:fld id="{93A66BA0-BF77-43AC-894A-20AD8220B887}" type="datetime1">
              <a:rPr lang="en-US" smtClean="0"/>
              <a:pPr/>
              <a:t>2/10/21</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5</a:t>
            </a:fld>
            <a:endParaRPr lang="en-US"/>
          </a:p>
        </p:txBody>
      </p:sp>
    </p:spTree>
    <p:extLst>
      <p:ext uri="{BB962C8B-B14F-4D97-AF65-F5344CB8AC3E}">
        <p14:creationId xmlns:p14="http://schemas.microsoft.com/office/powerpoint/2010/main" val="38543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p19">
            <a:extLst>
              <a:ext uri="{FF2B5EF4-FFF2-40B4-BE49-F238E27FC236}">
                <a16:creationId xmlns:a16="http://schemas.microsoft.com/office/drawing/2014/main" id="{235CBB4C-1DFF-8143-84E8-18C6D5468E5F}"/>
              </a:ext>
            </a:extLst>
          </p:cNvPr>
          <p:cNvSpPr txBox="1">
            <a:spLocks/>
          </p:cNvSpPr>
          <p:nvPr/>
        </p:nvSpPr>
        <p:spPr>
          <a:xfrm>
            <a:off x="254951" y="0"/>
            <a:ext cx="11682098" cy="82932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dirty="0">
                <a:solidFill>
                  <a:schemeClr val="tx2"/>
                </a:solidFill>
                <a:latin typeface="Barlow Semi Condensed Light"/>
                <a:ea typeface="Barlow Semi Condensed Light"/>
                <a:cs typeface="Barlow Semi Condensed Light"/>
                <a:sym typeface="Barlow Semi Condensed Light"/>
              </a:rPr>
              <a:t>Nadia Reed- POEM/ART</a:t>
            </a:r>
          </a:p>
        </p:txBody>
      </p:sp>
      <p:pic>
        <p:nvPicPr>
          <p:cNvPr id="5" name="Google Shape;106;p19">
            <a:extLst>
              <a:ext uri="{FF2B5EF4-FFF2-40B4-BE49-F238E27FC236}">
                <a16:creationId xmlns:a16="http://schemas.microsoft.com/office/drawing/2014/main" id="{9BDCF497-5B29-C141-B314-16010058B826}"/>
              </a:ext>
            </a:extLst>
          </p:cNvPr>
          <p:cNvPicPr preferRelativeResize="0"/>
          <p:nvPr/>
        </p:nvPicPr>
        <p:blipFill>
          <a:blip r:embed="rId2">
            <a:alphaModFix/>
          </a:blip>
          <a:stretch>
            <a:fillRect/>
          </a:stretch>
        </p:blipFill>
        <p:spPr>
          <a:xfrm>
            <a:off x="1254642" y="748650"/>
            <a:ext cx="8746607" cy="6109350"/>
          </a:xfrm>
          <a:prstGeom prst="rect">
            <a:avLst/>
          </a:prstGeom>
          <a:noFill/>
          <a:ln>
            <a:noFill/>
          </a:ln>
        </p:spPr>
      </p:pic>
    </p:spTree>
    <p:extLst>
      <p:ext uri="{BB962C8B-B14F-4D97-AF65-F5344CB8AC3E}">
        <p14:creationId xmlns:p14="http://schemas.microsoft.com/office/powerpoint/2010/main" val="3876659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454</Words>
  <Application>Microsoft Macintosh PowerPoint</Application>
  <PresentationFormat>Widescreen</PresentationFormat>
  <Paragraphs>44</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Barlow Semi Condensed Light</vt:lpstr>
      <vt:lpstr>Calibri</vt:lpstr>
      <vt:lpstr>Calibri Light</vt:lpstr>
      <vt:lpstr>Office Theme</vt:lpstr>
      <vt:lpstr>Project Water</vt:lpstr>
      <vt:lpstr>Project Water</vt:lpstr>
      <vt:lpstr>Project Water Internship</vt:lpstr>
      <vt:lpstr>Goal- Key Skills Developed During Program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Water Internship</dc:title>
  <dc:creator>Hristova, Krassimira</dc:creator>
  <cp:lastModifiedBy>Hristova, Krassimira</cp:lastModifiedBy>
  <cp:revision>5</cp:revision>
  <dcterms:created xsi:type="dcterms:W3CDTF">2021-02-11T00:33:58Z</dcterms:created>
  <dcterms:modified xsi:type="dcterms:W3CDTF">2021-02-11T14:36:20Z</dcterms:modified>
</cp:coreProperties>
</file>