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40" r:id="rId1"/>
  </p:sldMasterIdLst>
  <p:notesMasterIdLst>
    <p:notesMasterId r:id="rId32"/>
  </p:notesMasterIdLst>
  <p:sldIdLst>
    <p:sldId id="257" r:id="rId2"/>
    <p:sldId id="256"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5" r:id="rId20"/>
    <p:sldId id="276" r:id="rId21"/>
    <p:sldId id="278" r:id="rId22"/>
    <p:sldId id="277" r:id="rId23"/>
    <p:sldId id="279" r:id="rId24"/>
    <p:sldId id="280" r:id="rId25"/>
    <p:sldId id="281" r:id="rId26"/>
    <p:sldId id="283" r:id="rId27"/>
    <p:sldId id="282" r:id="rId28"/>
    <p:sldId id="284" r:id="rId29"/>
    <p:sldId id="285" r:id="rId30"/>
    <p:sldId id="286" r:id="rId3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FA65E"/>
    <a:srgbClr val="FFFC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665"/>
    <p:restoredTop sz="86343"/>
  </p:normalViewPr>
  <p:slideViewPr>
    <p:cSldViewPr snapToGrid="0" snapToObjects="1">
      <p:cViewPr varScale="1">
        <p:scale>
          <a:sx n="84" d="100"/>
          <a:sy n="84" d="100"/>
        </p:scale>
        <p:origin x="208" y="472"/>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Helvetica" pitchFamily="2"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Helvetica" pitchFamily="2" charset="0"/>
              </a:defRPr>
            </a:lvl1pPr>
          </a:lstStyle>
          <a:p>
            <a:fld id="{771BB6C8-7B97-AB43-BC62-94841E2325E3}" type="datetimeFigureOut">
              <a:rPr lang="en-US" smtClean="0"/>
              <a:pPr/>
              <a:t>4/4/22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Helvetica" pitchFamily="2"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Helvetica" pitchFamily="2" charset="0"/>
              </a:defRPr>
            </a:lvl1pPr>
          </a:lstStyle>
          <a:p>
            <a:fld id="{F74E9C39-DA4D-C842-A3B4-A68962321FB0}" type="slidenum">
              <a:rPr lang="en-US" smtClean="0"/>
              <a:pPr/>
              <a:t>‹#›</a:t>
            </a:fld>
            <a:endParaRPr lang="en-US" dirty="0"/>
          </a:p>
        </p:txBody>
      </p:sp>
    </p:spTree>
    <p:extLst>
      <p:ext uri="{BB962C8B-B14F-4D97-AF65-F5344CB8AC3E}">
        <p14:creationId xmlns:p14="http://schemas.microsoft.com/office/powerpoint/2010/main" val="3633128561"/>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Helvetica" pitchFamily="2" charset="0"/>
        <a:ea typeface="+mn-ea"/>
        <a:cs typeface="+mn-cs"/>
      </a:defRPr>
    </a:lvl1pPr>
    <a:lvl2pPr marL="457200" algn="l" defTabSz="914400" rtl="0" eaLnBrk="1" latinLnBrk="0" hangingPunct="1">
      <a:defRPr sz="1200" b="0" i="0" kern="1200">
        <a:solidFill>
          <a:schemeClr val="tx1"/>
        </a:solidFill>
        <a:latin typeface="Helvetica" pitchFamily="2" charset="0"/>
        <a:ea typeface="+mn-ea"/>
        <a:cs typeface="+mn-cs"/>
      </a:defRPr>
    </a:lvl2pPr>
    <a:lvl3pPr marL="914400" algn="l" defTabSz="914400" rtl="0" eaLnBrk="1" latinLnBrk="0" hangingPunct="1">
      <a:defRPr sz="1200" b="0" i="0" kern="1200">
        <a:solidFill>
          <a:schemeClr val="tx1"/>
        </a:solidFill>
        <a:latin typeface="Helvetica" pitchFamily="2" charset="0"/>
        <a:ea typeface="+mn-ea"/>
        <a:cs typeface="+mn-cs"/>
      </a:defRPr>
    </a:lvl3pPr>
    <a:lvl4pPr marL="1371600" algn="l" defTabSz="914400" rtl="0" eaLnBrk="1" latinLnBrk="0" hangingPunct="1">
      <a:defRPr sz="1200" b="0" i="0" kern="1200">
        <a:solidFill>
          <a:schemeClr val="tx1"/>
        </a:solidFill>
        <a:latin typeface="Helvetica" pitchFamily="2" charset="0"/>
        <a:ea typeface="+mn-ea"/>
        <a:cs typeface="+mn-cs"/>
      </a:defRPr>
    </a:lvl4pPr>
    <a:lvl5pPr marL="1828800" algn="l" defTabSz="914400" rtl="0" eaLnBrk="1" latinLnBrk="0" hangingPunct="1">
      <a:defRPr sz="1200" b="0" i="0" kern="1200">
        <a:solidFill>
          <a:schemeClr val="tx1"/>
        </a:solidFill>
        <a:latin typeface="Helvetica" pitchFamily="2"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74E9C39-DA4D-C842-A3B4-A68962321FB0}" type="slidenum">
              <a:rPr lang="en-US" smtClean="0"/>
              <a:t>1</a:t>
            </a:fld>
            <a:endParaRPr lang="en-US"/>
          </a:p>
        </p:txBody>
      </p:sp>
    </p:spTree>
    <p:extLst>
      <p:ext uri="{BB962C8B-B14F-4D97-AF65-F5344CB8AC3E}">
        <p14:creationId xmlns:p14="http://schemas.microsoft.com/office/powerpoint/2010/main" val="31262982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74E9C39-DA4D-C842-A3B4-A68962321FB0}" type="slidenum">
              <a:rPr lang="en-US" smtClean="0"/>
              <a:t>2</a:t>
            </a:fld>
            <a:endParaRPr lang="en-US"/>
          </a:p>
        </p:txBody>
      </p:sp>
    </p:spTree>
    <p:extLst>
      <p:ext uri="{BB962C8B-B14F-4D97-AF65-F5344CB8AC3E}">
        <p14:creationId xmlns:p14="http://schemas.microsoft.com/office/powerpoint/2010/main" val="4515959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74E9C39-DA4D-C842-A3B4-A68962321FB0}" type="slidenum">
              <a:rPr lang="en-US" smtClean="0"/>
              <a:t>3</a:t>
            </a:fld>
            <a:endParaRPr lang="en-US"/>
          </a:p>
        </p:txBody>
      </p:sp>
    </p:spTree>
    <p:extLst>
      <p:ext uri="{BB962C8B-B14F-4D97-AF65-F5344CB8AC3E}">
        <p14:creationId xmlns:p14="http://schemas.microsoft.com/office/powerpoint/2010/main" val="5165267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74E9C39-DA4D-C842-A3B4-A68962321FB0}" type="slidenum">
              <a:rPr lang="en-US" smtClean="0"/>
              <a:pPr/>
              <a:t>5</a:t>
            </a:fld>
            <a:endParaRPr lang="en-US" dirty="0"/>
          </a:p>
        </p:txBody>
      </p:sp>
    </p:spTree>
    <p:extLst>
      <p:ext uri="{BB962C8B-B14F-4D97-AF65-F5344CB8AC3E}">
        <p14:creationId xmlns:p14="http://schemas.microsoft.com/office/powerpoint/2010/main" val="14365358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74E9C39-DA4D-C842-A3B4-A68962321FB0}" type="slidenum">
              <a:rPr lang="en-US" smtClean="0"/>
              <a:pPr/>
              <a:t>6</a:t>
            </a:fld>
            <a:endParaRPr lang="en-US" dirty="0"/>
          </a:p>
        </p:txBody>
      </p:sp>
    </p:spTree>
    <p:extLst>
      <p:ext uri="{BB962C8B-B14F-4D97-AF65-F5344CB8AC3E}">
        <p14:creationId xmlns:p14="http://schemas.microsoft.com/office/powerpoint/2010/main" val="24390082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74E9C39-DA4D-C842-A3B4-A68962321FB0}" type="slidenum">
              <a:rPr lang="en-US" smtClean="0"/>
              <a:pPr/>
              <a:t>16</a:t>
            </a:fld>
            <a:endParaRPr lang="en-US" dirty="0"/>
          </a:p>
        </p:txBody>
      </p:sp>
    </p:spTree>
    <p:extLst>
      <p:ext uri="{BB962C8B-B14F-4D97-AF65-F5344CB8AC3E}">
        <p14:creationId xmlns:p14="http://schemas.microsoft.com/office/powerpoint/2010/main" val="19381956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74E9C39-DA4D-C842-A3B4-A68962321FB0}" type="slidenum">
              <a:rPr lang="en-US" smtClean="0"/>
              <a:pPr/>
              <a:t>17</a:t>
            </a:fld>
            <a:endParaRPr lang="en-US" dirty="0"/>
          </a:p>
        </p:txBody>
      </p:sp>
    </p:spTree>
    <p:extLst>
      <p:ext uri="{BB962C8B-B14F-4D97-AF65-F5344CB8AC3E}">
        <p14:creationId xmlns:p14="http://schemas.microsoft.com/office/powerpoint/2010/main" val="33502520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74E9C39-DA4D-C842-A3B4-A68962321FB0}" type="slidenum">
              <a:rPr lang="en-US" smtClean="0"/>
              <a:pPr/>
              <a:t>18</a:t>
            </a:fld>
            <a:endParaRPr lang="en-US" dirty="0"/>
          </a:p>
        </p:txBody>
      </p:sp>
    </p:spTree>
    <p:extLst>
      <p:ext uri="{BB962C8B-B14F-4D97-AF65-F5344CB8AC3E}">
        <p14:creationId xmlns:p14="http://schemas.microsoft.com/office/powerpoint/2010/main" val="37169680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a:pPr/>
              <a:t>4/4/22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a:pPr/>
              <a:t>‹#›</a:t>
            </a:fld>
            <a:endParaRPr lang="en-US"/>
          </a:p>
        </p:txBody>
      </p:sp>
    </p:spTree>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a:pPr/>
              <a:t>4/4/22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FAB73BC-B049-4115-A692-8D63A059BFB8}"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a:pPr/>
              <a:t>4/4/22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FAB73BC-B049-4115-A692-8D63A059BFB8}"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a:pPr/>
              <a:t>4/4/22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1">
                    <a:lumMod val="65000"/>
                    <a:lumOff val="3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586B75A-687E-405C-8A0B-8D00578BA2C3}" type="datetimeFigureOut">
              <a:rPr lang="en-US"/>
              <a:pPr/>
              <a:t>4/4/22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5586B75A-687E-405C-8A0B-8D00578BA2C3}" type="datetimeFigureOut">
              <a:rPr lang="en-US"/>
              <a:pPr/>
              <a:t>4/4/22</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4FAB73BC-B049-4115-A692-8D63A059BFB8}"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a:pPr/>
              <a:t>4/4/22</a:t>
            </a:fld>
            <a:endParaRPr lang="en-US"/>
          </a:p>
        </p:txBody>
      </p:sp>
      <p:sp>
        <p:nvSpPr>
          <p:cNvPr id="11" name="Footer Placeholder 10"/>
          <p:cNvSpPr>
            <a:spLocks noGrp="1"/>
          </p:cNvSpPr>
          <p:nvPr>
            <p:ph type="ftr" sz="quarter" idx="11"/>
          </p:nvPr>
        </p:nvSpPr>
        <p:spPr/>
        <p:txBody>
          <a:bodyPr/>
          <a:lstStyle/>
          <a:p>
            <a:endParaRPr lang="en-US"/>
          </a:p>
        </p:txBody>
      </p:sp>
      <p:sp>
        <p:nvSpPr>
          <p:cNvPr id="12" name="Slide Number Placeholder 11"/>
          <p:cNvSpPr>
            <a:spLocks noGrp="1"/>
          </p:cNvSpPr>
          <p:nvPr>
            <p:ph type="sldNum" sz="quarter" idx="12"/>
          </p:nvPr>
        </p:nvSpPr>
        <p:spPr/>
        <p:txBody>
          <a:bodyPr/>
          <a:lstStyle/>
          <a:p>
            <a:fld id="{4FAB73BC-B049-4115-A692-8D63A059BFB8}"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a:pPr/>
              <a:t>4/4/22</a:t>
            </a:fld>
            <a:endParaRPr lang="en-US"/>
          </a:p>
        </p:txBody>
      </p:sp>
      <p:sp>
        <p:nvSpPr>
          <p:cNvPr id="7" name="Footer Placeholder 6"/>
          <p:cNvSpPr>
            <a:spLocks noGrp="1"/>
          </p:cNvSpPr>
          <p:nvPr>
            <p:ph type="ftr" sz="quarter" idx="11"/>
          </p:nvPr>
        </p:nvSpPr>
        <p:spPr/>
        <p:txBody>
          <a:bodyPr/>
          <a:lstStyle/>
          <a:p>
            <a:endParaRPr lang="en-US"/>
          </a:p>
        </p:txBody>
      </p:sp>
      <p:sp>
        <p:nvSpPr>
          <p:cNvPr id="8" name="Slide Number Placeholder 7"/>
          <p:cNvSpPr>
            <a:spLocks noGrp="1"/>
          </p:cNvSpPr>
          <p:nvPr>
            <p:ph type="sldNum" sz="quarter" idx="12"/>
          </p:nvPr>
        </p:nvSpPr>
        <p:spPr/>
        <p:txBody>
          <a:bodyPr/>
          <a:lstStyle/>
          <a:p>
            <a:fld id="{4FAB73BC-B049-4115-A692-8D63A059BFB8}"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5586B75A-687E-405C-8A0B-8D00578BA2C3}" type="datetimeFigureOut">
              <a:rPr lang="en-US"/>
              <a:pPr/>
              <a:t>4/4/22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en-US"/>
              <a:t>Click to edit Master title style</a:t>
            </a:r>
            <a:endParaRPr lang="en-US" dirty="0"/>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5586B75A-687E-405C-8A0B-8D00578BA2C3}" type="datetimeFigureOut">
              <a:rPr lang="en-US"/>
              <a:pPr/>
              <a:t>4/4/22</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4FAB73BC-B049-4115-A692-8D63A059BFB8}"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5586B75A-687E-405C-8A0B-8D00578BA2C3}" type="datetimeFigureOut">
              <a:rPr lang="en-US"/>
              <a:pPr/>
              <a:t>4/4/22</a:t>
            </a:fld>
            <a:endParaRPr lang="en-US"/>
          </a:p>
        </p:txBody>
      </p:sp>
      <p:sp>
        <p:nvSpPr>
          <p:cNvPr id="9" name="Footer Placeholder 8"/>
          <p:cNvSpPr>
            <a:spLocks noGrp="1"/>
          </p:cNvSpPr>
          <p:nvPr>
            <p:ph type="ftr" sz="quarter" idx="11"/>
          </p:nvPr>
        </p:nvSpPr>
        <p:spPr>
          <a:xfrm>
            <a:off x="3499101" y="6356350"/>
            <a:ext cx="5911517" cy="365125"/>
          </a:xfrm>
        </p:spPr>
        <p:txBody>
          <a:bodyPr/>
          <a:lstStyle/>
          <a:p>
            <a:endParaRPr lang="en-US"/>
          </a:p>
        </p:txBody>
      </p:sp>
      <p:sp>
        <p:nvSpPr>
          <p:cNvPr id="10" name="Slide Number Placeholder 9"/>
          <p:cNvSpPr>
            <a:spLocks noGrp="1"/>
          </p:cNvSpPr>
          <p:nvPr>
            <p:ph type="sldNum" sz="quarter" idx="12"/>
          </p:nvPr>
        </p:nvSpPr>
        <p:spPr/>
        <p:txBody>
          <a:bodyPr/>
          <a:lstStyle/>
          <a:p>
            <a:fld id="{4FAB73BC-B049-4115-A692-8D63A059BFB8}"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en-US" dirty="0"/>
              <a:t>Click to edit Master title style</a:t>
            </a:r>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b="0" i="0">
                <a:solidFill>
                  <a:schemeClr val="tx1">
                    <a:lumMod val="50000"/>
                    <a:lumOff val="50000"/>
                  </a:schemeClr>
                </a:solidFill>
                <a:latin typeface="Helvetica" pitchFamily="2" charset="0"/>
              </a:defRPr>
            </a:lvl1pPr>
          </a:lstStyle>
          <a:p>
            <a:fld id="{5586B75A-687E-405C-8A0B-8D00578BA2C3}" type="datetimeFigureOut">
              <a:rPr lang="en-US" smtClean="0"/>
              <a:pPr/>
              <a:t>4/4/22</a:t>
            </a:fld>
            <a:endParaRPr lang="en-US" dirty="0"/>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b="0" i="0">
                <a:solidFill>
                  <a:schemeClr val="tx1">
                    <a:lumMod val="50000"/>
                    <a:lumOff val="50000"/>
                  </a:schemeClr>
                </a:solidFill>
                <a:latin typeface="Helvetica" pitchFamily="2" charset="0"/>
              </a:defRPr>
            </a:lvl1pPr>
          </a:lstStyle>
          <a:p>
            <a:endParaRPr lang="en-US" dirty="0"/>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0" i="0">
                <a:solidFill>
                  <a:schemeClr val="accent1"/>
                </a:solidFill>
                <a:latin typeface="Helvetica" pitchFamily="2" charset="0"/>
              </a:defRPr>
            </a:lvl1pPr>
          </a:lstStyle>
          <a:p>
            <a:fld id="{4FAB73BC-B049-4115-A692-8D63A059BFB8}"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hf sldNum="0" hdr="0" ftr="0" dt="0"/>
  <p:txStyles>
    <p:titleStyle>
      <a:lvl1pPr algn="l" defTabSz="914400" rtl="0" eaLnBrk="1" latinLnBrk="0" hangingPunct="1">
        <a:lnSpc>
          <a:spcPct val="90000"/>
        </a:lnSpc>
        <a:spcBef>
          <a:spcPct val="0"/>
        </a:spcBef>
        <a:buNone/>
        <a:defRPr sz="3600" b="0" i="0" kern="1200" spc="-60" baseline="0">
          <a:solidFill>
            <a:srgbClr val="FFFFFF"/>
          </a:solidFill>
          <a:latin typeface="Helvetica" pitchFamily="2" charset="0"/>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b="0" i="0" kern="1200">
          <a:solidFill>
            <a:schemeClr val="tx1">
              <a:lumMod val="65000"/>
              <a:lumOff val="35000"/>
            </a:schemeClr>
          </a:solidFill>
          <a:latin typeface="Helvetica" pitchFamily="2" charset="0"/>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b="0" i="0" kern="1200">
          <a:solidFill>
            <a:schemeClr val="tx1">
              <a:lumMod val="65000"/>
              <a:lumOff val="35000"/>
            </a:schemeClr>
          </a:solidFill>
          <a:latin typeface="Helvetica" pitchFamily="2" charset="0"/>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b="0" i="0" kern="1200">
          <a:solidFill>
            <a:schemeClr val="tx1">
              <a:lumMod val="65000"/>
              <a:lumOff val="35000"/>
            </a:schemeClr>
          </a:solidFill>
          <a:latin typeface="Helvetica" pitchFamily="2" charset="0"/>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b="0" i="0" kern="1200">
          <a:solidFill>
            <a:schemeClr val="tx1">
              <a:lumMod val="65000"/>
              <a:lumOff val="35000"/>
            </a:schemeClr>
          </a:solidFill>
          <a:latin typeface="Helvetica" pitchFamily="2" charset="0"/>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b="0" i="0" kern="1200">
          <a:solidFill>
            <a:schemeClr val="tx1">
              <a:lumMod val="65000"/>
              <a:lumOff val="35000"/>
            </a:schemeClr>
          </a:solidFill>
          <a:latin typeface="Helvetica" pitchFamily="2" charset="0"/>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notesSlide" Target="../notesSlides/notesSlide1.xml"/><Relationship Id="rId7" Type="http://schemas.openxmlformats.org/officeDocument/2006/relationships/image" Target="../media/image4.jpeg"/><Relationship Id="rId2" Type="http://schemas.openxmlformats.org/officeDocument/2006/relationships/slideLayout" Target="../slideLayouts/slideLayout1.xml"/><Relationship Id="rId1" Type="http://schemas.openxmlformats.org/officeDocument/2006/relationships/themeOverride" Target="../theme/themeOverride1.xml"/><Relationship Id="rId6" Type="http://schemas.openxmlformats.org/officeDocument/2006/relationships/image" Target="../media/image3.jpeg"/><Relationship Id="rId5" Type="http://schemas.openxmlformats.org/officeDocument/2006/relationships/image" Target="../media/image2.pn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35.jpeg"/><Relationship Id="rId5" Type="http://schemas.openxmlformats.org/officeDocument/2006/relationships/image" Target="../media/image34.png"/><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41.jpeg"/><Relationship Id="rId5" Type="http://schemas.openxmlformats.org/officeDocument/2006/relationships/image" Target="../media/image40.png"/><Relationship Id="rId4" Type="http://schemas.openxmlformats.org/officeDocument/2006/relationships/image" Target="../media/image39.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46.png"/><Relationship Id="rId4" Type="http://schemas.openxmlformats.org/officeDocument/2006/relationships/image" Target="../media/image45.jpeg"/></Relationships>
</file>

<file path=ppt/slides/_rels/slide16.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49.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4.jpe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jpe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58.jpe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63.jpeg"/><Relationship Id="rId5" Type="http://schemas.openxmlformats.org/officeDocument/2006/relationships/image" Target="../media/image62.png"/><Relationship Id="rId4" Type="http://schemas.openxmlformats.org/officeDocument/2006/relationships/image" Target="../media/image61.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65.jpeg"/><Relationship Id="rId4" Type="http://schemas.openxmlformats.org/officeDocument/2006/relationships/image" Target="../media/image64.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68.jpeg"/><Relationship Id="rId5" Type="http://schemas.openxmlformats.org/officeDocument/2006/relationships/image" Target="../media/image67.png"/><Relationship Id="rId4" Type="http://schemas.openxmlformats.org/officeDocument/2006/relationships/image" Target="../media/image66.jpe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71.jpeg"/><Relationship Id="rId5" Type="http://schemas.openxmlformats.org/officeDocument/2006/relationships/image" Target="../media/image70.png"/><Relationship Id="rId4" Type="http://schemas.openxmlformats.org/officeDocument/2006/relationships/image" Target="../media/image69.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74.jpeg"/><Relationship Id="rId5" Type="http://schemas.openxmlformats.org/officeDocument/2006/relationships/image" Target="../media/image73.jpeg"/><Relationship Id="rId4" Type="http://schemas.openxmlformats.org/officeDocument/2006/relationships/image" Target="../media/image72.jpe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76.png"/><Relationship Id="rId4" Type="http://schemas.openxmlformats.org/officeDocument/2006/relationships/image" Target="../media/image75.pn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1.jpeg"/><Relationship Id="rId5" Type="http://schemas.openxmlformats.org/officeDocument/2006/relationships/image" Target="../media/image78.jpeg"/><Relationship Id="rId4" Type="http://schemas.openxmlformats.org/officeDocument/2006/relationships/image" Target="../media/image77.jpe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80.png"/><Relationship Id="rId4" Type="http://schemas.openxmlformats.org/officeDocument/2006/relationships/image" Target="../media/image79.jpe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82.emf"/><Relationship Id="rId4" Type="http://schemas.openxmlformats.org/officeDocument/2006/relationships/image" Target="../media/image81.jpeg"/></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85.jpeg"/><Relationship Id="rId5" Type="http://schemas.openxmlformats.org/officeDocument/2006/relationships/image" Target="../media/image84.jpeg"/><Relationship Id="rId4" Type="http://schemas.openxmlformats.org/officeDocument/2006/relationships/image" Target="../media/image83.jpe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jpeg"/><Relationship Id="rId4" Type="http://schemas.openxmlformats.org/officeDocument/2006/relationships/image" Target="../media/image12.jpeg"/></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20.jpe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22.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26.jpeg"/><Relationship Id="rId5" Type="http://schemas.openxmlformats.org/officeDocument/2006/relationships/image" Target="../media/image25.png"/><Relationship Id="rId4" Type="http://schemas.openxmlformats.org/officeDocument/2006/relationships/image" Target="../media/image24.jp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g"/></Relationships>
</file>

<file path=ppt/slides/slide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73231AD-3878-0645-8E53-F33DC4474A1C}"/>
              </a:ext>
            </a:extLst>
          </p:cNvPr>
          <p:cNvSpPr/>
          <p:nvPr/>
        </p:nvSpPr>
        <p:spPr>
          <a:xfrm>
            <a:off x="9258298" y="771526"/>
            <a:ext cx="2933702" cy="1984088"/>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 pitchFamily="2" charset="0"/>
            </a:endParaRPr>
          </a:p>
        </p:txBody>
      </p:sp>
      <p:sp>
        <p:nvSpPr>
          <p:cNvPr id="2" name="Title 1">
            <a:extLst>
              <a:ext uri="{FF2B5EF4-FFF2-40B4-BE49-F238E27FC236}">
                <a16:creationId xmlns:a16="http://schemas.microsoft.com/office/drawing/2014/main" id="{96633F50-96C9-1847-9D6A-E928B4585329}"/>
              </a:ext>
            </a:extLst>
          </p:cNvPr>
          <p:cNvSpPr>
            <a:spLocks noGrp="1"/>
          </p:cNvSpPr>
          <p:nvPr>
            <p:ph type="ctrTitle"/>
          </p:nvPr>
        </p:nvSpPr>
        <p:spPr>
          <a:xfrm>
            <a:off x="5226205" y="5368306"/>
            <a:ext cx="3870142" cy="731074"/>
          </a:xfrm>
        </p:spPr>
        <p:txBody>
          <a:bodyPr>
            <a:noAutofit/>
          </a:bodyPr>
          <a:lstStyle/>
          <a:p>
            <a:pPr algn="r"/>
            <a:r>
              <a:rPr lang="en-US" sz="2600" b="1" dirty="0">
                <a:solidFill>
                  <a:srgbClr val="002060"/>
                </a:solidFill>
              </a:rPr>
              <a:t>SPOTLIGHT ON </a:t>
            </a:r>
            <a:br>
              <a:rPr lang="en-US" sz="2600" b="1" dirty="0">
                <a:solidFill>
                  <a:srgbClr val="002060"/>
                </a:solidFill>
              </a:rPr>
            </a:br>
            <a:r>
              <a:rPr lang="en-US" sz="2600" b="1" dirty="0">
                <a:solidFill>
                  <a:srgbClr val="002060"/>
                </a:solidFill>
              </a:rPr>
              <a:t>SUMMER UNDERGRADUATE RESEARCH</a:t>
            </a:r>
          </a:p>
        </p:txBody>
      </p:sp>
      <p:sp>
        <p:nvSpPr>
          <p:cNvPr id="3" name="Subtitle 2">
            <a:extLst>
              <a:ext uri="{FF2B5EF4-FFF2-40B4-BE49-F238E27FC236}">
                <a16:creationId xmlns:a16="http://schemas.microsoft.com/office/drawing/2014/main" id="{6A4393F9-46D9-9346-83E2-8A98D512B6B0}"/>
              </a:ext>
            </a:extLst>
          </p:cNvPr>
          <p:cNvSpPr>
            <a:spLocks noGrp="1"/>
          </p:cNvSpPr>
          <p:nvPr>
            <p:ph type="subTitle" idx="1"/>
          </p:nvPr>
        </p:nvSpPr>
        <p:spPr>
          <a:xfrm>
            <a:off x="117231" y="853084"/>
            <a:ext cx="7315200" cy="5322102"/>
          </a:xfrm>
        </p:spPr>
        <p:txBody>
          <a:bodyPr>
            <a:normAutofit/>
          </a:bodyPr>
          <a:lstStyle/>
          <a:p>
            <a:pPr>
              <a:lnSpc>
                <a:spcPct val="100000"/>
              </a:lnSpc>
            </a:pPr>
            <a:r>
              <a:rPr lang="en-US" sz="2900" b="1" dirty="0">
                <a:solidFill>
                  <a:srgbClr val="002060"/>
                </a:solidFill>
                <a:latin typeface="Tahoma" panose="020B0604030504040204" pitchFamily="34" charset="0"/>
              </a:rPr>
              <a:t>Cameron’s summer research</a:t>
            </a:r>
            <a:br>
              <a:rPr lang="en-US" sz="3000" dirty="0">
                <a:solidFill>
                  <a:srgbClr val="002060"/>
                </a:solidFill>
                <a:latin typeface="Tahoma" panose="020B0604030504040204" pitchFamily="34" charset="0"/>
              </a:rPr>
            </a:br>
            <a:r>
              <a:rPr lang="en-US" dirty="0">
                <a:solidFill>
                  <a:srgbClr val="002060"/>
                </a:solidFill>
              </a:rPr>
              <a:t>focused on privacy violations as a </a:t>
            </a:r>
            <a:br>
              <a:rPr lang="en-US" dirty="0">
                <a:solidFill>
                  <a:srgbClr val="002060"/>
                </a:solidFill>
              </a:rPr>
            </a:br>
            <a:r>
              <a:rPr lang="en-US" dirty="0">
                <a:solidFill>
                  <a:srgbClr val="002060"/>
                </a:solidFill>
              </a:rPr>
              <a:t>result of faulty proctoring software </a:t>
            </a:r>
            <a:br>
              <a:rPr lang="en-US" dirty="0">
                <a:solidFill>
                  <a:srgbClr val="002060"/>
                </a:solidFill>
              </a:rPr>
            </a:br>
            <a:r>
              <a:rPr lang="en-US" dirty="0">
                <a:solidFill>
                  <a:srgbClr val="002060"/>
                </a:solidFill>
              </a:rPr>
              <a:t>implemented in schools. The team </a:t>
            </a:r>
            <a:br>
              <a:rPr lang="en-US" dirty="0">
                <a:solidFill>
                  <a:srgbClr val="002060"/>
                </a:solidFill>
              </a:rPr>
            </a:br>
            <a:r>
              <a:rPr lang="en-US" dirty="0">
                <a:solidFill>
                  <a:srgbClr val="002060"/>
                </a:solidFill>
              </a:rPr>
              <a:t>examined the socioeconomic and </a:t>
            </a:r>
            <a:br>
              <a:rPr lang="en-US" dirty="0">
                <a:solidFill>
                  <a:srgbClr val="002060"/>
                </a:solidFill>
              </a:rPr>
            </a:br>
            <a:r>
              <a:rPr lang="en-US" dirty="0">
                <a:solidFill>
                  <a:srgbClr val="002060"/>
                </a:solidFill>
              </a:rPr>
              <a:t>racial profiling of proctoring software </a:t>
            </a:r>
            <a:br>
              <a:rPr lang="en-US" dirty="0">
                <a:solidFill>
                  <a:srgbClr val="002060"/>
                </a:solidFill>
              </a:rPr>
            </a:br>
            <a:r>
              <a:rPr lang="en-US" dirty="0">
                <a:solidFill>
                  <a:srgbClr val="002060"/>
                </a:solidFill>
              </a:rPr>
              <a:t>systems and AI programs like them that </a:t>
            </a:r>
            <a:br>
              <a:rPr lang="en-US" dirty="0">
                <a:solidFill>
                  <a:srgbClr val="002060"/>
                </a:solidFill>
              </a:rPr>
            </a:br>
            <a:r>
              <a:rPr lang="en-US" dirty="0">
                <a:solidFill>
                  <a:srgbClr val="002060"/>
                </a:solidFill>
              </a:rPr>
              <a:t>are used in everyday life.                               </a:t>
            </a:r>
            <a:r>
              <a:rPr lang="en-US" sz="3000" b="1" dirty="0">
                <a:solidFill>
                  <a:srgbClr val="002060"/>
                </a:solidFill>
                <a:latin typeface="Tahoma" panose="020B0604030504040204" pitchFamily="34" charset="0"/>
              </a:rPr>
              <a:t>Cameron discovered </a:t>
            </a:r>
            <a:r>
              <a:rPr lang="en-US" dirty="0">
                <a:solidFill>
                  <a:srgbClr val="002060"/>
                </a:solidFill>
              </a:rPr>
              <a:t>the impact “racist” AI             can have in theory and in practice; although, there           is no such thing as a “racist” computer.                              </a:t>
            </a:r>
            <a:r>
              <a:rPr lang="en-US" sz="3000" b="1" spc="80" dirty="0">
                <a:solidFill>
                  <a:srgbClr val="002060"/>
                </a:solidFill>
                <a:latin typeface="Tahoma" panose="020B0604030504040204" pitchFamily="34" charset="0"/>
              </a:rPr>
              <a:t>And Cameron’s favorite part</a:t>
            </a:r>
            <a:r>
              <a:rPr lang="en-US" b="1" spc="80" dirty="0">
                <a:solidFill>
                  <a:srgbClr val="002060"/>
                </a:solidFill>
              </a:rPr>
              <a:t>                      </a:t>
            </a:r>
            <a:r>
              <a:rPr lang="en-US" spc="80" dirty="0">
                <a:solidFill>
                  <a:srgbClr val="002060"/>
                </a:solidFill>
              </a:rPr>
              <a:t>of summer research was keeping the                     momentum going from the spring semester.</a:t>
            </a:r>
            <a:endParaRPr lang="en-US" sz="2500" spc="80" dirty="0">
              <a:solidFill>
                <a:srgbClr val="002060"/>
              </a:solidFill>
              <a:latin typeface="Tahoma" panose="020B0604030504040204" pitchFamily="34" charset="0"/>
            </a:endParaRPr>
          </a:p>
        </p:txBody>
      </p:sp>
      <p:sp>
        <p:nvSpPr>
          <p:cNvPr id="4" name="TextBox 3">
            <a:extLst>
              <a:ext uri="{FF2B5EF4-FFF2-40B4-BE49-F238E27FC236}">
                <a16:creationId xmlns:a16="http://schemas.microsoft.com/office/drawing/2014/main" id="{0BFE29DC-C5D9-E444-B9D3-AF63387F0800}"/>
              </a:ext>
            </a:extLst>
          </p:cNvPr>
          <p:cNvSpPr txBox="1"/>
          <p:nvPr/>
        </p:nvSpPr>
        <p:spPr>
          <a:xfrm>
            <a:off x="0" y="177447"/>
            <a:ext cx="3774831" cy="369332"/>
          </a:xfrm>
          <a:prstGeom prst="rect">
            <a:avLst/>
          </a:prstGeom>
          <a:noFill/>
        </p:spPr>
        <p:txBody>
          <a:bodyPr wrap="square" rtlCol="0">
            <a:spAutoFit/>
          </a:bodyPr>
          <a:lstStyle/>
          <a:p>
            <a:r>
              <a:rPr lang="en-US" dirty="0">
                <a:latin typeface="Helvetica" pitchFamily="2" charset="0"/>
              </a:rPr>
              <a:t>Office of Research and Innovation</a:t>
            </a:r>
          </a:p>
        </p:txBody>
      </p:sp>
      <p:sp>
        <p:nvSpPr>
          <p:cNvPr id="8" name="Rectangle 7">
            <a:extLst>
              <a:ext uri="{FF2B5EF4-FFF2-40B4-BE49-F238E27FC236}">
                <a16:creationId xmlns:a16="http://schemas.microsoft.com/office/drawing/2014/main" id="{85A68AC2-88B4-9842-8A3D-D1F580DB44F4}"/>
              </a:ext>
            </a:extLst>
          </p:cNvPr>
          <p:cNvSpPr/>
          <p:nvPr/>
        </p:nvSpPr>
        <p:spPr>
          <a:xfrm>
            <a:off x="9220211" y="5196356"/>
            <a:ext cx="3012236" cy="507831"/>
          </a:xfrm>
          <a:prstGeom prst="rect">
            <a:avLst/>
          </a:prstGeom>
        </p:spPr>
        <p:txBody>
          <a:bodyPr wrap="none">
            <a:spAutoFit/>
          </a:bodyPr>
          <a:lstStyle/>
          <a:p>
            <a:pPr algn="ctr"/>
            <a:r>
              <a:rPr lang="en-US" sz="2700" dirty="0">
                <a:solidFill>
                  <a:srgbClr val="002060"/>
                </a:solidFill>
                <a:latin typeface="Tahoma" panose="020B0604030504040204" pitchFamily="34" charset="0"/>
              </a:rPr>
              <a:t>Cameron </a:t>
            </a:r>
            <a:r>
              <a:rPr lang="en-US" sz="2700" dirty="0" err="1">
                <a:solidFill>
                  <a:srgbClr val="002060"/>
                </a:solidFill>
                <a:latin typeface="Tahoma" panose="020B0604030504040204" pitchFamily="34" charset="0"/>
              </a:rPr>
              <a:t>Fronczak</a:t>
            </a:r>
            <a:endParaRPr lang="en-US" sz="2700" dirty="0">
              <a:solidFill>
                <a:srgbClr val="002060"/>
              </a:solidFill>
              <a:latin typeface="Tahoma" panose="020B0604030504040204" pitchFamily="34" charset="0"/>
            </a:endParaRPr>
          </a:p>
        </p:txBody>
      </p:sp>
      <p:pic>
        <p:nvPicPr>
          <p:cNvPr id="9" name="Picture 8">
            <a:extLst>
              <a:ext uri="{FF2B5EF4-FFF2-40B4-BE49-F238E27FC236}">
                <a16:creationId xmlns:a16="http://schemas.microsoft.com/office/drawing/2014/main" id="{ADBC6D51-C52A-6D4C-8D60-8B36882B19E2}"/>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9009735" y="20966"/>
            <a:ext cx="3182265" cy="1822011"/>
          </a:xfrm>
          <a:prstGeom prst="rect">
            <a:avLst/>
          </a:prstGeom>
        </p:spPr>
      </p:pic>
      <p:pic>
        <p:nvPicPr>
          <p:cNvPr id="10" name="Picture 9">
            <a:extLst>
              <a:ext uri="{FF2B5EF4-FFF2-40B4-BE49-F238E27FC236}">
                <a16:creationId xmlns:a16="http://schemas.microsoft.com/office/drawing/2014/main" id="{CAE0148C-CC32-E74A-A62F-7C5539CE0205}"/>
              </a:ext>
            </a:extLst>
          </p:cNvPr>
          <p:cNvPicPr/>
          <p:nvPr/>
        </p:nvPicPr>
        <p:blipFill>
          <a:blip r:embed="rId5" cstate="print">
            <a:extLst>
              <a:ext uri="{28A0092B-C50C-407E-A947-70E740481C1C}">
                <a14:useLocalDpi xmlns:a14="http://schemas.microsoft.com/office/drawing/2010/main"/>
              </a:ext>
            </a:extLst>
          </a:blip>
          <a:stretch>
            <a:fillRect/>
          </a:stretch>
        </p:blipFill>
        <p:spPr>
          <a:xfrm>
            <a:off x="4138767" y="6255813"/>
            <a:ext cx="2174875" cy="295275"/>
          </a:xfrm>
          <a:prstGeom prst="rect">
            <a:avLst/>
          </a:prstGeom>
        </p:spPr>
      </p:pic>
      <p:sp>
        <p:nvSpPr>
          <p:cNvPr id="11" name="Rectangle 10">
            <a:extLst>
              <a:ext uri="{FF2B5EF4-FFF2-40B4-BE49-F238E27FC236}">
                <a16:creationId xmlns:a16="http://schemas.microsoft.com/office/drawing/2014/main" id="{B99687C4-6D06-BE45-A882-2434A3E7594A}"/>
              </a:ext>
            </a:extLst>
          </p:cNvPr>
          <p:cNvSpPr/>
          <p:nvPr/>
        </p:nvSpPr>
        <p:spPr>
          <a:xfrm>
            <a:off x="0" y="6088870"/>
            <a:ext cx="12192000" cy="75862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 pitchFamily="2" charset="0"/>
            </a:endParaRPr>
          </a:p>
        </p:txBody>
      </p:sp>
      <p:pic>
        <p:nvPicPr>
          <p:cNvPr id="12" name="Picture 11">
            <a:extLst>
              <a:ext uri="{FF2B5EF4-FFF2-40B4-BE49-F238E27FC236}">
                <a16:creationId xmlns:a16="http://schemas.microsoft.com/office/drawing/2014/main" id="{95833BFD-A87A-EC41-8ACD-54D5376DB28A}"/>
              </a:ext>
            </a:extLst>
          </p:cNvPr>
          <p:cNvPicPr/>
          <p:nvPr/>
        </p:nvPicPr>
        <p:blipFill>
          <a:blip r:embed="rId5" cstate="print">
            <a:extLst>
              <a:ext uri="{28A0092B-C50C-407E-A947-70E740481C1C}">
                <a14:useLocalDpi xmlns:a14="http://schemas.microsoft.com/office/drawing/2010/main"/>
              </a:ext>
            </a:extLst>
          </a:blip>
          <a:stretch>
            <a:fillRect/>
          </a:stretch>
        </p:blipFill>
        <p:spPr>
          <a:xfrm>
            <a:off x="9807799" y="6332868"/>
            <a:ext cx="2174875" cy="295275"/>
          </a:xfrm>
          <a:prstGeom prst="rect">
            <a:avLst/>
          </a:prstGeom>
        </p:spPr>
      </p:pic>
      <p:pic>
        <p:nvPicPr>
          <p:cNvPr id="17" name="Picture 16" descr="A person smiling for the camera&#10;&#10;Description automatically generated with medium confidence">
            <a:extLst>
              <a:ext uri="{FF2B5EF4-FFF2-40B4-BE49-F238E27FC236}">
                <a16:creationId xmlns:a16="http://schemas.microsoft.com/office/drawing/2014/main" id="{E883749D-76DC-D24B-BB27-82E1B3599DC8}"/>
              </a:ext>
            </a:extLst>
          </p:cNvPr>
          <p:cNvPicPr/>
          <p:nvPr/>
        </p:nvPicPr>
        <p:blipFill rotWithShape="1">
          <a:blip r:embed="rId6" cstate="hqprint">
            <a:extLst>
              <a:ext uri="{28A0092B-C50C-407E-A947-70E740481C1C}">
                <a14:useLocalDpi xmlns:a14="http://schemas.microsoft.com/office/drawing/2010/main"/>
              </a:ext>
            </a:extLst>
          </a:blip>
          <a:srcRect b="-3289"/>
          <a:stretch/>
        </p:blipFill>
        <p:spPr>
          <a:xfrm>
            <a:off x="9469979" y="1842977"/>
            <a:ext cx="2512695" cy="3431550"/>
          </a:xfrm>
          <a:prstGeom prst="rect">
            <a:avLst/>
          </a:prstGeom>
        </p:spPr>
      </p:pic>
      <p:pic>
        <p:nvPicPr>
          <p:cNvPr id="6" name="Picture 5" descr="White disposable cups">
            <a:extLst>
              <a:ext uri="{FF2B5EF4-FFF2-40B4-BE49-F238E27FC236}">
                <a16:creationId xmlns:a16="http://schemas.microsoft.com/office/drawing/2014/main" id="{FE27F8DE-E73B-0743-A24A-ABD747631EE9}"/>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8146321" y="238342"/>
            <a:ext cx="2223954" cy="1482636"/>
          </a:xfrm>
          <a:prstGeom prst="rect">
            <a:avLst/>
          </a:prstGeom>
        </p:spPr>
      </p:pic>
      <p:pic>
        <p:nvPicPr>
          <p:cNvPr id="15" name="Picture 14" descr="Businessman using digital tablet in meeting">
            <a:extLst>
              <a:ext uri="{FF2B5EF4-FFF2-40B4-BE49-F238E27FC236}">
                <a16:creationId xmlns:a16="http://schemas.microsoft.com/office/drawing/2014/main" id="{4BA2E697-57C3-9045-A3A9-BF2C223D9067}"/>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5665068" y="1344393"/>
            <a:ext cx="2979041" cy="1984088"/>
          </a:xfrm>
          <a:prstGeom prst="rect">
            <a:avLst/>
          </a:prstGeom>
        </p:spPr>
      </p:pic>
    </p:spTree>
    <p:extLst>
      <p:ext uri="{BB962C8B-B14F-4D97-AF65-F5344CB8AC3E}">
        <p14:creationId xmlns:p14="http://schemas.microsoft.com/office/powerpoint/2010/main" val="2136436524"/>
      </p:ext>
    </p:extLst>
  </p:cSld>
  <p:clrMapOvr>
    <a:overrideClrMapping bg1="lt1" tx1="dk1" bg2="lt2" tx2="dk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73231AD-3878-0645-8E53-F33DC4474A1C}"/>
              </a:ext>
            </a:extLst>
          </p:cNvPr>
          <p:cNvSpPr/>
          <p:nvPr/>
        </p:nvSpPr>
        <p:spPr>
          <a:xfrm>
            <a:off x="9258298" y="771526"/>
            <a:ext cx="2933702" cy="1984088"/>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 pitchFamily="2" charset="0"/>
            </a:endParaRPr>
          </a:p>
        </p:txBody>
      </p:sp>
      <p:sp>
        <p:nvSpPr>
          <p:cNvPr id="2" name="Title 1">
            <a:extLst>
              <a:ext uri="{FF2B5EF4-FFF2-40B4-BE49-F238E27FC236}">
                <a16:creationId xmlns:a16="http://schemas.microsoft.com/office/drawing/2014/main" id="{96633F50-96C9-1847-9D6A-E928B4585329}"/>
              </a:ext>
            </a:extLst>
          </p:cNvPr>
          <p:cNvSpPr>
            <a:spLocks noGrp="1"/>
          </p:cNvSpPr>
          <p:nvPr>
            <p:ph type="ctrTitle"/>
          </p:nvPr>
        </p:nvSpPr>
        <p:spPr>
          <a:xfrm>
            <a:off x="5226205" y="5368306"/>
            <a:ext cx="3870142" cy="731074"/>
          </a:xfrm>
        </p:spPr>
        <p:txBody>
          <a:bodyPr>
            <a:noAutofit/>
          </a:bodyPr>
          <a:lstStyle/>
          <a:p>
            <a:pPr algn="r"/>
            <a:r>
              <a:rPr lang="en-US" sz="2800" b="1" dirty="0">
                <a:solidFill>
                  <a:srgbClr val="002060"/>
                </a:solidFill>
              </a:rPr>
              <a:t>SPOTLIGHT ON </a:t>
            </a:r>
            <a:br>
              <a:rPr lang="en-US" sz="2800" b="1" dirty="0">
                <a:solidFill>
                  <a:srgbClr val="002060"/>
                </a:solidFill>
              </a:rPr>
            </a:br>
            <a:r>
              <a:rPr lang="en-US" sz="2800" b="1" dirty="0">
                <a:solidFill>
                  <a:srgbClr val="002060"/>
                </a:solidFill>
              </a:rPr>
              <a:t>SUMMER UNDERGRADUATE RESEARCH</a:t>
            </a:r>
          </a:p>
        </p:txBody>
      </p:sp>
      <p:sp>
        <p:nvSpPr>
          <p:cNvPr id="3" name="Subtitle 2">
            <a:extLst>
              <a:ext uri="{FF2B5EF4-FFF2-40B4-BE49-F238E27FC236}">
                <a16:creationId xmlns:a16="http://schemas.microsoft.com/office/drawing/2014/main" id="{6A4393F9-46D9-9346-83E2-8A98D512B6B0}"/>
              </a:ext>
            </a:extLst>
          </p:cNvPr>
          <p:cNvSpPr>
            <a:spLocks noGrp="1"/>
          </p:cNvSpPr>
          <p:nvPr>
            <p:ph type="subTitle" idx="1"/>
          </p:nvPr>
        </p:nvSpPr>
        <p:spPr>
          <a:xfrm>
            <a:off x="241633" y="1027691"/>
            <a:ext cx="7315200" cy="5523397"/>
          </a:xfrm>
        </p:spPr>
        <p:txBody>
          <a:bodyPr>
            <a:normAutofit/>
          </a:bodyPr>
          <a:lstStyle/>
          <a:p>
            <a:r>
              <a:rPr lang="en-US" sz="2800" b="1" dirty="0" err="1">
                <a:solidFill>
                  <a:srgbClr val="002060"/>
                </a:solidFill>
                <a:latin typeface="Tahoma" panose="020B0604030504040204" pitchFamily="34" charset="0"/>
              </a:rPr>
              <a:t>Maryn’s</a:t>
            </a:r>
            <a:r>
              <a:rPr lang="en-US" sz="2800" b="1" dirty="0">
                <a:solidFill>
                  <a:srgbClr val="002060"/>
                </a:solidFill>
                <a:latin typeface="Tahoma" panose="020B0604030504040204" pitchFamily="34" charset="0"/>
              </a:rPr>
              <a:t> summer research</a:t>
            </a:r>
            <a:br>
              <a:rPr lang="en-US" sz="2800" dirty="0">
                <a:solidFill>
                  <a:srgbClr val="002060"/>
                </a:solidFill>
                <a:latin typeface="Tahoma" panose="020B0604030504040204" pitchFamily="34" charset="0"/>
              </a:rPr>
            </a:br>
            <a:r>
              <a:rPr lang="en-US" sz="2000" dirty="0">
                <a:solidFill>
                  <a:srgbClr val="002060"/>
                </a:solidFill>
              </a:rPr>
              <a:t>looked at how university students </a:t>
            </a:r>
            <a:br>
              <a:rPr lang="en-US" sz="2000" dirty="0">
                <a:solidFill>
                  <a:srgbClr val="002060"/>
                </a:solidFill>
              </a:rPr>
            </a:br>
            <a:r>
              <a:rPr lang="en-US" sz="2000" dirty="0">
                <a:solidFill>
                  <a:srgbClr val="002060"/>
                </a:solidFill>
              </a:rPr>
              <a:t>perceive different varieties of Spanish </a:t>
            </a:r>
            <a:br>
              <a:rPr lang="en-US" sz="2000" dirty="0">
                <a:solidFill>
                  <a:srgbClr val="002060"/>
                </a:solidFill>
              </a:rPr>
            </a:br>
            <a:r>
              <a:rPr lang="en-US" sz="2000" dirty="0">
                <a:solidFill>
                  <a:srgbClr val="002060"/>
                </a:solidFill>
              </a:rPr>
              <a:t>they encounter in the classroom and </a:t>
            </a:r>
            <a:br>
              <a:rPr lang="en-US" sz="2000" dirty="0">
                <a:solidFill>
                  <a:srgbClr val="002060"/>
                </a:solidFill>
              </a:rPr>
            </a:br>
            <a:r>
              <a:rPr lang="en-US" sz="2000" dirty="0">
                <a:solidFill>
                  <a:srgbClr val="002060"/>
                </a:solidFill>
              </a:rPr>
              <a:t>what characteristics they associate with those </a:t>
            </a:r>
            <a:br>
              <a:rPr lang="en-US" sz="2000" dirty="0">
                <a:solidFill>
                  <a:srgbClr val="002060"/>
                </a:solidFill>
              </a:rPr>
            </a:br>
            <a:r>
              <a:rPr lang="en-US" sz="2000" dirty="0">
                <a:solidFill>
                  <a:srgbClr val="002060"/>
                </a:solidFill>
              </a:rPr>
              <a:t>speakers. </a:t>
            </a:r>
            <a:endParaRPr lang="en-US" sz="2400" dirty="0">
              <a:solidFill>
                <a:srgbClr val="002060"/>
              </a:solidFill>
            </a:endParaRPr>
          </a:p>
          <a:p>
            <a:r>
              <a:rPr lang="en-US" sz="2800" b="1" dirty="0">
                <a:solidFill>
                  <a:srgbClr val="002060"/>
                </a:solidFill>
                <a:latin typeface="Tahoma" panose="020B0604030504040204" pitchFamily="34" charset="0"/>
              </a:rPr>
              <a:t>Maryn discovered </a:t>
            </a:r>
            <a:r>
              <a:rPr lang="en-US" sz="2000" dirty="0">
                <a:solidFill>
                  <a:srgbClr val="002060"/>
                </a:solidFill>
              </a:rPr>
              <a:t>that with a lot of                   hard work and an equal amount of curiosity you can do            research no matter your skill level or degree process. </a:t>
            </a:r>
          </a:p>
          <a:p>
            <a:r>
              <a:rPr lang="en-US" sz="2800" b="1" dirty="0">
                <a:solidFill>
                  <a:srgbClr val="002060"/>
                </a:solidFill>
                <a:latin typeface="Tahoma" panose="020B0604030504040204" pitchFamily="34" charset="0"/>
              </a:rPr>
              <a:t>And </a:t>
            </a:r>
            <a:r>
              <a:rPr lang="en-US" sz="2800" b="1" dirty="0" err="1">
                <a:solidFill>
                  <a:srgbClr val="002060"/>
                </a:solidFill>
                <a:latin typeface="Tahoma" panose="020B0604030504040204" pitchFamily="34" charset="0"/>
              </a:rPr>
              <a:t>Maryn’s</a:t>
            </a:r>
            <a:r>
              <a:rPr lang="en-US" sz="2800" b="1" dirty="0">
                <a:solidFill>
                  <a:srgbClr val="002060"/>
                </a:solidFill>
                <a:latin typeface="Tahoma" panose="020B0604030504040204" pitchFamily="34" charset="0"/>
              </a:rPr>
              <a:t> favorite part</a:t>
            </a:r>
            <a:r>
              <a:rPr lang="en-US" sz="2000" b="1" dirty="0">
                <a:solidFill>
                  <a:srgbClr val="002060"/>
                </a:solidFill>
              </a:rPr>
              <a:t> </a:t>
            </a:r>
            <a:r>
              <a:rPr lang="en-US" sz="2400" dirty="0">
                <a:solidFill>
                  <a:srgbClr val="002060"/>
                </a:solidFill>
              </a:rPr>
              <a:t>of summer </a:t>
            </a:r>
            <a:br>
              <a:rPr lang="en-US" sz="2400" dirty="0">
                <a:solidFill>
                  <a:srgbClr val="002060"/>
                </a:solidFill>
              </a:rPr>
            </a:br>
            <a:r>
              <a:rPr lang="en-US" sz="2400" dirty="0">
                <a:solidFill>
                  <a:srgbClr val="002060"/>
                </a:solidFill>
              </a:rPr>
              <a:t>research was “</a:t>
            </a:r>
            <a:r>
              <a:rPr lang="en-US" sz="2000" dirty="0">
                <a:solidFill>
                  <a:srgbClr val="002060"/>
                </a:solidFill>
              </a:rPr>
              <a:t>the outlet that it gave me to still    academically challenge myself during the summer           months. The academic school  year provides a               structure that the summer lacks and I was                            happy to find that in this research program!"</a:t>
            </a:r>
            <a:endParaRPr lang="en-US" sz="2400" dirty="0">
              <a:solidFill>
                <a:srgbClr val="002060"/>
              </a:solidFill>
              <a:latin typeface="Tahoma" panose="020B0604030504040204" pitchFamily="34" charset="0"/>
            </a:endParaRPr>
          </a:p>
        </p:txBody>
      </p:sp>
      <p:sp>
        <p:nvSpPr>
          <p:cNvPr id="4" name="TextBox 3">
            <a:extLst>
              <a:ext uri="{FF2B5EF4-FFF2-40B4-BE49-F238E27FC236}">
                <a16:creationId xmlns:a16="http://schemas.microsoft.com/office/drawing/2014/main" id="{0BFE29DC-C5D9-E444-B9D3-AF63387F0800}"/>
              </a:ext>
            </a:extLst>
          </p:cNvPr>
          <p:cNvSpPr txBox="1"/>
          <p:nvPr/>
        </p:nvSpPr>
        <p:spPr>
          <a:xfrm>
            <a:off x="78059" y="234176"/>
            <a:ext cx="3890755" cy="369332"/>
          </a:xfrm>
          <a:prstGeom prst="rect">
            <a:avLst/>
          </a:prstGeom>
          <a:noFill/>
        </p:spPr>
        <p:txBody>
          <a:bodyPr wrap="square" rtlCol="0">
            <a:spAutoFit/>
          </a:bodyPr>
          <a:lstStyle/>
          <a:p>
            <a:r>
              <a:rPr lang="en-US" dirty="0">
                <a:latin typeface="Helvetica" pitchFamily="2" charset="0"/>
              </a:rPr>
              <a:t>Office of Research and Innovation</a:t>
            </a:r>
          </a:p>
        </p:txBody>
      </p:sp>
      <p:sp>
        <p:nvSpPr>
          <p:cNvPr id="8" name="Rectangle 7">
            <a:extLst>
              <a:ext uri="{FF2B5EF4-FFF2-40B4-BE49-F238E27FC236}">
                <a16:creationId xmlns:a16="http://schemas.microsoft.com/office/drawing/2014/main" id="{85A68AC2-88B4-9842-8A3D-D1F580DB44F4}"/>
              </a:ext>
            </a:extLst>
          </p:cNvPr>
          <p:cNvSpPr/>
          <p:nvPr/>
        </p:nvSpPr>
        <p:spPr>
          <a:xfrm>
            <a:off x="9258298" y="4949683"/>
            <a:ext cx="2933701" cy="1708160"/>
          </a:xfrm>
          <a:prstGeom prst="rect">
            <a:avLst/>
          </a:prstGeom>
        </p:spPr>
        <p:txBody>
          <a:bodyPr wrap="square">
            <a:noAutofit/>
          </a:bodyPr>
          <a:lstStyle/>
          <a:p>
            <a:pPr algn="ctr"/>
            <a:r>
              <a:rPr lang="en-US" sz="3500" dirty="0">
                <a:solidFill>
                  <a:srgbClr val="002060"/>
                </a:solidFill>
                <a:latin typeface="Tahoma" panose="020B0604030504040204" pitchFamily="34" charset="0"/>
              </a:rPr>
              <a:t>Maryn </a:t>
            </a:r>
            <a:r>
              <a:rPr lang="en-US" sz="3500" dirty="0" err="1">
                <a:solidFill>
                  <a:srgbClr val="002060"/>
                </a:solidFill>
                <a:latin typeface="Tahoma" panose="020B0604030504040204" pitchFamily="34" charset="0"/>
              </a:rPr>
              <a:t>Schaefbauer</a:t>
            </a:r>
            <a:endParaRPr lang="en-US" sz="3500" dirty="0">
              <a:solidFill>
                <a:srgbClr val="002060"/>
              </a:solidFill>
              <a:latin typeface="Tahoma" panose="020B0604030504040204" pitchFamily="34" charset="0"/>
            </a:endParaRPr>
          </a:p>
          <a:p>
            <a:pPr algn="ctr"/>
            <a:endParaRPr lang="en-US" sz="3500" dirty="0">
              <a:ln>
                <a:solidFill>
                  <a:schemeClr val="accent2">
                    <a:lumMod val="75000"/>
                  </a:schemeClr>
                </a:solidFill>
              </a:ln>
              <a:noFill/>
              <a:latin typeface="Tahoma" panose="020B0604030504040204" pitchFamily="34" charset="0"/>
            </a:endParaRPr>
          </a:p>
        </p:txBody>
      </p:sp>
      <p:pic>
        <p:nvPicPr>
          <p:cNvPr id="9" name="Picture 8">
            <a:extLst>
              <a:ext uri="{FF2B5EF4-FFF2-40B4-BE49-F238E27FC236}">
                <a16:creationId xmlns:a16="http://schemas.microsoft.com/office/drawing/2014/main" id="{ADBC6D51-C52A-6D4C-8D60-8B36882B19E2}"/>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9258299" y="20966"/>
            <a:ext cx="2933702" cy="1660651"/>
          </a:xfrm>
          <a:prstGeom prst="rect">
            <a:avLst/>
          </a:prstGeom>
        </p:spPr>
      </p:pic>
      <p:pic>
        <p:nvPicPr>
          <p:cNvPr id="10" name="Picture 9">
            <a:extLst>
              <a:ext uri="{FF2B5EF4-FFF2-40B4-BE49-F238E27FC236}">
                <a16:creationId xmlns:a16="http://schemas.microsoft.com/office/drawing/2014/main" id="{CAE0148C-CC32-E74A-A62F-7C5539CE0205}"/>
              </a:ext>
            </a:extLst>
          </p:cNvPr>
          <p:cNvPicPr/>
          <p:nvPr/>
        </p:nvPicPr>
        <p:blipFill>
          <a:blip r:embed="rId3" cstate="print">
            <a:extLst>
              <a:ext uri="{28A0092B-C50C-407E-A947-70E740481C1C}">
                <a14:useLocalDpi xmlns:a14="http://schemas.microsoft.com/office/drawing/2010/main"/>
              </a:ext>
            </a:extLst>
          </a:blip>
          <a:stretch>
            <a:fillRect/>
          </a:stretch>
        </p:blipFill>
        <p:spPr>
          <a:xfrm>
            <a:off x="4138767" y="6255813"/>
            <a:ext cx="2174875" cy="295275"/>
          </a:xfrm>
          <a:prstGeom prst="rect">
            <a:avLst/>
          </a:prstGeom>
        </p:spPr>
      </p:pic>
      <p:sp>
        <p:nvSpPr>
          <p:cNvPr id="11" name="Rectangle 10">
            <a:extLst>
              <a:ext uri="{FF2B5EF4-FFF2-40B4-BE49-F238E27FC236}">
                <a16:creationId xmlns:a16="http://schemas.microsoft.com/office/drawing/2014/main" id="{B99687C4-6D06-BE45-A882-2434A3E7594A}"/>
              </a:ext>
            </a:extLst>
          </p:cNvPr>
          <p:cNvSpPr/>
          <p:nvPr/>
        </p:nvSpPr>
        <p:spPr>
          <a:xfrm>
            <a:off x="0" y="6088870"/>
            <a:ext cx="12192000" cy="75862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 pitchFamily="2" charset="0"/>
            </a:endParaRPr>
          </a:p>
        </p:txBody>
      </p:sp>
      <p:pic>
        <p:nvPicPr>
          <p:cNvPr id="12" name="Picture 11">
            <a:extLst>
              <a:ext uri="{FF2B5EF4-FFF2-40B4-BE49-F238E27FC236}">
                <a16:creationId xmlns:a16="http://schemas.microsoft.com/office/drawing/2014/main" id="{95833BFD-A87A-EC41-8ACD-54D5376DB28A}"/>
              </a:ext>
            </a:extLst>
          </p:cNvPr>
          <p:cNvPicPr/>
          <p:nvPr/>
        </p:nvPicPr>
        <p:blipFill>
          <a:blip r:embed="rId3" cstate="print">
            <a:extLst>
              <a:ext uri="{28A0092B-C50C-407E-A947-70E740481C1C}">
                <a14:useLocalDpi xmlns:a14="http://schemas.microsoft.com/office/drawing/2010/main"/>
              </a:ext>
            </a:extLst>
          </a:blip>
          <a:stretch>
            <a:fillRect/>
          </a:stretch>
        </p:blipFill>
        <p:spPr>
          <a:xfrm>
            <a:off x="9790771" y="6403450"/>
            <a:ext cx="2174875" cy="295275"/>
          </a:xfrm>
          <a:prstGeom prst="rect">
            <a:avLst/>
          </a:prstGeom>
        </p:spPr>
      </p:pic>
      <p:pic>
        <p:nvPicPr>
          <p:cNvPr id="5" name="Picture 4" descr="A red sign with black text&#10;&#10;Description automatically generated with low confidence">
            <a:extLst>
              <a:ext uri="{FF2B5EF4-FFF2-40B4-BE49-F238E27FC236}">
                <a16:creationId xmlns:a16="http://schemas.microsoft.com/office/drawing/2014/main" id="{99D3BECA-5960-F04A-B5DF-B5724C763E79}"/>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5281412" y="165433"/>
            <a:ext cx="3126153" cy="1875691"/>
          </a:xfrm>
          <a:prstGeom prst="rect">
            <a:avLst/>
          </a:prstGeom>
        </p:spPr>
      </p:pic>
      <p:pic>
        <p:nvPicPr>
          <p:cNvPr id="17" name="Picture 16" descr="A picture containing person&#10;&#10;Description automatically generated">
            <a:extLst>
              <a:ext uri="{FF2B5EF4-FFF2-40B4-BE49-F238E27FC236}">
                <a16:creationId xmlns:a16="http://schemas.microsoft.com/office/drawing/2014/main" id="{4F9BAC0A-F8AC-D045-91A6-07457B2FFCC7}"/>
              </a:ext>
            </a:extLst>
          </p:cNvPr>
          <p:cNvPicPr/>
          <p:nvPr/>
        </p:nvPicPr>
        <p:blipFill>
          <a:blip r:embed="rId5" cstate="print">
            <a:extLst>
              <a:ext uri="{28A0092B-C50C-407E-A947-70E740481C1C}">
                <a14:useLocalDpi xmlns:a14="http://schemas.microsoft.com/office/drawing/2010/main"/>
              </a:ext>
            </a:extLst>
          </a:blip>
          <a:stretch>
            <a:fillRect/>
          </a:stretch>
        </p:blipFill>
        <p:spPr>
          <a:xfrm rot="5400000">
            <a:off x="9082789" y="2089931"/>
            <a:ext cx="3275923" cy="2456942"/>
          </a:xfrm>
          <a:prstGeom prst="rect">
            <a:avLst/>
          </a:prstGeom>
        </p:spPr>
      </p:pic>
      <p:pic>
        <p:nvPicPr>
          <p:cNvPr id="6" name="Picture 5" descr="Classroom&#10;&#10;Description automatically generated with medium confidence">
            <a:extLst>
              <a:ext uri="{FF2B5EF4-FFF2-40B4-BE49-F238E27FC236}">
                <a16:creationId xmlns:a16="http://schemas.microsoft.com/office/drawing/2014/main" id="{553F418E-8AC2-0F40-BACD-BFD45BAA4201}"/>
              </a:ext>
            </a:extLst>
          </p:cNvPr>
          <p:cNvPicPr>
            <a:picLocks noChangeAspect="1"/>
          </p:cNvPicPr>
          <p:nvPr/>
        </p:nvPicPr>
        <p:blipFill>
          <a:blip r:embed="rId6"/>
          <a:stretch>
            <a:fillRect/>
          </a:stretch>
        </p:blipFill>
        <p:spPr>
          <a:xfrm>
            <a:off x="6211371" y="1702410"/>
            <a:ext cx="2933702" cy="1760222"/>
          </a:xfrm>
          <a:prstGeom prst="rect">
            <a:avLst/>
          </a:prstGeom>
        </p:spPr>
      </p:pic>
    </p:spTree>
    <p:extLst>
      <p:ext uri="{BB962C8B-B14F-4D97-AF65-F5344CB8AC3E}">
        <p14:creationId xmlns:p14="http://schemas.microsoft.com/office/powerpoint/2010/main" val="3593165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73231AD-3878-0645-8E53-F33DC4474A1C}"/>
              </a:ext>
            </a:extLst>
          </p:cNvPr>
          <p:cNvSpPr/>
          <p:nvPr/>
        </p:nvSpPr>
        <p:spPr>
          <a:xfrm>
            <a:off x="9258298" y="771526"/>
            <a:ext cx="2933702" cy="1984088"/>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 pitchFamily="2" charset="0"/>
            </a:endParaRPr>
          </a:p>
        </p:txBody>
      </p:sp>
      <p:sp>
        <p:nvSpPr>
          <p:cNvPr id="3" name="Subtitle 2">
            <a:extLst>
              <a:ext uri="{FF2B5EF4-FFF2-40B4-BE49-F238E27FC236}">
                <a16:creationId xmlns:a16="http://schemas.microsoft.com/office/drawing/2014/main" id="{6A4393F9-46D9-9346-83E2-8A98D512B6B0}"/>
              </a:ext>
            </a:extLst>
          </p:cNvPr>
          <p:cNvSpPr>
            <a:spLocks noGrp="1"/>
          </p:cNvSpPr>
          <p:nvPr>
            <p:ph type="subTitle" idx="1"/>
          </p:nvPr>
        </p:nvSpPr>
        <p:spPr>
          <a:xfrm>
            <a:off x="265079" y="1027691"/>
            <a:ext cx="7315200" cy="5071689"/>
          </a:xfrm>
        </p:spPr>
        <p:txBody>
          <a:bodyPr>
            <a:normAutofit lnSpcReduction="10000"/>
          </a:bodyPr>
          <a:lstStyle/>
          <a:p>
            <a:r>
              <a:rPr lang="en-US" sz="3000" b="1" dirty="0">
                <a:solidFill>
                  <a:srgbClr val="002060"/>
                </a:solidFill>
                <a:latin typeface="Tahoma" panose="020B0604030504040204" pitchFamily="34" charset="0"/>
              </a:rPr>
              <a:t>Laura’s summer research</a:t>
            </a:r>
            <a:br>
              <a:rPr lang="en-US" sz="3000" dirty="0">
                <a:solidFill>
                  <a:srgbClr val="002060"/>
                </a:solidFill>
                <a:latin typeface="Tahoma" panose="020B0604030504040204" pitchFamily="34" charset="0"/>
              </a:rPr>
            </a:br>
            <a:r>
              <a:rPr lang="en-US" dirty="0">
                <a:solidFill>
                  <a:srgbClr val="002060"/>
                </a:solidFill>
              </a:rPr>
              <a:t>focused on the impact that the Haitian </a:t>
            </a:r>
            <a:br>
              <a:rPr lang="en-US" dirty="0">
                <a:solidFill>
                  <a:srgbClr val="002060"/>
                </a:solidFill>
              </a:rPr>
            </a:br>
            <a:r>
              <a:rPr lang="en-US" dirty="0">
                <a:solidFill>
                  <a:srgbClr val="002060"/>
                </a:solidFill>
              </a:rPr>
              <a:t>Revolution had on American ideas about race </a:t>
            </a:r>
            <a:br>
              <a:rPr lang="en-US" dirty="0">
                <a:solidFill>
                  <a:srgbClr val="002060"/>
                </a:solidFill>
              </a:rPr>
            </a:br>
            <a:r>
              <a:rPr lang="en-US" dirty="0">
                <a:solidFill>
                  <a:srgbClr val="002060"/>
                </a:solidFill>
              </a:rPr>
              <a:t>and equality. Laura explored the impact that </a:t>
            </a:r>
            <a:br>
              <a:rPr lang="en-US" dirty="0">
                <a:solidFill>
                  <a:srgbClr val="002060"/>
                </a:solidFill>
              </a:rPr>
            </a:br>
            <a:r>
              <a:rPr lang="en-US" dirty="0">
                <a:solidFill>
                  <a:srgbClr val="002060"/>
                </a:solidFill>
              </a:rPr>
              <a:t>these shifting ideas had on free black people </a:t>
            </a:r>
            <a:br>
              <a:rPr lang="en-US" dirty="0">
                <a:solidFill>
                  <a:srgbClr val="002060"/>
                </a:solidFill>
              </a:rPr>
            </a:br>
            <a:r>
              <a:rPr lang="en-US" dirty="0">
                <a:solidFill>
                  <a:srgbClr val="002060"/>
                </a:solidFill>
              </a:rPr>
              <a:t>between roughly 1776 and 1840.   </a:t>
            </a:r>
          </a:p>
          <a:p>
            <a:r>
              <a:rPr lang="en-US" sz="3000" b="1" dirty="0">
                <a:solidFill>
                  <a:srgbClr val="002060"/>
                </a:solidFill>
                <a:latin typeface="Tahoma" panose="020B0604030504040204" pitchFamily="34" charset="0"/>
              </a:rPr>
              <a:t>Laura discovered, </a:t>
            </a:r>
            <a:r>
              <a:rPr lang="en-US" dirty="0">
                <a:solidFill>
                  <a:srgbClr val="002060"/>
                </a:solidFill>
              </a:rPr>
              <a:t>“I have a love of </a:t>
            </a:r>
            <a:br>
              <a:rPr lang="en-US" dirty="0">
                <a:solidFill>
                  <a:srgbClr val="002060"/>
                </a:solidFill>
              </a:rPr>
            </a:br>
            <a:r>
              <a:rPr lang="en-US" dirty="0">
                <a:solidFill>
                  <a:srgbClr val="002060"/>
                </a:solidFill>
              </a:rPr>
              <a:t>doing archival research. Looking through the various </a:t>
            </a:r>
            <a:br>
              <a:rPr lang="en-US" dirty="0">
                <a:solidFill>
                  <a:srgbClr val="002060"/>
                </a:solidFill>
              </a:rPr>
            </a:br>
            <a:r>
              <a:rPr lang="en-US" dirty="0">
                <a:solidFill>
                  <a:srgbClr val="002060"/>
                </a:solidFill>
              </a:rPr>
              <a:t>kinds of records, whether that be census, land, death, </a:t>
            </a:r>
            <a:br>
              <a:rPr lang="en-US" dirty="0">
                <a:solidFill>
                  <a:srgbClr val="002060"/>
                </a:solidFill>
              </a:rPr>
            </a:br>
            <a:r>
              <a:rPr lang="en-US" dirty="0">
                <a:solidFill>
                  <a:srgbClr val="002060"/>
                </a:solidFill>
              </a:rPr>
              <a:t>tax, etc. really awakened a part of me that I didn’t </a:t>
            </a:r>
            <a:br>
              <a:rPr lang="en-US" dirty="0">
                <a:solidFill>
                  <a:srgbClr val="002060"/>
                </a:solidFill>
              </a:rPr>
            </a:br>
            <a:r>
              <a:rPr lang="en-US" dirty="0">
                <a:solidFill>
                  <a:srgbClr val="002060"/>
                </a:solidFill>
              </a:rPr>
              <a:t>know existed that loves research.” </a:t>
            </a:r>
          </a:p>
          <a:p>
            <a:r>
              <a:rPr lang="en-US" sz="3000" b="1" dirty="0">
                <a:solidFill>
                  <a:srgbClr val="002060"/>
                </a:solidFill>
                <a:latin typeface="Tahoma" panose="020B0604030504040204" pitchFamily="34" charset="0"/>
              </a:rPr>
              <a:t>And Laura’s favorite part</a:t>
            </a:r>
            <a:r>
              <a:rPr lang="en-US" b="1" dirty="0">
                <a:solidFill>
                  <a:srgbClr val="002060"/>
                </a:solidFill>
              </a:rPr>
              <a:t> </a:t>
            </a:r>
            <a:r>
              <a:rPr lang="en-US" dirty="0">
                <a:solidFill>
                  <a:srgbClr val="002060"/>
                </a:solidFill>
              </a:rPr>
              <a:t>of              summer research was uncovering the lives and.      stories of free black heads of household                   whose stories have been lost to time.</a:t>
            </a:r>
            <a:endParaRPr lang="en-US" sz="2000" dirty="0">
              <a:solidFill>
                <a:srgbClr val="002060"/>
              </a:solidFill>
            </a:endParaRPr>
          </a:p>
          <a:p>
            <a:pPr marL="342900" indent="-342900">
              <a:buClr>
                <a:schemeClr val="accent6"/>
              </a:buClr>
              <a:buFont typeface="Arial" panose="020B0604020202020204" pitchFamily="34" charset="0"/>
              <a:buChar char="•"/>
            </a:pPr>
            <a:endParaRPr lang="en-US" sz="2500" dirty="0">
              <a:solidFill>
                <a:schemeClr val="accent6">
                  <a:lumMod val="75000"/>
                </a:schemeClr>
              </a:solidFill>
              <a:latin typeface="Tahoma" panose="020B0604030504040204" pitchFamily="34" charset="0"/>
            </a:endParaRPr>
          </a:p>
          <a:p>
            <a:endParaRPr lang="en-US" sz="4000" dirty="0">
              <a:solidFill>
                <a:schemeClr val="accent6">
                  <a:lumMod val="75000"/>
                </a:schemeClr>
              </a:solidFill>
              <a:latin typeface="Tahoma" panose="020B0604030504040204" pitchFamily="34" charset="0"/>
            </a:endParaRPr>
          </a:p>
        </p:txBody>
      </p:sp>
      <p:sp>
        <p:nvSpPr>
          <p:cNvPr id="4" name="TextBox 3">
            <a:extLst>
              <a:ext uri="{FF2B5EF4-FFF2-40B4-BE49-F238E27FC236}">
                <a16:creationId xmlns:a16="http://schemas.microsoft.com/office/drawing/2014/main" id="{0BFE29DC-C5D9-E444-B9D3-AF63387F0800}"/>
              </a:ext>
            </a:extLst>
          </p:cNvPr>
          <p:cNvSpPr txBox="1"/>
          <p:nvPr/>
        </p:nvSpPr>
        <p:spPr>
          <a:xfrm>
            <a:off x="78059" y="234176"/>
            <a:ext cx="3720218" cy="369332"/>
          </a:xfrm>
          <a:prstGeom prst="rect">
            <a:avLst/>
          </a:prstGeom>
          <a:noFill/>
        </p:spPr>
        <p:txBody>
          <a:bodyPr wrap="square" rtlCol="0">
            <a:spAutoFit/>
          </a:bodyPr>
          <a:lstStyle/>
          <a:p>
            <a:r>
              <a:rPr lang="en-US" dirty="0">
                <a:latin typeface="Helvetica" pitchFamily="2" charset="0"/>
              </a:rPr>
              <a:t>Office of Research and Innovation</a:t>
            </a:r>
          </a:p>
        </p:txBody>
      </p:sp>
      <p:sp>
        <p:nvSpPr>
          <p:cNvPr id="8" name="Rectangle 7">
            <a:extLst>
              <a:ext uri="{FF2B5EF4-FFF2-40B4-BE49-F238E27FC236}">
                <a16:creationId xmlns:a16="http://schemas.microsoft.com/office/drawing/2014/main" id="{85A68AC2-88B4-9842-8A3D-D1F580DB44F4}"/>
              </a:ext>
            </a:extLst>
          </p:cNvPr>
          <p:cNvSpPr/>
          <p:nvPr/>
        </p:nvSpPr>
        <p:spPr>
          <a:xfrm>
            <a:off x="9213037" y="4926052"/>
            <a:ext cx="3024226" cy="646331"/>
          </a:xfrm>
          <a:prstGeom prst="rect">
            <a:avLst/>
          </a:prstGeom>
        </p:spPr>
        <p:txBody>
          <a:bodyPr wrap="none">
            <a:spAutoFit/>
          </a:bodyPr>
          <a:lstStyle/>
          <a:p>
            <a:pPr algn="ctr"/>
            <a:r>
              <a:rPr lang="en-US" sz="3600" dirty="0">
                <a:solidFill>
                  <a:srgbClr val="002060"/>
                </a:solidFill>
                <a:latin typeface="Tahoma" panose="020B0604030504040204" pitchFamily="34" charset="0"/>
              </a:rPr>
              <a:t>Laura Wagner</a:t>
            </a:r>
          </a:p>
        </p:txBody>
      </p:sp>
      <p:pic>
        <p:nvPicPr>
          <p:cNvPr id="9" name="Picture 8">
            <a:extLst>
              <a:ext uri="{FF2B5EF4-FFF2-40B4-BE49-F238E27FC236}">
                <a16:creationId xmlns:a16="http://schemas.microsoft.com/office/drawing/2014/main" id="{ADBC6D51-C52A-6D4C-8D60-8B36882B19E2}"/>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10337614" y="-1336"/>
            <a:ext cx="1854385" cy="1061731"/>
          </a:xfrm>
          <a:prstGeom prst="rect">
            <a:avLst/>
          </a:prstGeom>
        </p:spPr>
      </p:pic>
      <p:pic>
        <p:nvPicPr>
          <p:cNvPr id="10" name="Picture 9">
            <a:extLst>
              <a:ext uri="{FF2B5EF4-FFF2-40B4-BE49-F238E27FC236}">
                <a16:creationId xmlns:a16="http://schemas.microsoft.com/office/drawing/2014/main" id="{CAE0148C-CC32-E74A-A62F-7C5539CE0205}"/>
              </a:ext>
            </a:extLst>
          </p:cNvPr>
          <p:cNvPicPr/>
          <p:nvPr/>
        </p:nvPicPr>
        <p:blipFill>
          <a:blip r:embed="rId3" cstate="print">
            <a:extLst>
              <a:ext uri="{28A0092B-C50C-407E-A947-70E740481C1C}">
                <a14:useLocalDpi xmlns:a14="http://schemas.microsoft.com/office/drawing/2010/main"/>
              </a:ext>
            </a:extLst>
          </a:blip>
          <a:stretch>
            <a:fillRect/>
          </a:stretch>
        </p:blipFill>
        <p:spPr>
          <a:xfrm>
            <a:off x="4138767" y="6255813"/>
            <a:ext cx="2174875" cy="295275"/>
          </a:xfrm>
          <a:prstGeom prst="rect">
            <a:avLst/>
          </a:prstGeom>
        </p:spPr>
      </p:pic>
      <p:sp>
        <p:nvSpPr>
          <p:cNvPr id="11" name="Rectangle 10">
            <a:extLst>
              <a:ext uri="{FF2B5EF4-FFF2-40B4-BE49-F238E27FC236}">
                <a16:creationId xmlns:a16="http://schemas.microsoft.com/office/drawing/2014/main" id="{B99687C4-6D06-BE45-A882-2434A3E7594A}"/>
              </a:ext>
            </a:extLst>
          </p:cNvPr>
          <p:cNvSpPr/>
          <p:nvPr/>
        </p:nvSpPr>
        <p:spPr>
          <a:xfrm>
            <a:off x="0" y="6088870"/>
            <a:ext cx="12192000" cy="75862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 pitchFamily="2" charset="0"/>
            </a:endParaRPr>
          </a:p>
        </p:txBody>
      </p:sp>
      <p:pic>
        <p:nvPicPr>
          <p:cNvPr id="12" name="Picture 11">
            <a:extLst>
              <a:ext uri="{FF2B5EF4-FFF2-40B4-BE49-F238E27FC236}">
                <a16:creationId xmlns:a16="http://schemas.microsoft.com/office/drawing/2014/main" id="{95833BFD-A87A-EC41-8ACD-54D5376DB28A}"/>
              </a:ext>
            </a:extLst>
          </p:cNvPr>
          <p:cNvPicPr/>
          <p:nvPr/>
        </p:nvPicPr>
        <p:blipFill>
          <a:blip r:embed="rId3" cstate="print">
            <a:extLst>
              <a:ext uri="{28A0092B-C50C-407E-A947-70E740481C1C}">
                <a14:useLocalDpi xmlns:a14="http://schemas.microsoft.com/office/drawing/2010/main"/>
              </a:ext>
            </a:extLst>
          </a:blip>
          <a:stretch>
            <a:fillRect/>
          </a:stretch>
        </p:blipFill>
        <p:spPr>
          <a:xfrm>
            <a:off x="9790771" y="6403450"/>
            <a:ext cx="2174875" cy="295275"/>
          </a:xfrm>
          <a:prstGeom prst="rect">
            <a:avLst/>
          </a:prstGeom>
        </p:spPr>
      </p:pic>
      <p:pic>
        <p:nvPicPr>
          <p:cNvPr id="16" name="Picture 15" descr="Text&#10;&#10;Description automatically generated">
            <a:extLst>
              <a:ext uri="{FF2B5EF4-FFF2-40B4-BE49-F238E27FC236}">
                <a16:creationId xmlns:a16="http://schemas.microsoft.com/office/drawing/2014/main" id="{2A47D311-E7BA-684F-B00B-87938BBAAEB4}"/>
              </a:ext>
            </a:extLst>
          </p:cNvPr>
          <p:cNvPicPr/>
          <p:nvPr/>
        </p:nvPicPr>
        <p:blipFill>
          <a:blip r:embed="rId4" cstate="print">
            <a:extLst>
              <a:ext uri="{28A0092B-C50C-407E-A947-70E740481C1C}">
                <a14:useLocalDpi xmlns:a14="http://schemas.microsoft.com/office/drawing/2010/main"/>
              </a:ext>
            </a:extLst>
          </a:blip>
          <a:stretch>
            <a:fillRect/>
          </a:stretch>
        </p:blipFill>
        <p:spPr>
          <a:xfrm>
            <a:off x="7215087" y="1512032"/>
            <a:ext cx="2408404" cy="2398687"/>
          </a:xfrm>
          <a:prstGeom prst="rect">
            <a:avLst/>
          </a:prstGeom>
        </p:spPr>
      </p:pic>
      <p:pic>
        <p:nvPicPr>
          <p:cNvPr id="17" name="Picture 16" descr="A picture containing text, document, screenshot&#10;&#10;Description automatically generated">
            <a:extLst>
              <a:ext uri="{FF2B5EF4-FFF2-40B4-BE49-F238E27FC236}">
                <a16:creationId xmlns:a16="http://schemas.microsoft.com/office/drawing/2014/main" id="{F133B05A-2D19-D240-A90A-1A177E94EAD5}"/>
              </a:ext>
            </a:extLst>
          </p:cNvPr>
          <p:cNvPicPr/>
          <p:nvPr/>
        </p:nvPicPr>
        <p:blipFill>
          <a:blip r:embed="rId5" cstate="print">
            <a:extLst>
              <a:ext uri="{28A0092B-C50C-407E-A947-70E740481C1C}">
                <a14:useLocalDpi xmlns:a14="http://schemas.microsoft.com/office/drawing/2010/main"/>
              </a:ext>
            </a:extLst>
          </a:blip>
          <a:stretch>
            <a:fillRect/>
          </a:stretch>
        </p:blipFill>
        <p:spPr>
          <a:xfrm>
            <a:off x="5413495" y="190770"/>
            <a:ext cx="4156273" cy="1385066"/>
          </a:xfrm>
          <a:prstGeom prst="rect">
            <a:avLst/>
          </a:prstGeom>
        </p:spPr>
      </p:pic>
      <p:sp>
        <p:nvSpPr>
          <p:cNvPr id="2" name="Title 1">
            <a:extLst>
              <a:ext uri="{FF2B5EF4-FFF2-40B4-BE49-F238E27FC236}">
                <a16:creationId xmlns:a16="http://schemas.microsoft.com/office/drawing/2014/main" id="{96633F50-96C9-1847-9D6A-E928B4585329}"/>
              </a:ext>
            </a:extLst>
          </p:cNvPr>
          <p:cNvSpPr>
            <a:spLocks noGrp="1"/>
          </p:cNvSpPr>
          <p:nvPr>
            <p:ph type="ctrTitle"/>
          </p:nvPr>
        </p:nvSpPr>
        <p:spPr>
          <a:xfrm>
            <a:off x="5226205" y="5368306"/>
            <a:ext cx="3870142" cy="731074"/>
          </a:xfrm>
        </p:spPr>
        <p:txBody>
          <a:bodyPr>
            <a:noAutofit/>
          </a:bodyPr>
          <a:lstStyle/>
          <a:p>
            <a:pPr algn="r"/>
            <a:r>
              <a:rPr lang="en-US" sz="2800" b="1" dirty="0">
                <a:solidFill>
                  <a:srgbClr val="002060"/>
                </a:solidFill>
              </a:rPr>
              <a:t>SPOTLIGHT ON </a:t>
            </a:r>
            <a:br>
              <a:rPr lang="en-US" sz="2800" b="1" dirty="0">
                <a:solidFill>
                  <a:srgbClr val="002060"/>
                </a:solidFill>
              </a:rPr>
            </a:br>
            <a:r>
              <a:rPr lang="en-US" sz="2800" b="1" dirty="0">
                <a:solidFill>
                  <a:srgbClr val="002060"/>
                </a:solidFill>
              </a:rPr>
              <a:t>SUMMER UNDERGRADUATE RESEARCH</a:t>
            </a:r>
          </a:p>
        </p:txBody>
      </p:sp>
      <p:pic>
        <p:nvPicPr>
          <p:cNvPr id="14" name="Picture 13" descr="A person in front of mural&#10;&#10;Description automatically generated">
            <a:extLst>
              <a:ext uri="{FF2B5EF4-FFF2-40B4-BE49-F238E27FC236}">
                <a16:creationId xmlns:a16="http://schemas.microsoft.com/office/drawing/2014/main" id="{18CF59E7-3242-344E-8D13-E48AC9416E7C}"/>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t="-4095"/>
          <a:stretch/>
        </p:blipFill>
        <p:spPr>
          <a:xfrm>
            <a:off x="9526915" y="1405337"/>
            <a:ext cx="2395879" cy="3475679"/>
          </a:xfrm>
          <a:prstGeom prst="rect">
            <a:avLst/>
          </a:prstGeom>
        </p:spPr>
      </p:pic>
    </p:spTree>
    <p:extLst>
      <p:ext uri="{BB962C8B-B14F-4D97-AF65-F5344CB8AC3E}">
        <p14:creationId xmlns:p14="http://schemas.microsoft.com/office/powerpoint/2010/main" val="5098169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73231AD-3878-0645-8E53-F33DC4474A1C}"/>
              </a:ext>
            </a:extLst>
          </p:cNvPr>
          <p:cNvSpPr/>
          <p:nvPr/>
        </p:nvSpPr>
        <p:spPr>
          <a:xfrm>
            <a:off x="9258298" y="771526"/>
            <a:ext cx="2933702" cy="1984088"/>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 pitchFamily="2" charset="0"/>
            </a:endParaRPr>
          </a:p>
        </p:txBody>
      </p:sp>
      <p:sp>
        <p:nvSpPr>
          <p:cNvPr id="3" name="Subtitle 2">
            <a:extLst>
              <a:ext uri="{FF2B5EF4-FFF2-40B4-BE49-F238E27FC236}">
                <a16:creationId xmlns:a16="http://schemas.microsoft.com/office/drawing/2014/main" id="{6A4393F9-46D9-9346-83E2-8A98D512B6B0}"/>
              </a:ext>
            </a:extLst>
          </p:cNvPr>
          <p:cNvSpPr>
            <a:spLocks noGrp="1"/>
          </p:cNvSpPr>
          <p:nvPr>
            <p:ph type="subTitle" idx="1"/>
          </p:nvPr>
        </p:nvSpPr>
        <p:spPr>
          <a:xfrm>
            <a:off x="265079" y="997212"/>
            <a:ext cx="7315200" cy="5523396"/>
          </a:xfrm>
        </p:spPr>
        <p:txBody>
          <a:bodyPr>
            <a:normAutofit/>
          </a:bodyPr>
          <a:lstStyle/>
          <a:p>
            <a:r>
              <a:rPr lang="en-US" sz="3000" b="1" dirty="0" err="1">
                <a:solidFill>
                  <a:srgbClr val="002060"/>
                </a:solidFill>
                <a:latin typeface="Tahoma" panose="020B0604030504040204" pitchFamily="34" charset="0"/>
              </a:rPr>
              <a:t>Arsenii’s</a:t>
            </a:r>
            <a:r>
              <a:rPr lang="en-US" sz="3000" b="1" dirty="0">
                <a:solidFill>
                  <a:srgbClr val="002060"/>
                </a:solidFill>
                <a:latin typeface="Tahoma" panose="020B0604030504040204" pitchFamily="34" charset="0"/>
              </a:rPr>
              <a:t> summer research</a:t>
            </a:r>
            <a:br>
              <a:rPr lang="en-US" sz="3000" dirty="0">
                <a:solidFill>
                  <a:srgbClr val="002060"/>
                </a:solidFill>
                <a:latin typeface="Tahoma" panose="020B0604030504040204" pitchFamily="34" charset="0"/>
              </a:rPr>
            </a:br>
            <a:r>
              <a:rPr lang="en-US" dirty="0">
                <a:solidFill>
                  <a:srgbClr val="002060"/>
                </a:solidFill>
              </a:rPr>
              <a:t>focused on developing peripheral optogenetic </a:t>
            </a:r>
            <a:br>
              <a:rPr lang="en-US" dirty="0">
                <a:solidFill>
                  <a:srgbClr val="002060"/>
                </a:solidFill>
              </a:rPr>
            </a:br>
            <a:r>
              <a:rPr lang="en-US" dirty="0">
                <a:solidFill>
                  <a:srgbClr val="002060"/>
                </a:solidFill>
              </a:rPr>
              <a:t>techniques to restore muscle function lost to </a:t>
            </a:r>
            <a:br>
              <a:rPr lang="en-US" dirty="0">
                <a:solidFill>
                  <a:srgbClr val="002060"/>
                </a:solidFill>
              </a:rPr>
            </a:br>
            <a:r>
              <a:rPr lang="en-US" dirty="0">
                <a:solidFill>
                  <a:srgbClr val="002060"/>
                </a:solidFill>
              </a:rPr>
              <a:t>spinal cord injury or diseases.   </a:t>
            </a:r>
          </a:p>
          <a:p>
            <a:r>
              <a:rPr lang="en-US" sz="3000" b="1" dirty="0" err="1">
                <a:solidFill>
                  <a:srgbClr val="002060"/>
                </a:solidFill>
                <a:latin typeface="Tahoma" panose="020B0604030504040204" pitchFamily="34" charset="0"/>
              </a:rPr>
              <a:t>Arsenii</a:t>
            </a:r>
            <a:r>
              <a:rPr lang="en-US" sz="3000" b="1" dirty="0">
                <a:solidFill>
                  <a:srgbClr val="002060"/>
                </a:solidFill>
                <a:latin typeface="Tahoma" panose="020B0604030504040204" pitchFamily="34" charset="0"/>
              </a:rPr>
              <a:t> discovered, </a:t>
            </a:r>
            <a:r>
              <a:rPr lang="en-US" dirty="0">
                <a:solidFill>
                  <a:srgbClr val="002060"/>
                </a:solidFill>
              </a:rPr>
              <a:t>“After this summer’s experience I for sure can say that I want to continue </a:t>
            </a:r>
            <a:br>
              <a:rPr lang="en-US" dirty="0">
                <a:solidFill>
                  <a:srgbClr val="002060"/>
                </a:solidFill>
              </a:rPr>
            </a:br>
            <a:r>
              <a:rPr lang="en-US" dirty="0">
                <a:solidFill>
                  <a:srgbClr val="002060"/>
                </a:solidFill>
              </a:rPr>
              <a:t>my education and get a PhD, so I could run a lab of </a:t>
            </a:r>
            <a:br>
              <a:rPr lang="en-US" dirty="0">
                <a:solidFill>
                  <a:srgbClr val="002060"/>
                </a:solidFill>
              </a:rPr>
            </a:br>
            <a:r>
              <a:rPr lang="en-US" dirty="0">
                <a:solidFill>
                  <a:srgbClr val="002060"/>
                </a:solidFill>
              </a:rPr>
              <a:t>my own and do my own research.”</a:t>
            </a:r>
          </a:p>
          <a:p>
            <a:r>
              <a:rPr lang="en-US" sz="3000" b="1" dirty="0">
                <a:solidFill>
                  <a:srgbClr val="002060"/>
                </a:solidFill>
                <a:latin typeface="Tahoma" panose="020B0604030504040204" pitchFamily="34" charset="0"/>
              </a:rPr>
              <a:t>And </a:t>
            </a:r>
            <a:r>
              <a:rPr lang="en-US" sz="3000" b="1" dirty="0" err="1">
                <a:solidFill>
                  <a:srgbClr val="002060"/>
                </a:solidFill>
                <a:latin typeface="Tahoma" panose="020B0604030504040204" pitchFamily="34" charset="0"/>
              </a:rPr>
              <a:t>Arsenii’s</a:t>
            </a:r>
            <a:r>
              <a:rPr lang="en-US" sz="3000" b="1" dirty="0">
                <a:solidFill>
                  <a:srgbClr val="002060"/>
                </a:solidFill>
                <a:latin typeface="Tahoma" panose="020B0604030504040204" pitchFamily="34" charset="0"/>
              </a:rPr>
              <a:t> favorite part</a:t>
            </a:r>
            <a:r>
              <a:rPr lang="en-US" b="1" dirty="0">
                <a:solidFill>
                  <a:srgbClr val="002060"/>
                </a:solidFill>
              </a:rPr>
              <a:t> </a:t>
            </a:r>
            <a:r>
              <a:rPr lang="en-US" dirty="0">
                <a:solidFill>
                  <a:srgbClr val="002060"/>
                </a:solidFill>
              </a:rPr>
              <a:t>of           summer research was “getting to know some </a:t>
            </a:r>
            <a:br>
              <a:rPr lang="en-US" dirty="0">
                <a:solidFill>
                  <a:srgbClr val="002060"/>
                </a:solidFill>
              </a:rPr>
            </a:br>
            <a:r>
              <a:rPr lang="en-US" dirty="0">
                <a:solidFill>
                  <a:srgbClr val="002060"/>
                </a:solidFill>
              </a:rPr>
              <a:t>of my peers from this program who were               involved in other types of research. It was                   nice  seeing like-minded people from my               school.” </a:t>
            </a:r>
            <a:endParaRPr lang="en-US" sz="2500" dirty="0">
              <a:solidFill>
                <a:srgbClr val="002060"/>
              </a:solidFill>
              <a:latin typeface="Tahoma" panose="020B0604030504040204" pitchFamily="34" charset="0"/>
            </a:endParaRPr>
          </a:p>
        </p:txBody>
      </p:sp>
      <p:sp>
        <p:nvSpPr>
          <p:cNvPr id="4" name="TextBox 3">
            <a:extLst>
              <a:ext uri="{FF2B5EF4-FFF2-40B4-BE49-F238E27FC236}">
                <a16:creationId xmlns:a16="http://schemas.microsoft.com/office/drawing/2014/main" id="{0BFE29DC-C5D9-E444-B9D3-AF63387F0800}"/>
              </a:ext>
            </a:extLst>
          </p:cNvPr>
          <p:cNvSpPr txBox="1"/>
          <p:nvPr/>
        </p:nvSpPr>
        <p:spPr>
          <a:xfrm>
            <a:off x="78059" y="234176"/>
            <a:ext cx="3673326" cy="369332"/>
          </a:xfrm>
          <a:prstGeom prst="rect">
            <a:avLst/>
          </a:prstGeom>
          <a:noFill/>
        </p:spPr>
        <p:txBody>
          <a:bodyPr wrap="square" rtlCol="0">
            <a:spAutoFit/>
          </a:bodyPr>
          <a:lstStyle/>
          <a:p>
            <a:r>
              <a:rPr lang="en-US" dirty="0">
                <a:latin typeface="Helvetica" pitchFamily="2" charset="0"/>
              </a:rPr>
              <a:t>Office of Research and Innovation</a:t>
            </a:r>
          </a:p>
        </p:txBody>
      </p:sp>
      <p:sp>
        <p:nvSpPr>
          <p:cNvPr id="8" name="Rectangle 7">
            <a:extLst>
              <a:ext uri="{FF2B5EF4-FFF2-40B4-BE49-F238E27FC236}">
                <a16:creationId xmlns:a16="http://schemas.microsoft.com/office/drawing/2014/main" id="{85A68AC2-88B4-9842-8A3D-D1F580DB44F4}"/>
              </a:ext>
            </a:extLst>
          </p:cNvPr>
          <p:cNvSpPr/>
          <p:nvPr/>
        </p:nvSpPr>
        <p:spPr>
          <a:xfrm>
            <a:off x="9395393" y="4966842"/>
            <a:ext cx="2659511" cy="507831"/>
          </a:xfrm>
          <a:prstGeom prst="rect">
            <a:avLst/>
          </a:prstGeom>
        </p:spPr>
        <p:txBody>
          <a:bodyPr wrap="none">
            <a:spAutoFit/>
          </a:bodyPr>
          <a:lstStyle/>
          <a:p>
            <a:pPr algn="ctr"/>
            <a:r>
              <a:rPr lang="en-US" sz="2700" dirty="0" err="1">
                <a:solidFill>
                  <a:srgbClr val="002060"/>
                </a:solidFill>
                <a:latin typeface="Tahoma" panose="020B0604030504040204" pitchFamily="34" charset="0"/>
              </a:rPr>
              <a:t>Arsenii</a:t>
            </a:r>
            <a:r>
              <a:rPr lang="en-US" sz="2700" dirty="0">
                <a:solidFill>
                  <a:srgbClr val="002060"/>
                </a:solidFill>
                <a:latin typeface="Tahoma" panose="020B0604030504040204" pitchFamily="34" charset="0"/>
              </a:rPr>
              <a:t> </a:t>
            </a:r>
            <a:r>
              <a:rPr lang="en-US" sz="2700" dirty="0" err="1">
                <a:solidFill>
                  <a:srgbClr val="002060"/>
                </a:solidFill>
                <a:latin typeface="Tahoma" panose="020B0604030504040204" pitchFamily="34" charset="0"/>
              </a:rPr>
              <a:t>Pavlenko</a:t>
            </a:r>
            <a:endParaRPr lang="en-US" sz="2700" dirty="0">
              <a:solidFill>
                <a:srgbClr val="002060"/>
              </a:solidFill>
              <a:latin typeface="Tahoma" panose="020B0604030504040204" pitchFamily="34" charset="0"/>
            </a:endParaRPr>
          </a:p>
        </p:txBody>
      </p:sp>
      <p:pic>
        <p:nvPicPr>
          <p:cNvPr id="9" name="Picture 8">
            <a:extLst>
              <a:ext uri="{FF2B5EF4-FFF2-40B4-BE49-F238E27FC236}">
                <a16:creationId xmlns:a16="http://schemas.microsoft.com/office/drawing/2014/main" id="{ADBC6D51-C52A-6D4C-8D60-8B36882B19E2}"/>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9613806" y="-1336"/>
            <a:ext cx="2578194" cy="1476149"/>
          </a:xfrm>
          <a:prstGeom prst="rect">
            <a:avLst/>
          </a:prstGeom>
        </p:spPr>
      </p:pic>
      <p:pic>
        <p:nvPicPr>
          <p:cNvPr id="10" name="Picture 9">
            <a:extLst>
              <a:ext uri="{FF2B5EF4-FFF2-40B4-BE49-F238E27FC236}">
                <a16:creationId xmlns:a16="http://schemas.microsoft.com/office/drawing/2014/main" id="{CAE0148C-CC32-E74A-A62F-7C5539CE0205}"/>
              </a:ext>
            </a:extLst>
          </p:cNvPr>
          <p:cNvPicPr/>
          <p:nvPr/>
        </p:nvPicPr>
        <p:blipFill>
          <a:blip r:embed="rId3" cstate="print">
            <a:extLst>
              <a:ext uri="{28A0092B-C50C-407E-A947-70E740481C1C}">
                <a14:useLocalDpi xmlns:a14="http://schemas.microsoft.com/office/drawing/2010/main"/>
              </a:ext>
            </a:extLst>
          </a:blip>
          <a:stretch>
            <a:fillRect/>
          </a:stretch>
        </p:blipFill>
        <p:spPr>
          <a:xfrm>
            <a:off x="4138767" y="6255813"/>
            <a:ext cx="2174875" cy="295275"/>
          </a:xfrm>
          <a:prstGeom prst="rect">
            <a:avLst/>
          </a:prstGeom>
        </p:spPr>
      </p:pic>
      <p:sp>
        <p:nvSpPr>
          <p:cNvPr id="11" name="Rectangle 10">
            <a:extLst>
              <a:ext uri="{FF2B5EF4-FFF2-40B4-BE49-F238E27FC236}">
                <a16:creationId xmlns:a16="http://schemas.microsoft.com/office/drawing/2014/main" id="{B99687C4-6D06-BE45-A882-2434A3E7594A}"/>
              </a:ext>
            </a:extLst>
          </p:cNvPr>
          <p:cNvSpPr/>
          <p:nvPr/>
        </p:nvSpPr>
        <p:spPr>
          <a:xfrm>
            <a:off x="0" y="6088870"/>
            <a:ext cx="12192000" cy="75862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 pitchFamily="2" charset="0"/>
            </a:endParaRPr>
          </a:p>
        </p:txBody>
      </p:sp>
      <p:pic>
        <p:nvPicPr>
          <p:cNvPr id="12" name="Picture 11">
            <a:extLst>
              <a:ext uri="{FF2B5EF4-FFF2-40B4-BE49-F238E27FC236}">
                <a16:creationId xmlns:a16="http://schemas.microsoft.com/office/drawing/2014/main" id="{95833BFD-A87A-EC41-8ACD-54D5376DB28A}"/>
              </a:ext>
            </a:extLst>
          </p:cNvPr>
          <p:cNvPicPr/>
          <p:nvPr/>
        </p:nvPicPr>
        <p:blipFill>
          <a:blip r:embed="rId3" cstate="print">
            <a:extLst>
              <a:ext uri="{28A0092B-C50C-407E-A947-70E740481C1C}">
                <a14:useLocalDpi xmlns:a14="http://schemas.microsoft.com/office/drawing/2010/main"/>
              </a:ext>
            </a:extLst>
          </a:blip>
          <a:stretch>
            <a:fillRect/>
          </a:stretch>
        </p:blipFill>
        <p:spPr>
          <a:xfrm>
            <a:off x="9790771" y="6403450"/>
            <a:ext cx="2174875" cy="295275"/>
          </a:xfrm>
          <a:prstGeom prst="rect">
            <a:avLst/>
          </a:prstGeom>
        </p:spPr>
      </p:pic>
      <p:sp>
        <p:nvSpPr>
          <p:cNvPr id="2" name="Title 1">
            <a:extLst>
              <a:ext uri="{FF2B5EF4-FFF2-40B4-BE49-F238E27FC236}">
                <a16:creationId xmlns:a16="http://schemas.microsoft.com/office/drawing/2014/main" id="{96633F50-96C9-1847-9D6A-E928B4585329}"/>
              </a:ext>
            </a:extLst>
          </p:cNvPr>
          <p:cNvSpPr>
            <a:spLocks noGrp="1"/>
          </p:cNvSpPr>
          <p:nvPr>
            <p:ph type="ctrTitle"/>
          </p:nvPr>
        </p:nvSpPr>
        <p:spPr>
          <a:xfrm>
            <a:off x="5226205" y="5368306"/>
            <a:ext cx="3870142" cy="731074"/>
          </a:xfrm>
        </p:spPr>
        <p:txBody>
          <a:bodyPr>
            <a:noAutofit/>
          </a:bodyPr>
          <a:lstStyle/>
          <a:p>
            <a:pPr algn="r"/>
            <a:r>
              <a:rPr lang="en-US" sz="2800" b="1" dirty="0">
                <a:solidFill>
                  <a:srgbClr val="002060"/>
                </a:solidFill>
              </a:rPr>
              <a:t>SPOTLIGHT ON </a:t>
            </a:r>
            <a:br>
              <a:rPr lang="en-US" sz="2800" b="1" dirty="0">
                <a:solidFill>
                  <a:srgbClr val="002060"/>
                </a:solidFill>
              </a:rPr>
            </a:br>
            <a:r>
              <a:rPr lang="en-US" sz="2800" b="1" dirty="0">
                <a:solidFill>
                  <a:srgbClr val="002060"/>
                </a:solidFill>
              </a:rPr>
              <a:t>SUMMER UNDERGRADUATE RESEARCH</a:t>
            </a:r>
          </a:p>
        </p:txBody>
      </p:sp>
      <p:pic>
        <p:nvPicPr>
          <p:cNvPr id="5" name="Picture 4" descr="Diagram&#10;&#10;Description automatically generated">
            <a:extLst>
              <a:ext uri="{FF2B5EF4-FFF2-40B4-BE49-F238E27FC236}">
                <a16:creationId xmlns:a16="http://schemas.microsoft.com/office/drawing/2014/main" id="{5435285F-3EB0-AA42-8596-0192A552CDF4}"/>
              </a:ext>
            </a:extLst>
          </p:cNvPr>
          <p:cNvPicPr>
            <a:picLocks noChangeAspect="1"/>
          </p:cNvPicPr>
          <p:nvPr/>
        </p:nvPicPr>
        <p:blipFill>
          <a:blip r:embed="rId4"/>
          <a:stretch>
            <a:fillRect/>
          </a:stretch>
        </p:blipFill>
        <p:spPr>
          <a:xfrm>
            <a:off x="6141220" y="75083"/>
            <a:ext cx="3010853" cy="2417730"/>
          </a:xfrm>
          <a:prstGeom prst="rect">
            <a:avLst/>
          </a:prstGeom>
        </p:spPr>
      </p:pic>
      <p:pic>
        <p:nvPicPr>
          <p:cNvPr id="6" name="Picture 5" descr="Diagram&#10;&#10;Description automatically generated">
            <a:extLst>
              <a:ext uri="{FF2B5EF4-FFF2-40B4-BE49-F238E27FC236}">
                <a16:creationId xmlns:a16="http://schemas.microsoft.com/office/drawing/2014/main" id="{D39EEF46-BC7C-8147-B409-F9EC3582F354}"/>
              </a:ext>
            </a:extLst>
          </p:cNvPr>
          <p:cNvPicPr>
            <a:picLocks noChangeAspect="1"/>
          </p:cNvPicPr>
          <p:nvPr/>
        </p:nvPicPr>
        <p:blipFill>
          <a:blip r:embed="rId5"/>
          <a:stretch>
            <a:fillRect/>
          </a:stretch>
        </p:blipFill>
        <p:spPr>
          <a:xfrm>
            <a:off x="7178451" y="2183518"/>
            <a:ext cx="2761029" cy="1677709"/>
          </a:xfrm>
          <a:prstGeom prst="rect">
            <a:avLst/>
          </a:prstGeom>
        </p:spPr>
      </p:pic>
      <p:pic>
        <p:nvPicPr>
          <p:cNvPr id="15" name="Picture 14" descr="A person standing on a rocky hillside&#10;&#10;Description automatically generated with low confidence">
            <a:extLst>
              <a:ext uri="{FF2B5EF4-FFF2-40B4-BE49-F238E27FC236}">
                <a16:creationId xmlns:a16="http://schemas.microsoft.com/office/drawing/2014/main" id="{9149EA71-B820-E340-BCA4-969FF77A7810}"/>
              </a:ext>
            </a:extLst>
          </p:cNvPr>
          <p:cNvPicPr/>
          <p:nvPr/>
        </p:nvPicPr>
        <p:blipFill>
          <a:blip r:embed="rId6" cstate="print">
            <a:extLst>
              <a:ext uri="{28A0092B-C50C-407E-A947-70E740481C1C}">
                <a14:useLocalDpi xmlns:a14="http://schemas.microsoft.com/office/drawing/2010/main"/>
              </a:ext>
            </a:extLst>
          </a:blip>
          <a:srcRect/>
          <a:stretch>
            <a:fillRect/>
          </a:stretch>
        </p:blipFill>
        <p:spPr bwMode="auto">
          <a:xfrm>
            <a:off x="9636108" y="1474813"/>
            <a:ext cx="2094159" cy="3162736"/>
          </a:xfrm>
          <a:prstGeom prst="rect">
            <a:avLst/>
          </a:prstGeom>
          <a:noFill/>
          <a:ln>
            <a:noFill/>
          </a:ln>
        </p:spPr>
      </p:pic>
    </p:spTree>
    <p:extLst>
      <p:ext uri="{BB962C8B-B14F-4D97-AF65-F5344CB8AC3E}">
        <p14:creationId xmlns:p14="http://schemas.microsoft.com/office/powerpoint/2010/main" val="38820258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73231AD-3878-0645-8E53-F33DC4474A1C}"/>
              </a:ext>
            </a:extLst>
          </p:cNvPr>
          <p:cNvSpPr/>
          <p:nvPr/>
        </p:nvSpPr>
        <p:spPr>
          <a:xfrm>
            <a:off x="9258298" y="771526"/>
            <a:ext cx="2933702" cy="1984088"/>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 pitchFamily="2" charset="0"/>
            </a:endParaRPr>
          </a:p>
        </p:txBody>
      </p:sp>
      <p:sp>
        <p:nvSpPr>
          <p:cNvPr id="3" name="Subtitle 2">
            <a:extLst>
              <a:ext uri="{FF2B5EF4-FFF2-40B4-BE49-F238E27FC236}">
                <a16:creationId xmlns:a16="http://schemas.microsoft.com/office/drawing/2014/main" id="{6A4393F9-46D9-9346-83E2-8A98D512B6B0}"/>
              </a:ext>
            </a:extLst>
          </p:cNvPr>
          <p:cNvSpPr>
            <a:spLocks noGrp="1"/>
          </p:cNvSpPr>
          <p:nvPr>
            <p:ph type="subTitle" idx="1"/>
          </p:nvPr>
        </p:nvSpPr>
        <p:spPr>
          <a:xfrm>
            <a:off x="265079" y="1073412"/>
            <a:ext cx="7315200" cy="4890817"/>
          </a:xfrm>
        </p:spPr>
        <p:txBody>
          <a:bodyPr>
            <a:normAutofit lnSpcReduction="10000"/>
          </a:bodyPr>
          <a:lstStyle/>
          <a:p>
            <a:r>
              <a:rPr lang="en-US" sz="3000" b="1" dirty="0">
                <a:solidFill>
                  <a:srgbClr val="002060"/>
                </a:solidFill>
                <a:latin typeface="Tahoma" panose="020B0604030504040204" pitchFamily="34" charset="0"/>
              </a:rPr>
              <a:t>Cali’s summer </a:t>
            </a:r>
            <a:r>
              <a:rPr lang="en-US" dirty="0">
                <a:solidFill>
                  <a:srgbClr val="002060"/>
                </a:solidFill>
              </a:rPr>
              <a:t>was spent on </a:t>
            </a:r>
            <a:br>
              <a:rPr lang="en-US" dirty="0">
                <a:solidFill>
                  <a:srgbClr val="002060"/>
                </a:solidFill>
              </a:rPr>
            </a:br>
            <a:r>
              <a:rPr lang="en-US" dirty="0">
                <a:solidFill>
                  <a:srgbClr val="002060"/>
                </a:solidFill>
              </a:rPr>
              <a:t>nursing research related to a Medicare study regarding COVID-19 and access to telehealth services.  The research focused on literature reviews in addition to     data analysis comparing Medicare and non-Medicare beneficiaries’ responses to COVID-19 and health surveys.</a:t>
            </a:r>
          </a:p>
          <a:p>
            <a:r>
              <a:rPr lang="en-US" sz="3000" b="1" dirty="0">
                <a:solidFill>
                  <a:srgbClr val="002060"/>
                </a:solidFill>
                <a:latin typeface="Tahoma" panose="020B0604030504040204" pitchFamily="34" charset="0"/>
              </a:rPr>
              <a:t>Cali discovered that </a:t>
            </a:r>
            <a:r>
              <a:rPr lang="en-US" dirty="0">
                <a:solidFill>
                  <a:srgbClr val="002060"/>
                </a:solidFill>
              </a:rPr>
              <a:t>it’s important to research to complete literature reviews, find reputable sources, and organize important information. </a:t>
            </a:r>
          </a:p>
          <a:p>
            <a:r>
              <a:rPr lang="en-US" sz="3000" b="1" dirty="0">
                <a:solidFill>
                  <a:srgbClr val="002060"/>
                </a:solidFill>
                <a:latin typeface="Tahoma" panose="020B0604030504040204" pitchFamily="34" charset="0"/>
              </a:rPr>
              <a:t>And Cali’s favorite part</a:t>
            </a:r>
            <a:r>
              <a:rPr lang="en-US" b="1" dirty="0">
                <a:solidFill>
                  <a:srgbClr val="002060"/>
                </a:solidFill>
              </a:rPr>
              <a:t> </a:t>
            </a:r>
            <a:r>
              <a:rPr lang="en-US" dirty="0">
                <a:solidFill>
                  <a:srgbClr val="002060"/>
                </a:solidFill>
              </a:rPr>
              <a:t>of summer </a:t>
            </a:r>
            <a:br>
              <a:rPr lang="en-US" dirty="0">
                <a:solidFill>
                  <a:srgbClr val="002060"/>
                </a:solidFill>
              </a:rPr>
            </a:br>
            <a:r>
              <a:rPr lang="en-US" dirty="0">
                <a:solidFill>
                  <a:srgbClr val="002060"/>
                </a:solidFill>
              </a:rPr>
              <a:t>research was being able to continue the                research they had been doing earlier in the.         semester so as not to create a gap in                          study.</a:t>
            </a:r>
            <a:endParaRPr lang="en-US" sz="2500" dirty="0">
              <a:solidFill>
                <a:srgbClr val="002060"/>
              </a:solidFill>
              <a:latin typeface="Tahoma" panose="020B0604030504040204" pitchFamily="34" charset="0"/>
            </a:endParaRPr>
          </a:p>
          <a:p>
            <a:endParaRPr lang="en-US" sz="4000" dirty="0">
              <a:solidFill>
                <a:schemeClr val="accent6">
                  <a:lumMod val="75000"/>
                </a:schemeClr>
              </a:solidFill>
              <a:latin typeface="Tahoma" panose="020B0604030504040204" pitchFamily="34" charset="0"/>
            </a:endParaRPr>
          </a:p>
        </p:txBody>
      </p:sp>
      <p:sp>
        <p:nvSpPr>
          <p:cNvPr id="4" name="TextBox 3">
            <a:extLst>
              <a:ext uri="{FF2B5EF4-FFF2-40B4-BE49-F238E27FC236}">
                <a16:creationId xmlns:a16="http://schemas.microsoft.com/office/drawing/2014/main" id="{0BFE29DC-C5D9-E444-B9D3-AF63387F0800}"/>
              </a:ext>
            </a:extLst>
          </p:cNvPr>
          <p:cNvSpPr txBox="1"/>
          <p:nvPr/>
        </p:nvSpPr>
        <p:spPr>
          <a:xfrm>
            <a:off x="78059" y="234176"/>
            <a:ext cx="3790556" cy="369332"/>
          </a:xfrm>
          <a:prstGeom prst="rect">
            <a:avLst/>
          </a:prstGeom>
          <a:noFill/>
        </p:spPr>
        <p:txBody>
          <a:bodyPr wrap="square" rtlCol="0">
            <a:spAutoFit/>
          </a:bodyPr>
          <a:lstStyle/>
          <a:p>
            <a:r>
              <a:rPr lang="en-US" dirty="0">
                <a:latin typeface="Helvetica" pitchFamily="2" charset="0"/>
              </a:rPr>
              <a:t>Office of Research and Innovation</a:t>
            </a:r>
          </a:p>
        </p:txBody>
      </p:sp>
      <p:sp>
        <p:nvSpPr>
          <p:cNvPr id="8" name="Rectangle 7">
            <a:extLst>
              <a:ext uri="{FF2B5EF4-FFF2-40B4-BE49-F238E27FC236}">
                <a16:creationId xmlns:a16="http://schemas.microsoft.com/office/drawing/2014/main" id="{85A68AC2-88B4-9842-8A3D-D1F580DB44F4}"/>
              </a:ext>
            </a:extLst>
          </p:cNvPr>
          <p:cNvSpPr/>
          <p:nvPr/>
        </p:nvSpPr>
        <p:spPr>
          <a:xfrm>
            <a:off x="9475687" y="3927491"/>
            <a:ext cx="2451120" cy="646331"/>
          </a:xfrm>
          <a:prstGeom prst="rect">
            <a:avLst/>
          </a:prstGeom>
        </p:spPr>
        <p:txBody>
          <a:bodyPr wrap="none">
            <a:spAutoFit/>
          </a:bodyPr>
          <a:lstStyle/>
          <a:p>
            <a:pPr algn="ctr"/>
            <a:r>
              <a:rPr lang="en-US" sz="3600" dirty="0">
                <a:solidFill>
                  <a:srgbClr val="002060"/>
                </a:solidFill>
                <a:latin typeface="Tahoma" panose="020B0604030504040204" pitchFamily="34" charset="0"/>
              </a:rPr>
              <a:t>Cali </a:t>
            </a:r>
            <a:r>
              <a:rPr lang="en-US" sz="3600" dirty="0" err="1">
                <a:solidFill>
                  <a:srgbClr val="002060"/>
                </a:solidFill>
                <a:latin typeface="Tahoma" panose="020B0604030504040204" pitchFamily="34" charset="0"/>
              </a:rPr>
              <a:t>Horder</a:t>
            </a:r>
            <a:endParaRPr lang="en-US" sz="3600" dirty="0">
              <a:solidFill>
                <a:srgbClr val="002060"/>
              </a:solidFill>
              <a:latin typeface="Tahoma" panose="020B0604030504040204" pitchFamily="34" charset="0"/>
            </a:endParaRPr>
          </a:p>
        </p:txBody>
      </p:sp>
      <p:pic>
        <p:nvPicPr>
          <p:cNvPr id="9" name="Picture 8">
            <a:extLst>
              <a:ext uri="{FF2B5EF4-FFF2-40B4-BE49-F238E27FC236}">
                <a16:creationId xmlns:a16="http://schemas.microsoft.com/office/drawing/2014/main" id="{ADBC6D51-C52A-6D4C-8D60-8B36882B19E2}"/>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9258297" y="-1335"/>
            <a:ext cx="2933702" cy="1679696"/>
          </a:xfrm>
          <a:prstGeom prst="rect">
            <a:avLst/>
          </a:prstGeom>
        </p:spPr>
      </p:pic>
      <p:pic>
        <p:nvPicPr>
          <p:cNvPr id="10" name="Picture 9">
            <a:extLst>
              <a:ext uri="{FF2B5EF4-FFF2-40B4-BE49-F238E27FC236}">
                <a16:creationId xmlns:a16="http://schemas.microsoft.com/office/drawing/2014/main" id="{CAE0148C-CC32-E74A-A62F-7C5539CE0205}"/>
              </a:ext>
            </a:extLst>
          </p:cNvPr>
          <p:cNvPicPr/>
          <p:nvPr/>
        </p:nvPicPr>
        <p:blipFill>
          <a:blip r:embed="rId3" cstate="print">
            <a:extLst>
              <a:ext uri="{28A0092B-C50C-407E-A947-70E740481C1C}">
                <a14:useLocalDpi xmlns:a14="http://schemas.microsoft.com/office/drawing/2010/main"/>
              </a:ext>
            </a:extLst>
          </a:blip>
          <a:stretch>
            <a:fillRect/>
          </a:stretch>
        </p:blipFill>
        <p:spPr>
          <a:xfrm>
            <a:off x="4138767" y="6255813"/>
            <a:ext cx="2174875" cy="295275"/>
          </a:xfrm>
          <a:prstGeom prst="rect">
            <a:avLst/>
          </a:prstGeom>
        </p:spPr>
      </p:pic>
      <p:sp>
        <p:nvSpPr>
          <p:cNvPr id="11" name="Rectangle 10">
            <a:extLst>
              <a:ext uri="{FF2B5EF4-FFF2-40B4-BE49-F238E27FC236}">
                <a16:creationId xmlns:a16="http://schemas.microsoft.com/office/drawing/2014/main" id="{B99687C4-6D06-BE45-A882-2434A3E7594A}"/>
              </a:ext>
            </a:extLst>
          </p:cNvPr>
          <p:cNvSpPr/>
          <p:nvPr/>
        </p:nvSpPr>
        <p:spPr>
          <a:xfrm>
            <a:off x="0" y="6088870"/>
            <a:ext cx="12192000" cy="75862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 pitchFamily="2" charset="0"/>
            </a:endParaRPr>
          </a:p>
        </p:txBody>
      </p:sp>
      <p:pic>
        <p:nvPicPr>
          <p:cNvPr id="12" name="Picture 11">
            <a:extLst>
              <a:ext uri="{FF2B5EF4-FFF2-40B4-BE49-F238E27FC236}">
                <a16:creationId xmlns:a16="http://schemas.microsoft.com/office/drawing/2014/main" id="{95833BFD-A87A-EC41-8ACD-54D5376DB28A}"/>
              </a:ext>
            </a:extLst>
          </p:cNvPr>
          <p:cNvPicPr/>
          <p:nvPr/>
        </p:nvPicPr>
        <p:blipFill>
          <a:blip r:embed="rId3" cstate="print">
            <a:extLst>
              <a:ext uri="{28A0092B-C50C-407E-A947-70E740481C1C}">
                <a14:useLocalDpi xmlns:a14="http://schemas.microsoft.com/office/drawing/2010/main"/>
              </a:ext>
            </a:extLst>
          </a:blip>
          <a:stretch>
            <a:fillRect/>
          </a:stretch>
        </p:blipFill>
        <p:spPr>
          <a:xfrm>
            <a:off x="9790771" y="6403450"/>
            <a:ext cx="2174875" cy="295275"/>
          </a:xfrm>
          <a:prstGeom prst="rect">
            <a:avLst/>
          </a:prstGeom>
        </p:spPr>
      </p:pic>
      <p:sp>
        <p:nvSpPr>
          <p:cNvPr id="2" name="Title 1">
            <a:extLst>
              <a:ext uri="{FF2B5EF4-FFF2-40B4-BE49-F238E27FC236}">
                <a16:creationId xmlns:a16="http://schemas.microsoft.com/office/drawing/2014/main" id="{96633F50-96C9-1847-9D6A-E928B4585329}"/>
              </a:ext>
            </a:extLst>
          </p:cNvPr>
          <p:cNvSpPr>
            <a:spLocks noGrp="1"/>
          </p:cNvSpPr>
          <p:nvPr>
            <p:ph type="ctrTitle"/>
          </p:nvPr>
        </p:nvSpPr>
        <p:spPr>
          <a:xfrm>
            <a:off x="5226205" y="5368306"/>
            <a:ext cx="3870142" cy="731074"/>
          </a:xfrm>
        </p:spPr>
        <p:txBody>
          <a:bodyPr>
            <a:noAutofit/>
          </a:bodyPr>
          <a:lstStyle/>
          <a:p>
            <a:pPr algn="r"/>
            <a:r>
              <a:rPr lang="en-US" sz="2800" b="1" dirty="0">
                <a:solidFill>
                  <a:srgbClr val="002060"/>
                </a:solidFill>
              </a:rPr>
              <a:t>SPOTLIGHT ON </a:t>
            </a:r>
            <a:br>
              <a:rPr lang="en-US" sz="2800" b="1" dirty="0">
                <a:solidFill>
                  <a:srgbClr val="002060"/>
                </a:solidFill>
              </a:rPr>
            </a:br>
            <a:r>
              <a:rPr lang="en-US" sz="2800" b="1" dirty="0">
                <a:solidFill>
                  <a:srgbClr val="002060"/>
                </a:solidFill>
              </a:rPr>
              <a:t>SUMMER UNDERGRADUATE RESEARCH</a:t>
            </a:r>
          </a:p>
        </p:txBody>
      </p:sp>
      <p:pic>
        <p:nvPicPr>
          <p:cNvPr id="18" name="Picture 17" descr="Chart&#10;&#10;Description automatically generated">
            <a:extLst>
              <a:ext uri="{FF2B5EF4-FFF2-40B4-BE49-F238E27FC236}">
                <a16:creationId xmlns:a16="http://schemas.microsoft.com/office/drawing/2014/main" id="{ACC80C98-87BA-BA45-AC5A-87095BE373DE}"/>
              </a:ext>
            </a:extLst>
          </p:cNvPr>
          <p:cNvPicPr/>
          <p:nvPr/>
        </p:nvPicPr>
        <p:blipFill>
          <a:blip r:embed="rId4" cstate="print">
            <a:extLst>
              <a:ext uri="{28A0092B-C50C-407E-A947-70E740481C1C}">
                <a14:useLocalDpi xmlns:a14="http://schemas.microsoft.com/office/drawing/2010/main"/>
              </a:ext>
            </a:extLst>
          </a:blip>
          <a:stretch>
            <a:fillRect/>
          </a:stretch>
        </p:blipFill>
        <p:spPr>
          <a:xfrm>
            <a:off x="7350201" y="234176"/>
            <a:ext cx="3012517" cy="2256798"/>
          </a:xfrm>
          <a:prstGeom prst="rect">
            <a:avLst/>
          </a:prstGeom>
        </p:spPr>
      </p:pic>
      <p:pic>
        <p:nvPicPr>
          <p:cNvPr id="19" name="Picture 18" descr="Chart&#10;&#10;Description automatically generated">
            <a:extLst>
              <a:ext uri="{FF2B5EF4-FFF2-40B4-BE49-F238E27FC236}">
                <a16:creationId xmlns:a16="http://schemas.microsoft.com/office/drawing/2014/main" id="{841CDC36-FBF4-7242-AF71-757143ADD96D}"/>
              </a:ext>
            </a:extLst>
          </p:cNvPr>
          <p:cNvPicPr/>
          <p:nvPr/>
        </p:nvPicPr>
        <p:blipFill>
          <a:blip r:embed="rId5" cstate="hqprint">
            <a:extLst>
              <a:ext uri="{28A0092B-C50C-407E-A947-70E740481C1C}">
                <a14:useLocalDpi xmlns:a14="http://schemas.microsoft.com/office/drawing/2010/main"/>
              </a:ext>
            </a:extLst>
          </a:blip>
          <a:stretch>
            <a:fillRect/>
          </a:stretch>
        </p:blipFill>
        <p:spPr>
          <a:xfrm>
            <a:off x="9490927" y="4614050"/>
            <a:ext cx="2014791" cy="1647350"/>
          </a:xfrm>
          <a:prstGeom prst="rect">
            <a:avLst/>
          </a:prstGeom>
        </p:spPr>
      </p:pic>
      <p:pic>
        <p:nvPicPr>
          <p:cNvPr id="15" name="Picture 14" descr="A person smiling for the camera&#10;&#10;Description automatically generated with low confidence">
            <a:extLst>
              <a:ext uri="{FF2B5EF4-FFF2-40B4-BE49-F238E27FC236}">
                <a16:creationId xmlns:a16="http://schemas.microsoft.com/office/drawing/2014/main" id="{2C9D61D2-4244-0447-903B-89569C75F8A4}"/>
              </a:ext>
            </a:extLst>
          </p:cNvPr>
          <p:cNvPicPr/>
          <p:nvPr/>
        </p:nvPicPr>
        <p:blipFill>
          <a:blip r:embed="rId6" cstate="print">
            <a:extLst>
              <a:ext uri="{28A0092B-C50C-407E-A947-70E740481C1C}">
                <a14:useLocalDpi xmlns:a14="http://schemas.microsoft.com/office/drawing/2010/main"/>
              </a:ext>
            </a:extLst>
          </a:blip>
          <a:stretch>
            <a:fillRect/>
          </a:stretch>
        </p:blipFill>
        <p:spPr>
          <a:xfrm>
            <a:off x="9140952" y="1678361"/>
            <a:ext cx="3012517" cy="2150428"/>
          </a:xfrm>
          <a:prstGeom prst="rect">
            <a:avLst/>
          </a:prstGeom>
        </p:spPr>
      </p:pic>
    </p:spTree>
    <p:extLst>
      <p:ext uri="{BB962C8B-B14F-4D97-AF65-F5344CB8AC3E}">
        <p14:creationId xmlns:p14="http://schemas.microsoft.com/office/powerpoint/2010/main" val="11947148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73231AD-3878-0645-8E53-F33DC4474A1C}"/>
              </a:ext>
            </a:extLst>
          </p:cNvPr>
          <p:cNvSpPr/>
          <p:nvPr/>
        </p:nvSpPr>
        <p:spPr>
          <a:xfrm>
            <a:off x="9258298" y="771526"/>
            <a:ext cx="2933702" cy="1984088"/>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 pitchFamily="2" charset="0"/>
            </a:endParaRPr>
          </a:p>
        </p:txBody>
      </p:sp>
      <p:sp>
        <p:nvSpPr>
          <p:cNvPr id="3" name="Subtitle 2">
            <a:extLst>
              <a:ext uri="{FF2B5EF4-FFF2-40B4-BE49-F238E27FC236}">
                <a16:creationId xmlns:a16="http://schemas.microsoft.com/office/drawing/2014/main" id="{6A4393F9-46D9-9346-83E2-8A98D512B6B0}"/>
              </a:ext>
            </a:extLst>
          </p:cNvPr>
          <p:cNvSpPr>
            <a:spLocks noGrp="1"/>
          </p:cNvSpPr>
          <p:nvPr>
            <p:ph type="subTitle" idx="1"/>
          </p:nvPr>
        </p:nvSpPr>
        <p:spPr>
          <a:xfrm>
            <a:off x="214802" y="820215"/>
            <a:ext cx="7315200" cy="5375758"/>
          </a:xfrm>
        </p:spPr>
        <p:txBody>
          <a:bodyPr>
            <a:normAutofit/>
          </a:bodyPr>
          <a:lstStyle/>
          <a:p>
            <a:r>
              <a:rPr lang="en-US" sz="3000" b="1" dirty="0" err="1">
                <a:solidFill>
                  <a:srgbClr val="002060"/>
                </a:solidFill>
                <a:latin typeface="Tahoma" panose="020B0604030504040204" pitchFamily="34" charset="0"/>
              </a:rPr>
              <a:t>Rade’s</a:t>
            </a:r>
            <a:r>
              <a:rPr lang="en-US" sz="3000" b="1" dirty="0">
                <a:solidFill>
                  <a:srgbClr val="002060"/>
                </a:solidFill>
                <a:latin typeface="Tahoma" panose="020B0604030504040204" pitchFamily="34" charset="0"/>
              </a:rPr>
              <a:t> summer research was </a:t>
            </a:r>
            <a:r>
              <a:rPr lang="en-US" dirty="0">
                <a:solidFill>
                  <a:srgbClr val="002060"/>
                </a:solidFill>
              </a:rPr>
              <a:t>about Lithium-Ion batteries and how their charging and discharging is affected by temperature. “Vehicles use a Battery Management System (BMS) in order to get a good estimation of how much charge is left in the battery, and then it is able to utilize the most potential from said batteries.” </a:t>
            </a:r>
          </a:p>
          <a:p>
            <a:r>
              <a:rPr lang="en-US" sz="3000" b="1" dirty="0" err="1">
                <a:solidFill>
                  <a:srgbClr val="002060"/>
                </a:solidFill>
                <a:latin typeface="Tahoma" panose="020B0604030504040204" pitchFamily="34" charset="0"/>
              </a:rPr>
              <a:t>Rade</a:t>
            </a:r>
            <a:r>
              <a:rPr lang="en-US" sz="3000" b="1" dirty="0">
                <a:solidFill>
                  <a:srgbClr val="002060"/>
                </a:solidFill>
                <a:latin typeface="Tahoma" panose="020B0604030504040204" pitchFamily="34" charset="0"/>
              </a:rPr>
              <a:t> learned about </a:t>
            </a:r>
            <a:r>
              <a:rPr lang="en-US" dirty="0">
                <a:solidFill>
                  <a:srgbClr val="002060"/>
                </a:solidFill>
              </a:rPr>
              <a:t>mathematical modeling. “I used topics I learned in classes that I did not think would have as many applications as there turns out to be.”</a:t>
            </a:r>
          </a:p>
          <a:p>
            <a:r>
              <a:rPr lang="en-US" sz="3000" b="1" dirty="0">
                <a:solidFill>
                  <a:srgbClr val="002060"/>
                </a:solidFill>
                <a:latin typeface="Tahoma" panose="020B0604030504040204" pitchFamily="34" charset="0"/>
              </a:rPr>
              <a:t>And </a:t>
            </a:r>
            <a:r>
              <a:rPr lang="en-US" sz="3000" b="1" dirty="0" err="1">
                <a:solidFill>
                  <a:srgbClr val="002060"/>
                </a:solidFill>
                <a:latin typeface="Tahoma" panose="020B0604030504040204" pitchFamily="34" charset="0"/>
              </a:rPr>
              <a:t>Rade’s</a:t>
            </a:r>
            <a:r>
              <a:rPr lang="en-US" sz="3000" b="1" dirty="0">
                <a:solidFill>
                  <a:srgbClr val="002060"/>
                </a:solidFill>
                <a:latin typeface="Tahoma" panose="020B0604030504040204" pitchFamily="34" charset="0"/>
              </a:rPr>
              <a:t> favorite part</a:t>
            </a:r>
            <a:r>
              <a:rPr lang="en-US" b="1" dirty="0">
                <a:solidFill>
                  <a:srgbClr val="002060"/>
                </a:solidFill>
              </a:rPr>
              <a:t>  </a:t>
            </a:r>
            <a:r>
              <a:rPr lang="en-US" dirty="0">
                <a:solidFill>
                  <a:srgbClr val="002060"/>
                </a:solidFill>
              </a:rPr>
              <a:t>of                summer research was “the opportunity to                    work on an interesting topic and working                   alongside a few Marquette graduate </a:t>
            </a:r>
            <a:br>
              <a:rPr lang="en-US" dirty="0">
                <a:solidFill>
                  <a:srgbClr val="002060"/>
                </a:solidFill>
              </a:rPr>
            </a:br>
            <a:r>
              <a:rPr lang="en-US" dirty="0">
                <a:solidFill>
                  <a:srgbClr val="002060"/>
                </a:solidFill>
              </a:rPr>
              <a:t>students.”</a:t>
            </a:r>
            <a:endParaRPr lang="en-US" sz="2500" dirty="0">
              <a:solidFill>
                <a:srgbClr val="002060"/>
              </a:solidFill>
              <a:latin typeface="Tahoma" panose="020B0604030504040204" pitchFamily="34" charset="0"/>
            </a:endParaRPr>
          </a:p>
          <a:p>
            <a:endParaRPr lang="en-US" sz="4000" dirty="0">
              <a:solidFill>
                <a:schemeClr val="accent6">
                  <a:lumMod val="75000"/>
                </a:schemeClr>
              </a:solidFill>
              <a:latin typeface="Tahoma" panose="020B0604030504040204" pitchFamily="34" charset="0"/>
            </a:endParaRPr>
          </a:p>
        </p:txBody>
      </p:sp>
      <p:sp>
        <p:nvSpPr>
          <p:cNvPr id="4" name="TextBox 3">
            <a:extLst>
              <a:ext uri="{FF2B5EF4-FFF2-40B4-BE49-F238E27FC236}">
                <a16:creationId xmlns:a16="http://schemas.microsoft.com/office/drawing/2014/main" id="{0BFE29DC-C5D9-E444-B9D3-AF63387F0800}"/>
              </a:ext>
            </a:extLst>
          </p:cNvPr>
          <p:cNvSpPr txBox="1"/>
          <p:nvPr/>
        </p:nvSpPr>
        <p:spPr>
          <a:xfrm>
            <a:off x="78059" y="234176"/>
            <a:ext cx="3696772" cy="369332"/>
          </a:xfrm>
          <a:prstGeom prst="rect">
            <a:avLst/>
          </a:prstGeom>
          <a:noFill/>
        </p:spPr>
        <p:txBody>
          <a:bodyPr wrap="square" rtlCol="0">
            <a:spAutoFit/>
          </a:bodyPr>
          <a:lstStyle/>
          <a:p>
            <a:r>
              <a:rPr lang="en-US" dirty="0">
                <a:latin typeface="Helvetica" pitchFamily="2" charset="0"/>
              </a:rPr>
              <a:t>Office of Research and Innovation</a:t>
            </a:r>
          </a:p>
        </p:txBody>
      </p:sp>
      <p:sp>
        <p:nvSpPr>
          <p:cNvPr id="8" name="Rectangle 7">
            <a:extLst>
              <a:ext uri="{FF2B5EF4-FFF2-40B4-BE49-F238E27FC236}">
                <a16:creationId xmlns:a16="http://schemas.microsoft.com/office/drawing/2014/main" id="{85A68AC2-88B4-9842-8A3D-D1F580DB44F4}"/>
              </a:ext>
            </a:extLst>
          </p:cNvPr>
          <p:cNvSpPr/>
          <p:nvPr/>
        </p:nvSpPr>
        <p:spPr>
          <a:xfrm>
            <a:off x="9429747" y="5279098"/>
            <a:ext cx="2588914" cy="507831"/>
          </a:xfrm>
          <a:prstGeom prst="rect">
            <a:avLst/>
          </a:prstGeom>
        </p:spPr>
        <p:txBody>
          <a:bodyPr wrap="none">
            <a:spAutoFit/>
          </a:bodyPr>
          <a:lstStyle/>
          <a:p>
            <a:pPr algn="ctr"/>
            <a:r>
              <a:rPr lang="en-US" sz="2700" dirty="0" err="1">
                <a:solidFill>
                  <a:srgbClr val="002060"/>
                </a:solidFill>
                <a:latin typeface="Tahoma" panose="020B0604030504040204" pitchFamily="34" charset="0"/>
              </a:rPr>
              <a:t>Rade</a:t>
            </a:r>
            <a:r>
              <a:rPr lang="en-US" sz="2700" dirty="0">
                <a:solidFill>
                  <a:srgbClr val="002060"/>
                </a:solidFill>
                <a:latin typeface="Tahoma" panose="020B0604030504040204" pitchFamily="34" charset="0"/>
              </a:rPr>
              <a:t> </a:t>
            </a:r>
            <a:r>
              <a:rPr lang="en-US" sz="2700" dirty="0" err="1">
                <a:solidFill>
                  <a:srgbClr val="002060"/>
                </a:solidFill>
                <a:latin typeface="Tahoma" panose="020B0604030504040204" pitchFamily="34" charset="0"/>
              </a:rPr>
              <a:t>Latinovich</a:t>
            </a:r>
            <a:endParaRPr lang="en-US" sz="2700" dirty="0">
              <a:solidFill>
                <a:srgbClr val="002060"/>
              </a:solidFill>
              <a:latin typeface="Tahoma" panose="020B0604030504040204" pitchFamily="34" charset="0"/>
            </a:endParaRPr>
          </a:p>
        </p:txBody>
      </p:sp>
      <p:pic>
        <p:nvPicPr>
          <p:cNvPr id="9" name="Picture 8">
            <a:extLst>
              <a:ext uri="{FF2B5EF4-FFF2-40B4-BE49-F238E27FC236}">
                <a16:creationId xmlns:a16="http://schemas.microsoft.com/office/drawing/2014/main" id="{ADBC6D51-C52A-6D4C-8D60-8B36882B19E2}"/>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9258297" y="-1335"/>
            <a:ext cx="2933702" cy="1679696"/>
          </a:xfrm>
          <a:prstGeom prst="rect">
            <a:avLst/>
          </a:prstGeom>
        </p:spPr>
      </p:pic>
      <p:pic>
        <p:nvPicPr>
          <p:cNvPr id="10" name="Picture 9">
            <a:extLst>
              <a:ext uri="{FF2B5EF4-FFF2-40B4-BE49-F238E27FC236}">
                <a16:creationId xmlns:a16="http://schemas.microsoft.com/office/drawing/2014/main" id="{CAE0148C-CC32-E74A-A62F-7C5539CE0205}"/>
              </a:ext>
            </a:extLst>
          </p:cNvPr>
          <p:cNvPicPr/>
          <p:nvPr/>
        </p:nvPicPr>
        <p:blipFill>
          <a:blip r:embed="rId3" cstate="print">
            <a:extLst>
              <a:ext uri="{28A0092B-C50C-407E-A947-70E740481C1C}">
                <a14:useLocalDpi xmlns:a14="http://schemas.microsoft.com/office/drawing/2010/main"/>
              </a:ext>
            </a:extLst>
          </a:blip>
          <a:stretch>
            <a:fillRect/>
          </a:stretch>
        </p:blipFill>
        <p:spPr>
          <a:xfrm>
            <a:off x="4138767" y="6255813"/>
            <a:ext cx="2174875" cy="295275"/>
          </a:xfrm>
          <a:prstGeom prst="rect">
            <a:avLst/>
          </a:prstGeom>
        </p:spPr>
      </p:pic>
      <p:sp>
        <p:nvSpPr>
          <p:cNvPr id="11" name="Rectangle 10">
            <a:extLst>
              <a:ext uri="{FF2B5EF4-FFF2-40B4-BE49-F238E27FC236}">
                <a16:creationId xmlns:a16="http://schemas.microsoft.com/office/drawing/2014/main" id="{B99687C4-6D06-BE45-A882-2434A3E7594A}"/>
              </a:ext>
            </a:extLst>
          </p:cNvPr>
          <p:cNvSpPr/>
          <p:nvPr/>
        </p:nvSpPr>
        <p:spPr>
          <a:xfrm>
            <a:off x="0" y="6088870"/>
            <a:ext cx="12192000" cy="75862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 pitchFamily="2" charset="0"/>
            </a:endParaRPr>
          </a:p>
        </p:txBody>
      </p:sp>
      <p:pic>
        <p:nvPicPr>
          <p:cNvPr id="12" name="Picture 11">
            <a:extLst>
              <a:ext uri="{FF2B5EF4-FFF2-40B4-BE49-F238E27FC236}">
                <a16:creationId xmlns:a16="http://schemas.microsoft.com/office/drawing/2014/main" id="{95833BFD-A87A-EC41-8ACD-54D5376DB28A}"/>
              </a:ext>
            </a:extLst>
          </p:cNvPr>
          <p:cNvPicPr/>
          <p:nvPr/>
        </p:nvPicPr>
        <p:blipFill>
          <a:blip r:embed="rId3" cstate="print">
            <a:extLst>
              <a:ext uri="{28A0092B-C50C-407E-A947-70E740481C1C}">
                <a14:useLocalDpi xmlns:a14="http://schemas.microsoft.com/office/drawing/2010/main"/>
              </a:ext>
            </a:extLst>
          </a:blip>
          <a:stretch>
            <a:fillRect/>
          </a:stretch>
        </p:blipFill>
        <p:spPr>
          <a:xfrm>
            <a:off x="9790771" y="6403450"/>
            <a:ext cx="2174875" cy="295275"/>
          </a:xfrm>
          <a:prstGeom prst="rect">
            <a:avLst/>
          </a:prstGeom>
        </p:spPr>
      </p:pic>
      <p:sp>
        <p:nvSpPr>
          <p:cNvPr id="2" name="Title 1">
            <a:extLst>
              <a:ext uri="{FF2B5EF4-FFF2-40B4-BE49-F238E27FC236}">
                <a16:creationId xmlns:a16="http://schemas.microsoft.com/office/drawing/2014/main" id="{96633F50-96C9-1847-9D6A-E928B4585329}"/>
              </a:ext>
            </a:extLst>
          </p:cNvPr>
          <p:cNvSpPr>
            <a:spLocks noGrp="1"/>
          </p:cNvSpPr>
          <p:nvPr>
            <p:ph type="ctrTitle"/>
          </p:nvPr>
        </p:nvSpPr>
        <p:spPr>
          <a:xfrm>
            <a:off x="5226205" y="5368306"/>
            <a:ext cx="3870142" cy="731074"/>
          </a:xfrm>
        </p:spPr>
        <p:txBody>
          <a:bodyPr>
            <a:noAutofit/>
          </a:bodyPr>
          <a:lstStyle/>
          <a:p>
            <a:pPr algn="r"/>
            <a:r>
              <a:rPr lang="en-US" sz="2800" b="1" dirty="0">
                <a:solidFill>
                  <a:srgbClr val="002060"/>
                </a:solidFill>
              </a:rPr>
              <a:t>SPOTLIGHT ON </a:t>
            </a:r>
            <a:br>
              <a:rPr lang="en-US" sz="2800" b="1" dirty="0">
                <a:solidFill>
                  <a:srgbClr val="002060"/>
                </a:solidFill>
              </a:rPr>
            </a:br>
            <a:r>
              <a:rPr lang="en-US" sz="2800" b="1" dirty="0">
                <a:solidFill>
                  <a:srgbClr val="002060"/>
                </a:solidFill>
              </a:rPr>
              <a:t>SUMMER UNDERGRADUATE RESEARCH</a:t>
            </a:r>
          </a:p>
        </p:txBody>
      </p:sp>
      <p:pic>
        <p:nvPicPr>
          <p:cNvPr id="16" name="Picture 15" descr="A person taking a selfie&#10;&#10;Description automatically generated with medium confidence">
            <a:extLst>
              <a:ext uri="{FF2B5EF4-FFF2-40B4-BE49-F238E27FC236}">
                <a16:creationId xmlns:a16="http://schemas.microsoft.com/office/drawing/2014/main" id="{5CC162A8-1260-6E41-B114-C7F19E6DB624}"/>
              </a:ext>
            </a:extLst>
          </p:cNvPr>
          <p:cNvPicPr/>
          <p:nvPr/>
        </p:nvPicPr>
        <p:blipFill>
          <a:blip r:embed="rId4" cstate="hqprint">
            <a:extLst>
              <a:ext uri="{28A0092B-C50C-407E-A947-70E740481C1C}">
                <a14:useLocalDpi xmlns:a14="http://schemas.microsoft.com/office/drawing/2010/main"/>
              </a:ext>
            </a:extLst>
          </a:blip>
          <a:stretch>
            <a:fillRect/>
          </a:stretch>
        </p:blipFill>
        <p:spPr>
          <a:xfrm rot="16200000">
            <a:off x="9055659" y="2097636"/>
            <a:ext cx="3338978" cy="2504100"/>
          </a:xfrm>
          <a:prstGeom prst="rect">
            <a:avLst/>
          </a:prstGeom>
        </p:spPr>
      </p:pic>
      <p:pic>
        <p:nvPicPr>
          <p:cNvPr id="6" name="Picture 5" descr="A close-up of a computer&#10;&#10;Description automatically generated with low confidence">
            <a:extLst>
              <a:ext uri="{FF2B5EF4-FFF2-40B4-BE49-F238E27FC236}">
                <a16:creationId xmlns:a16="http://schemas.microsoft.com/office/drawing/2014/main" id="{1DB4F0A2-6642-384C-9FF8-183FAE4918C2}"/>
              </a:ext>
            </a:extLst>
          </p:cNvPr>
          <p:cNvPicPr>
            <a:picLocks noChangeAspect="1"/>
          </p:cNvPicPr>
          <p:nvPr/>
        </p:nvPicPr>
        <p:blipFill>
          <a:blip r:embed="rId5"/>
          <a:stretch>
            <a:fillRect/>
          </a:stretch>
        </p:blipFill>
        <p:spPr>
          <a:xfrm>
            <a:off x="7367961" y="260298"/>
            <a:ext cx="2532255" cy="1418063"/>
          </a:xfrm>
          <a:prstGeom prst="rect">
            <a:avLst/>
          </a:prstGeom>
        </p:spPr>
      </p:pic>
      <p:pic>
        <p:nvPicPr>
          <p:cNvPr id="20" name="Picture 19" descr="Diagram&#10;&#10;Description automatically generated">
            <a:extLst>
              <a:ext uri="{FF2B5EF4-FFF2-40B4-BE49-F238E27FC236}">
                <a16:creationId xmlns:a16="http://schemas.microsoft.com/office/drawing/2014/main" id="{CEF20010-4893-494A-9D07-F44C026228FF}"/>
              </a:ext>
            </a:extLst>
          </p:cNvPr>
          <p:cNvPicPr>
            <a:picLocks noChangeAspect="1"/>
          </p:cNvPicPr>
          <p:nvPr/>
        </p:nvPicPr>
        <p:blipFill>
          <a:blip r:embed="rId6"/>
          <a:stretch>
            <a:fillRect/>
          </a:stretch>
        </p:blipFill>
        <p:spPr>
          <a:xfrm>
            <a:off x="7613941" y="1505252"/>
            <a:ext cx="1644355" cy="2650441"/>
          </a:xfrm>
          <a:prstGeom prst="rect">
            <a:avLst/>
          </a:prstGeom>
        </p:spPr>
      </p:pic>
    </p:spTree>
    <p:extLst>
      <p:ext uri="{BB962C8B-B14F-4D97-AF65-F5344CB8AC3E}">
        <p14:creationId xmlns:p14="http://schemas.microsoft.com/office/powerpoint/2010/main" val="38207994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73231AD-3878-0645-8E53-F33DC4474A1C}"/>
              </a:ext>
            </a:extLst>
          </p:cNvPr>
          <p:cNvSpPr/>
          <p:nvPr/>
        </p:nvSpPr>
        <p:spPr>
          <a:xfrm>
            <a:off x="9258298" y="771526"/>
            <a:ext cx="2933702" cy="1984088"/>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 pitchFamily="2" charset="0"/>
            </a:endParaRPr>
          </a:p>
        </p:txBody>
      </p:sp>
      <p:sp>
        <p:nvSpPr>
          <p:cNvPr id="3" name="Subtitle 2">
            <a:extLst>
              <a:ext uri="{FF2B5EF4-FFF2-40B4-BE49-F238E27FC236}">
                <a16:creationId xmlns:a16="http://schemas.microsoft.com/office/drawing/2014/main" id="{6A4393F9-46D9-9346-83E2-8A98D512B6B0}"/>
              </a:ext>
            </a:extLst>
          </p:cNvPr>
          <p:cNvSpPr>
            <a:spLocks noGrp="1"/>
          </p:cNvSpPr>
          <p:nvPr>
            <p:ph type="subTitle" idx="1"/>
          </p:nvPr>
        </p:nvSpPr>
        <p:spPr>
          <a:xfrm>
            <a:off x="204052" y="964946"/>
            <a:ext cx="7315200" cy="5560424"/>
          </a:xfrm>
        </p:spPr>
        <p:txBody>
          <a:bodyPr>
            <a:normAutofit/>
          </a:bodyPr>
          <a:lstStyle/>
          <a:p>
            <a:r>
              <a:rPr lang="en-US" sz="3000" b="1" dirty="0">
                <a:solidFill>
                  <a:srgbClr val="002060"/>
                </a:solidFill>
                <a:latin typeface="Tahoma" panose="020B0604030504040204" pitchFamily="34" charset="0"/>
              </a:rPr>
              <a:t>Emma’s summer research was </a:t>
            </a:r>
            <a:r>
              <a:rPr lang="en-US" sz="2000" dirty="0">
                <a:solidFill>
                  <a:srgbClr val="002060"/>
                </a:solidFill>
                <a:latin typeface="Tahoma" panose="020B0604030504040204" pitchFamily="34" charset="0"/>
              </a:rPr>
              <a:t>“</a:t>
            </a:r>
            <a:r>
              <a:rPr lang="en-US" sz="2000" dirty="0">
                <a:solidFill>
                  <a:srgbClr val="002060"/>
                </a:solidFill>
                <a:latin typeface="Tahoma" panose="020B0604030504040204" pitchFamily="34" charset="0"/>
                <a:ea typeface="Tahoma" panose="020B0604030504040204" pitchFamily="34" charset="0"/>
                <a:cs typeface="Tahoma" panose="020B0604030504040204" pitchFamily="34" charset="0"/>
              </a:rPr>
              <a:t>using</a:t>
            </a:r>
            <a:r>
              <a:rPr lang="en-US" sz="2000" dirty="0">
                <a:solidFill>
                  <a:srgbClr val="002060"/>
                </a:solidFill>
              </a:rPr>
              <a:t> </a:t>
            </a:r>
            <a:r>
              <a:rPr lang="en-US" dirty="0">
                <a:solidFill>
                  <a:srgbClr val="002060"/>
                </a:solidFill>
              </a:rPr>
              <a:t>ArcGIS Pro, a geographical information system we were able to look more in depth in the ways different demographics, such as single parent homes or net income, influence crime [of the west side of Milwaukee].”</a:t>
            </a:r>
          </a:p>
          <a:p>
            <a:r>
              <a:rPr lang="en-US" sz="3000" b="1" dirty="0">
                <a:solidFill>
                  <a:srgbClr val="002060"/>
                </a:solidFill>
                <a:latin typeface="Tahoma" panose="020B0604030504040204" pitchFamily="34" charset="0"/>
              </a:rPr>
              <a:t>Emma learned about how </a:t>
            </a:r>
            <a:r>
              <a:rPr lang="en-US" sz="2000" dirty="0">
                <a:solidFill>
                  <a:srgbClr val="002060"/>
                </a:solidFill>
                <a:latin typeface="Tahoma" panose="020B0604030504040204" pitchFamily="34" charset="0"/>
              </a:rPr>
              <a:t>“</a:t>
            </a:r>
            <a:r>
              <a:rPr lang="en-US" dirty="0">
                <a:solidFill>
                  <a:srgbClr val="002060"/>
                </a:solidFill>
              </a:rPr>
              <a:t>demographics are so crucial to crime rates and density…[and]  crime is what a lot of these people are forced into or is their only option, and if there were actual systemic and economic change, then many places facing these high rates of crime would be a whole lot safer.”</a:t>
            </a:r>
          </a:p>
          <a:p>
            <a:r>
              <a:rPr lang="en-US" sz="3000" b="1" dirty="0">
                <a:solidFill>
                  <a:srgbClr val="002060"/>
                </a:solidFill>
                <a:latin typeface="Tahoma" panose="020B0604030504040204" pitchFamily="34" charset="0"/>
              </a:rPr>
              <a:t>And Emma’s favorite part</a:t>
            </a:r>
            <a:br>
              <a:rPr lang="en-US" b="1" dirty="0">
                <a:solidFill>
                  <a:srgbClr val="002060"/>
                </a:solidFill>
              </a:rPr>
            </a:br>
            <a:r>
              <a:rPr lang="en-US" dirty="0">
                <a:solidFill>
                  <a:srgbClr val="002060"/>
                </a:solidFill>
              </a:rPr>
              <a:t>was</a:t>
            </a:r>
            <a:r>
              <a:rPr lang="en-US" b="1" dirty="0">
                <a:solidFill>
                  <a:srgbClr val="002060"/>
                </a:solidFill>
              </a:rPr>
              <a:t> “</a:t>
            </a:r>
            <a:r>
              <a:rPr lang="en-US" dirty="0">
                <a:solidFill>
                  <a:srgbClr val="002060"/>
                </a:solidFill>
              </a:rPr>
              <a:t>learning how to use the geographic </a:t>
            </a:r>
            <a:br>
              <a:rPr lang="en-US" dirty="0">
                <a:solidFill>
                  <a:srgbClr val="002060"/>
                </a:solidFill>
              </a:rPr>
            </a:br>
            <a:r>
              <a:rPr lang="en-US" dirty="0">
                <a:solidFill>
                  <a:srgbClr val="002060"/>
                </a:solidFill>
              </a:rPr>
              <a:t>information system.”</a:t>
            </a:r>
            <a:endParaRPr lang="en-US" sz="4000" dirty="0">
              <a:solidFill>
                <a:srgbClr val="002060"/>
              </a:solidFill>
              <a:latin typeface="Tahoma" panose="020B0604030504040204" pitchFamily="34" charset="0"/>
            </a:endParaRPr>
          </a:p>
        </p:txBody>
      </p:sp>
      <p:sp>
        <p:nvSpPr>
          <p:cNvPr id="4" name="TextBox 3">
            <a:extLst>
              <a:ext uri="{FF2B5EF4-FFF2-40B4-BE49-F238E27FC236}">
                <a16:creationId xmlns:a16="http://schemas.microsoft.com/office/drawing/2014/main" id="{0BFE29DC-C5D9-E444-B9D3-AF63387F0800}"/>
              </a:ext>
            </a:extLst>
          </p:cNvPr>
          <p:cNvSpPr txBox="1"/>
          <p:nvPr/>
        </p:nvSpPr>
        <p:spPr>
          <a:xfrm>
            <a:off x="78059" y="234176"/>
            <a:ext cx="3720218" cy="369332"/>
          </a:xfrm>
          <a:prstGeom prst="rect">
            <a:avLst/>
          </a:prstGeom>
          <a:noFill/>
        </p:spPr>
        <p:txBody>
          <a:bodyPr wrap="square" rtlCol="0">
            <a:spAutoFit/>
          </a:bodyPr>
          <a:lstStyle/>
          <a:p>
            <a:r>
              <a:rPr lang="en-US" dirty="0">
                <a:latin typeface="Helvetica" pitchFamily="2" charset="0"/>
              </a:rPr>
              <a:t>Office of Research and Innovation</a:t>
            </a:r>
          </a:p>
        </p:txBody>
      </p:sp>
      <p:sp>
        <p:nvSpPr>
          <p:cNvPr id="8" name="Rectangle 7">
            <a:extLst>
              <a:ext uri="{FF2B5EF4-FFF2-40B4-BE49-F238E27FC236}">
                <a16:creationId xmlns:a16="http://schemas.microsoft.com/office/drawing/2014/main" id="{85A68AC2-88B4-9842-8A3D-D1F580DB44F4}"/>
              </a:ext>
            </a:extLst>
          </p:cNvPr>
          <p:cNvSpPr/>
          <p:nvPr/>
        </p:nvSpPr>
        <p:spPr>
          <a:xfrm>
            <a:off x="9363097" y="5279098"/>
            <a:ext cx="2722220" cy="523220"/>
          </a:xfrm>
          <a:prstGeom prst="rect">
            <a:avLst/>
          </a:prstGeom>
        </p:spPr>
        <p:txBody>
          <a:bodyPr wrap="none">
            <a:spAutoFit/>
          </a:bodyPr>
          <a:lstStyle/>
          <a:p>
            <a:pPr algn="ctr"/>
            <a:r>
              <a:rPr lang="en-US" sz="2700" dirty="0">
                <a:solidFill>
                  <a:srgbClr val="002060"/>
                </a:solidFill>
                <a:latin typeface="Tahoma" panose="020B0604030504040204" pitchFamily="34" charset="0"/>
              </a:rPr>
              <a:t>Emma </a:t>
            </a:r>
            <a:r>
              <a:rPr lang="en-US" sz="2700" dirty="0" err="1">
                <a:solidFill>
                  <a:srgbClr val="002060"/>
                </a:solidFill>
                <a:latin typeface="Tahoma" panose="020B0604030504040204" pitchFamily="34" charset="0"/>
                <a:ea typeface="Tahoma" panose="020B0604030504040204" pitchFamily="34" charset="0"/>
                <a:cs typeface="Tahoma" panose="020B0604030504040204" pitchFamily="34" charset="0"/>
              </a:rPr>
              <a:t>Armbrust</a:t>
            </a:r>
            <a:r>
              <a:rPr lang="en-US" sz="2800" dirty="0"/>
              <a:t> </a:t>
            </a:r>
            <a:endParaRPr lang="en-US" sz="2700" dirty="0">
              <a:solidFill>
                <a:srgbClr val="002060"/>
              </a:solidFill>
              <a:latin typeface="Tahoma" panose="020B0604030504040204" pitchFamily="34" charset="0"/>
            </a:endParaRPr>
          </a:p>
        </p:txBody>
      </p:sp>
      <p:pic>
        <p:nvPicPr>
          <p:cNvPr id="9" name="Picture 8">
            <a:extLst>
              <a:ext uri="{FF2B5EF4-FFF2-40B4-BE49-F238E27FC236}">
                <a16:creationId xmlns:a16="http://schemas.microsoft.com/office/drawing/2014/main" id="{ADBC6D51-C52A-6D4C-8D60-8B36882B19E2}"/>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9258297" y="-1335"/>
            <a:ext cx="2933702" cy="1679696"/>
          </a:xfrm>
          <a:prstGeom prst="rect">
            <a:avLst/>
          </a:prstGeom>
        </p:spPr>
      </p:pic>
      <p:pic>
        <p:nvPicPr>
          <p:cNvPr id="10" name="Picture 9">
            <a:extLst>
              <a:ext uri="{FF2B5EF4-FFF2-40B4-BE49-F238E27FC236}">
                <a16:creationId xmlns:a16="http://schemas.microsoft.com/office/drawing/2014/main" id="{CAE0148C-CC32-E74A-A62F-7C5539CE0205}"/>
              </a:ext>
            </a:extLst>
          </p:cNvPr>
          <p:cNvPicPr/>
          <p:nvPr/>
        </p:nvPicPr>
        <p:blipFill>
          <a:blip r:embed="rId3" cstate="print">
            <a:extLst>
              <a:ext uri="{28A0092B-C50C-407E-A947-70E740481C1C}">
                <a14:useLocalDpi xmlns:a14="http://schemas.microsoft.com/office/drawing/2010/main"/>
              </a:ext>
            </a:extLst>
          </a:blip>
          <a:stretch>
            <a:fillRect/>
          </a:stretch>
        </p:blipFill>
        <p:spPr>
          <a:xfrm>
            <a:off x="4138767" y="6255813"/>
            <a:ext cx="2174875" cy="295275"/>
          </a:xfrm>
          <a:prstGeom prst="rect">
            <a:avLst/>
          </a:prstGeom>
        </p:spPr>
      </p:pic>
      <p:sp>
        <p:nvSpPr>
          <p:cNvPr id="11" name="Rectangle 10">
            <a:extLst>
              <a:ext uri="{FF2B5EF4-FFF2-40B4-BE49-F238E27FC236}">
                <a16:creationId xmlns:a16="http://schemas.microsoft.com/office/drawing/2014/main" id="{B99687C4-6D06-BE45-A882-2434A3E7594A}"/>
              </a:ext>
            </a:extLst>
          </p:cNvPr>
          <p:cNvSpPr/>
          <p:nvPr/>
        </p:nvSpPr>
        <p:spPr>
          <a:xfrm>
            <a:off x="0" y="6088870"/>
            <a:ext cx="12192000" cy="75862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 pitchFamily="2" charset="0"/>
            </a:endParaRPr>
          </a:p>
        </p:txBody>
      </p:sp>
      <p:pic>
        <p:nvPicPr>
          <p:cNvPr id="12" name="Picture 11">
            <a:extLst>
              <a:ext uri="{FF2B5EF4-FFF2-40B4-BE49-F238E27FC236}">
                <a16:creationId xmlns:a16="http://schemas.microsoft.com/office/drawing/2014/main" id="{95833BFD-A87A-EC41-8ACD-54D5376DB28A}"/>
              </a:ext>
            </a:extLst>
          </p:cNvPr>
          <p:cNvPicPr/>
          <p:nvPr/>
        </p:nvPicPr>
        <p:blipFill>
          <a:blip r:embed="rId3" cstate="print">
            <a:extLst>
              <a:ext uri="{28A0092B-C50C-407E-A947-70E740481C1C}">
                <a14:useLocalDpi xmlns:a14="http://schemas.microsoft.com/office/drawing/2010/main"/>
              </a:ext>
            </a:extLst>
          </a:blip>
          <a:stretch>
            <a:fillRect/>
          </a:stretch>
        </p:blipFill>
        <p:spPr>
          <a:xfrm>
            <a:off x="9790771" y="6403450"/>
            <a:ext cx="2174875" cy="295275"/>
          </a:xfrm>
          <a:prstGeom prst="rect">
            <a:avLst/>
          </a:prstGeom>
        </p:spPr>
      </p:pic>
      <p:sp>
        <p:nvSpPr>
          <p:cNvPr id="2" name="Title 1">
            <a:extLst>
              <a:ext uri="{FF2B5EF4-FFF2-40B4-BE49-F238E27FC236}">
                <a16:creationId xmlns:a16="http://schemas.microsoft.com/office/drawing/2014/main" id="{96633F50-96C9-1847-9D6A-E928B4585329}"/>
              </a:ext>
            </a:extLst>
          </p:cNvPr>
          <p:cNvSpPr>
            <a:spLocks noGrp="1"/>
          </p:cNvSpPr>
          <p:nvPr>
            <p:ph type="ctrTitle"/>
          </p:nvPr>
        </p:nvSpPr>
        <p:spPr>
          <a:xfrm>
            <a:off x="5226205" y="5368306"/>
            <a:ext cx="3870142" cy="731074"/>
          </a:xfrm>
        </p:spPr>
        <p:txBody>
          <a:bodyPr>
            <a:noAutofit/>
          </a:bodyPr>
          <a:lstStyle/>
          <a:p>
            <a:pPr algn="r"/>
            <a:r>
              <a:rPr lang="en-US" sz="2800" b="1" dirty="0">
                <a:solidFill>
                  <a:srgbClr val="002060"/>
                </a:solidFill>
              </a:rPr>
              <a:t>SPOTLIGHT ON </a:t>
            </a:r>
            <a:br>
              <a:rPr lang="en-US" sz="2800" b="1" dirty="0">
                <a:solidFill>
                  <a:srgbClr val="002060"/>
                </a:solidFill>
              </a:rPr>
            </a:br>
            <a:r>
              <a:rPr lang="en-US" sz="2800" b="1" dirty="0">
                <a:solidFill>
                  <a:srgbClr val="002060"/>
                </a:solidFill>
              </a:rPr>
              <a:t>SUMMER UNDERGRADUATE RESEARCH</a:t>
            </a:r>
          </a:p>
        </p:txBody>
      </p:sp>
      <p:pic>
        <p:nvPicPr>
          <p:cNvPr id="14" name="Picture 13" descr="A person sitting on a couch&#10;&#10;Description automatically generated with low confidence">
            <a:extLst>
              <a:ext uri="{FF2B5EF4-FFF2-40B4-BE49-F238E27FC236}">
                <a16:creationId xmlns:a16="http://schemas.microsoft.com/office/drawing/2014/main" id="{A4FC63DE-054F-A645-91E8-73E15C3BEB07}"/>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521488" y="1939994"/>
            <a:ext cx="2466460" cy="3288613"/>
          </a:xfrm>
          <a:prstGeom prst="rect">
            <a:avLst/>
          </a:prstGeom>
        </p:spPr>
      </p:pic>
      <p:pic>
        <p:nvPicPr>
          <p:cNvPr id="17" name="Picture 16" descr="Map&#10;&#10;Description automatically generated">
            <a:extLst>
              <a:ext uri="{FF2B5EF4-FFF2-40B4-BE49-F238E27FC236}">
                <a16:creationId xmlns:a16="http://schemas.microsoft.com/office/drawing/2014/main" id="{7A7ED45D-2365-E34E-85CC-C738189E946B}"/>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502128" y="340809"/>
            <a:ext cx="3506470" cy="1717040"/>
          </a:xfrm>
          <a:prstGeom prst="rect">
            <a:avLst/>
          </a:prstGeom>
        </p:spPr>
      </p:pic>
    </p:spTree>
    <p:extLst>
      <p:ext uri="{BB962C8B-B14F-4D97-AF65-F5344CB8AC3E}">
        <p14:creationId xmlns:p14="http://schemas.microsoft.com/office/powerpoint/2010/main" val="29167916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73231AD-3878-0645-8E53-F33DC4474A1C}"/>
              </a:ext>
            </a:extLst>
          </p:cNvPr>
          <p:cNvSpPr/>
          <p:nvPr/>
        </p:nvSpPr>
        <p:spPr>
          <a:xfrm>
            <a:off x="9258298" y="771526"/>
            <a:ext cx="2933702" cy="1984088"/>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 pitchFamily="2" charset="0"/>
            </a:endParaRPr>
          </a:p>
        </p:txBody>
      </p:sp>
      <p:sp>
        <p:nvSpPr>
          <p:cNvPr id="3" name="Subtitle 2">
            <a:extLst>
              <a:ext uri="{FF2B5EF4-FFF2-40B4-BE49-F238E27FC236}">
                <a16:creationId xmlns:a16="http://schemas.microsoft.com/office/drawing/2014/main" id="{6A4393F9-46D9-9346-83E2-8A98D512B6B0}"/>
              </a:ext>
            </a:extLst>
          </p:cNvPr>
          <p:cNvSpPr>
            <a:spLocks noGrp="1"/>
          </p:cNvSpPr>
          <p:nvPr>
            <p:ph type="subTitle" idx="1"/>
          </p:nvPr>
        </p:nvSpPr>
        <p:spPr>
          <a:xfrm>
            <a:off x="170488" y="774213"/>
            <a:ext cx="6693108" cy="5560424"/>
          </a:xfrm>
        </p:spPr>
        <p:txBody>
          <a:bodyPr>
            <a:normAutofit lnSpcReduction="10000"/>
          </a:bodyPr>
          <a:lstStyle/>
          <a:p>
            <a:r>
              <a:rPr lang="en-US" sz="3200" b="1" dirty="0">
                <a:solidFill>
                  <a:srgbClr val="002060"/>
                </a:solidFill>
                <a:latin typeface="Tahoma" panose="020B0604030504040204" pitchFamily="34" charset="0"/>
              </a:rPr>
              <a:t>Michael’s summer research was </a:t>
            </a:r>
            <a:r>
              <a:rPr lang="en-US" sz="2400" dirty="0">
                <a:solidFill>
                  <a:srgbClr val="002060"/>
                </a:solidFill>
              </a:rPr>
              <a:t>”learning more about compensatory mutations and antibiotic resistance in </a:t>
            </a:r>
            <a:r>
              <a:rPr lang="en-US" sz="2400" i="1" dirty="0">
                <a:solidFill>
                  <a:srgbClr val="002060"/>
                </a:solidFill>
              </a:rPr>
              <a:t>Pseudomonas aeruginosa</a:t>
            </a:r>
            <a:r>
              <a:rPr lang="en-US" sz="2400" dirty="0">
                <a:solidFill>
                  <a:srgbClr val="002060"/>
                </a:solidFill>
              </a:rPr>
              <a:t>. We wanted to see if taking away antibiotics after the bacteria had been previously exposed to them would affect the fitness and/or the resistance strength of the bacteria.” </a:t>
            </a:r>
          </a:p>
          <a:p>
            <a:r>
              <a:rPr lang="en-US" sz="3200" b="1" dirty="0">
                <a:solidFill>
                  <a:srgbClr val="002060"/>
                </a:solidFill>
                <a:latin typeface="Tahoma" panose="020B0604030504040204" pitchFamily="34" charset="0"/>
              </a:rPr>
              <a:t>Michael learned about how </a:t>
            </a:r>
            <a:r>
              <a:rPr lang="en-US" sz="2400" dirty="0">
                <a:solidFill>
                  <a:srgbClr val="002060"/>
                </a:solidFill>
              </a:rPr>
              <a:t>”after taking away antibiotics from Pseudomonas, the bacteria were still antibiotic resistant and fit. This could be potentially dangerous.”</a:t>
            </a:r>
            <a:endParaRPr lang="en-US" sz="3200" dirty="0">
              <a:solidFill>
                <a:srgbClr val="002060"/>
              </a:solidFill>
              <a:latin typeface="Tahoma" panose="020B0604030504040204" pitchFamily="34" charset="0"/>
            </a:endParaRPr>
          </a:p>
          <a:p>
            <a:pPr>
              <a:lnSpc>
                <a:spcPct val="100000"/>
              </a:lnSpc>
              <a:spcBef>
                <a:spcPts val="0"/>
              </a:spcBef>
            </a:pPr>
            <a:r>
              <a:rPr lang="en-US" sz="3200" b="1" dirty="0">
                <a:solidFill>
                  <a:srgbClr val="002060"/>
                </a:solidFill>
                <a:latin typeface="Tahoma" panose="020B0604030504040204" pitchFamily="34" charset="0"/>
              </a:rPr>
              <a:t>And Michael’s favorite part:           </a:t>
            </a:r>
            <a:r>
              <a:rPr lang="en-US" sz="2400" b="1" dirty="0">
                <a:solidFill>
                  <a:srgbClr val="002060"/>
                </a:solidFill>
              </a:rPr>
              <a:t>  </a:t>
            </a:r>
            <a:r>
              <a:rPr lang="en-US" sz="2400" dirty="0">
                <a:solidFill>
                  <a:srgbClr val="002060"/>
                </a:solidFill>
              </a:rPr>
              <a:t>”I was really lucky to have a great                 group of people who worked in the lab          with me.”</a:t>
            </a:r>
            <a:endParaRPr lang="en-US" sz="4400" dirty="0">
              <a:solidFill>
                <a:srgbClr val="002060"/>
              </a:solidFill>
              <a:latin typeface="Tahoma" panose="020B0604030504040204" pitchFamily="34" charset="0"/>
            </a:endParaRPr>
          </a:p>
        </p:txBody>
      </p:sp>
      <p:sp>
        <p:nvSpPr>
          <p:cNvPr id="4" name="TextBox 3">
            <a:extLst>
              <a:ext uri="{FF2B5EF4-FFF2-40B4-BE49-F238E27FC236}">
                <a16:creationId xmlns:a16="http://schemas.microsoft.com/office/drawing/2014/main" id="{0BFE29DC-C5D9-E444-B9D3-AF63387F0800}"/>
              </a:ext>
            </a:extLst>
          </p:cNvPr>
          <p:cNvSpPr txBox="1"/>
          <p:nvPr/>
        </p:nvSpPr>
        <p:spPr>
          <a:xfrm>
            <a:off x="78059" y="234176"/>
            <a:ext cx="3676973" cy="369332"/>
          </a:xfrm>
          <a:prstGeom prst="rect">
            <a:avLst/>
          </a:prstGeom>
          <a:noFill/>
        </p:spPr>
        <p:txBody>
          <a:bodyPr wrap="square" rtlCol="0">
            <a:spAutoFit/>
          </a:bodyPr>
          <a:lstStyle/>
          <a:p>
            <a:r>
              <a:rPr lang="en-US" dirty="0">
                <a:latin typeface="Helvetica" pitchFamily="2" charset="0"/>
              </a:rPr>
              <a:t>Office of Research and Innovation</a:t>
            </a:r>
          </a:p>
        </p:txBody>
      </p:sp>
      <p:sp>
        <p:nvSpPr>
          <p:cNvPr id="8" name="Rectangle 7">
            <a:extLst>
              <a:ext uri="{FF2B5EF4-FFF2-40B4-BE49-F238E27FC236}">
                <a16:creationId xmlns:a16="http://schemas.microsoft.com/office/drawing/2014/main" id="{85A68AC2-88B4-9842-8A3D-D1F580DB44F4}"/>
              </a:ext>
            </a:extLst>
          </p:cNvPr>
          <p:cNvSpPr/>
          <p:nvPr/>
        </p:nvSpPr>
        <p:spPr>
          <a:xfrm>
            <a:off x="9669327" y="5347582"/>
            <a:ext cx="2204514" cy="507831"/>
          </a:xfrm>
          <a:prstGeom prst="rect">
            <a:avLst/>
          </a:prstGeom>
        </p:spPr>
        <p:txBody>
          <a:bodyPr wrap="none">
            <a:spAutoFit/>
          </a:bodyPr>
          <a:lstStyle/>
          <a:p>
            <a:pPr algn="ctr"/>
            <a:r>
              <a:rPr lang="en-US" sz="2700" dirty="0">
                <a:solidFill>
                  <a:srgbClr val="002060"/>
                </a:solidFill>
                <a:latin typeface="Tahoma" panose="020B0604030504040204" pitchFamily="34" charset="0"/>
              </a:rPr>
              <a:t>Michael Bahu</a:t>
            </a:r>
          </a:p>
        </p:txBody>
      </p:sp>
      <p:pic>
        <p:nvPicPr>
          <p:cNvPr id="9" name="Picture 8">
            <a:extLst>
              <a:ext uri="{FF2B5EF4-FFF2-40B4-BE49-F238E27FC236}">
                <a16:creationId xmlns:a16="http://schemas.microsoft.com/office/drawing/2014/main" id="{ADBC6D51-C52A-6D4C-8D60-8B36882B19E2}"/>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9258297" y="-1335"/>
            <a:ext cx="2933702" cy="1679696"/>
          </a:xfrm>
          <a:prstGeom prst="rect">
            <a:avLst/>
          </a:prstGeom>
        </p:spPr>
      </p:pic>
      <p:pic>
        <p:nvPicPr>
          <p:cNvPr id="10" name="Picture 9">
            <a:extLst>
              <a:ext uri="{FF2B5EF4-FFF2-40B4-BE49-F238E27FC236}">
                <a16:creationId xmlns:a16="http://schemas.microsoft.com/office/drawing/2014/main" id="{CAE0148C-CC32-E74A-A62F-7C5539CE0205}"/>
              </a:ext>
            </a:extLst>
          </p:cNvPr>
          <p:cNvPicPr/>
          <p:nvPr/>
        </p:nvPicPr>
        <p:blipFill>
          <a:blip r:embed="rId4" cstate="print">
            <a:extLst>
              <a:ext uri="{28A0092B-C50C-407E-A947-70E740481C1C}">
                <a14:useLocalDpi xmlns:a14="http://schemas.microsoft.com/office/drawing/2010/main"/>
              </a:ext>
            </a:extLst>
          </a:blip>
          <a:stretch>
            <a:fillRect/>
          </a:stretch>
        </p:blipFill>
        <p:spPr>
          <a:xfrm>
            <a:off x="4138767" y="6255813"/>
            <a:ext cx="2174875" cy="295275"/>
          </a:xfrm>
          <a:prstGeom prst="rect">
            <a:avLst/>
          </a:prstGeom>
        </p:spPr>
      </p:pic>
      <p:sp>
        <p:nvSpPr>
          <p:cNvPr id="11" name="Rectangle 10">
            <a:extLst>
              <a:ext uri="{FF2B5EF4-FFF2-40B4-BE49-F238E27FC236}">
                <a16:creationId xmlns:a16="http://schemas.microsoft.com/office/drawing/2014/main" id="{B99687C4-6D06-BE45-A882-2434A3E7594A}"/>
              </a:ext>
            </a:extLst>
          </p:cNvPr>
          <p:cNvSpPr/>
          <p:nvPr/>
        </p:nvSpPr>
        <p:spPr>
          <a:xfrm>
            <a:off x="0" y="6088870"/>
            <a:ext cx="12192000" cy="75862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 pitchFamily="2" charset="0"/>
            </a:endParaRPr>
          </a:p>
        </p:txBody>
      </p:sp>
      <p:pic>
        <p:nvPicPr>
          <p:cNvPr id="12" name="Picture 11">
            <a:extLst>
              <a:ext uri="{FF2B5EF4-FFF2-40B4-BE49-F238E27FC236}">
                <a16:creationId xmlns:a16="http://schemas.microsoft.com/office/drawing/2014/main" id="{95833BFD-A87A-EC41-8ACD-54D5376DB28A}"/>
              </a:ext>
            </a:extLst>
          </p:cNvPr>
          <p:cNvPicPr/>
          <p:nvPr/>
        </p:nvPicPr>
        <p:blipFill>
          <a:blip r:embed="rId4" cstate="print">
            <a:extLst>
              <a:ext uri="{28A0092B-C50C-407E-A947-70E740481C1C}">
                <a14:useLocalDpi xmlns:a14="http://schemas.microsoft.com/office/drawing/2010/main"/>
              </a:ext>
            </a:extLst>
          </a:blip>
          <a:stretch>
            <a:fillRect/>
          </a:stretch>
        </p:blipFill>
        <p:spPr>
          <a:xfrm>
            <a:off x="9790771" y="6403450"/>
            <a:ext cx="2174875" cy="295275"/>
          </a:xfrm>
          <a:prstGeom prst="rect">
            <a:avLst/>
          </a:prstGeom>
        </p:spPr>
      </p:pic>
      <p:sp>
        <p:nvSpPr>
          <p:cNvPr id="2" name="Title 1">
            <a:extLst>
              <a:ext uri="{FF2B5EF4-FFF2-40B4-BE49-F238E27FC236}">
                <a16:creationId xmlns:a16="http://schemas.microsoft.com/office/drawing/2014/main" id="{96633F50-96C9-1847-9D6A-E928B4585329}"/>
              </a:ext>
            </a:extLst>
          </p:cNvPr>
          <p:cNvSpPr>
            <a:spLocks noGrp="1"/>
          </p:cNvSpPr>
          <p:nvPr>
            <p:ph type="ctrTitle"/>
          </p:nvPr>
        </p:nvSpPr>
        <p:spPr>
          <a:xfrm>
            <a:off x="5226205" y="5368306"/>
            <a:ext cx="3870142" cy="731074"/>
          </a:xfrm>
        </p:spPr>
        <p:txBody>
          <a:bodyPr>
            <a:noAutofit/>
          </a:bodyPr>
          <a:lstStyle/>
          <a:p>
            <a:pPr algn="r"/>
            <a:r>
              <a:rPr lang="en-US" sz="2800" b="1" dirty="0">
                <a:solidFill>
                  <a:srgbClr val="002060"/>
                </a:solidFill>
              </a:rPr>
              <a:t>SPOTLIGHT ON </a:t>
            </a:r>
            <a:br>
              <a:rPr lang="en-US" sz="2800" b="1" dirty="0">
                <a:solidFill>
                  <a:srgbClr val="002060"/>
                </a:solidFill>
              </a:rPr>
            </a:br>
            <a:r>
              <a:rPr lang="en-US" sz="2800" b="1" dirty="0">
                <a:solidFill>
                  <a:srgbClr val="002060"/>
                </a:solidFill>
              </a:rPr>
              <a:t>SUMMER UNDERGRADUATE RESEARCH</a:t>
            </a:r>
          </a:p>
        </p:txBody>
      </p:sp>
      <p:pic>
        <p:nvPicPr>
          <p:cNvPr id="16" name="Picture 15" descr="Chart, scatter chart&#10;&#10;Description automatically generated">
            <a:extLst>
              <a:ext uri="{FF2B5EF4-FFF2-40B4-BE49-F238E27FC236}">
                <a16:creationId xmlns:a16="http://schemas.microsoft.com/office/drawing/2014/main" id="{51C4464B-D067-564F-8B9A-2F83F68706ED}"/>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499124" y="487141"/>
            <a:ext cx="2588260" cy="1565275"/>
          </a:xfrm>
          <a:prstGeom prst="rect">
            <a:avLst/>
          </a:prstGeom>
        </p:spPr>
      </p:pic>
      <p:pic>
        <p:nvPicPr>
          <p:cNvPr id="18" name="Content Placeholder 10" descr="Chart, scatter chart&#10;&#10;Description automatically generated">
            <a:extLst>
              <a:ext uri="{FF2B5EF4-FFF2-40B4-BE49-F238E27FC236}">
                <a16:creationId xmlns:a16="http://schemas.microsoft.com/office/drawing/2014/main" id="{66734670-D23D-8948-AEF0-0804F9E2685E}"/>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772487" y="2225483"/>
            <a:ext cx="2610485" cy="1527175"/>
          </a:xfrm>
          <a:prstGeom prst="rect">
            <a:avLst/>
          </a:prstGeom>
        </p:spPr>
      </p:pic>
      <p:pic>
        <p:nvPicPr>
          <p:cNvPr id="15" name="Picture 14" descr="A person smiling for the camera&#10;&#10;Description automatically generated with medium confidence">
            <a:extLst>
              <a:ext uri="{FF2B5EF4-FFF2-40B4-BE49-F238E27FC236}">
                <a16:creationId xmlns:a16="http://schemas.microsoft.com/office/drawing/2014/main" id="{11026DFF-86E2-4C49-9F03-56599B86F7F5}"/>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r="-3849"/>
          <a:stretch/>
        </p:blipFill>
        <p:spPr>
          <a:xfrm>
            <a:off x="9731099" y="2128995"/>
            <a:ext cx="2194782" cy="3131379"/>
          </a:xfrm>
          <a:prstGeom prst="rect">
            <a:avLst/>
          </a:prstGeom>
        </p:spPr>
      </p:pic>
    </p:spTree>
    <p:extLst>
      <p:ext uri="{BB962C8B-B14F-4D97-AF65-F5344CB8AC3E}">
        <p14:creationId xmlns:p14="http://schemas.microsoft.com/office/powerpoint/2010/main" val="5353085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73231AD-3878-0645-8E53-F33DC4474A1C}"/>
              </a:ext>
            </a:extLst>
          </p:cNvPr>
          <p:cNvSpPr/>
          <p:nvPr/>
        </p:nvSpPr>
        <p:spPr>
          <a:xfrm>
            <a:off x="9258298" y="771526"/>
            <a:ext cx="2933702" cy="1984088"/>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 pitchFamily="2" charset="0"/>
            </a:endParaRPr>
          </a:p>
        </p:txBody>
      </p:sp>
      <p:sp>
        <p:nvSpPr>
          <p:cNvPr id="3" name="Subtitle 2">
            <a:extLst>
              <a:ext uri="{FF2B5EF4-FFF2-40B4-BE49-F238E27FC236}">
                <a16:creationId xmlns:a16="http://schemas.microsoft.com/office/drawing/2014/main" id="{6A4393F9-46D9-9346-83E2-8A98D512B6B0}"/>
              </a:ext>
            </a:extLst>
          </p:cNvPr>
          <p:cNvSpPr>
            <a:spLocks noGrp="1"/>
          </p:cNvSpPr>
          <p:nvPr>
            <p:ph type="subTitle" idx="1"/>
          </p:nvPr>
        </p:nvSpPr>
        <p:spPr>
          <a:xfrm>
            <a:off x="204052" y="934466"/>
            <a:ext cx="7315200" cy="5708062"/>
          </a:xfrm>
        </p:spPr>
        <p:txBody>
          <a:bodyPr>
            <a:normAutofit/>
          </a:bodyPr>
          <a:lstStyle/>
          <a:p>
            <a:r>
              <a:rPr lang="en-US" sz="3200" b="1" dirty="0">
                <a:solidFill>
                  <a:srgbClr val="002060"/>
                </a:solidFill>
                <a:latin typeface="Tahoma" panose="020B0604030504040204" pitchFamily="34" charset="0"/>
              </a:rPr>
              <a:t>Riya’s summer research was </a:t>
            </a:r>
            <a:r>
              <a:rPr lang="en-US" sz="2400" dirty="0">
                <a:solidFill>
                  <a:srgbClr val="002060"/>
                </a:solidFill>
              </a:rPr>
              <a:t>”to learn how to use neuropsychology tests and EEG data from an individual to be able to predict whether they will face cognitive deficits and when.” </a:t>
            </a:r>
            <a:endParaRPr lang="en-US" sz="2400" b="1" dirty="0">
              <a:solidFill>
                <a:srgbClr val="002060"/>
              </a:solidFill>
            </a:endParaRPr>
          </a:p>
          <a:p>
            <a:r>
              <a:rPr lang="en-US" sz="3200" b="1" dirty="0">
                <a:solidFill>
                  <a:srgbClr val="002060"/>
                </a:solidFill>
                <a:latin typeface="Tahoma" panose="020B0604030504040204" pitchFamily="34" charset="0"/>
              </a:rPr>
              <a:t>Riya learned about how </a:t>
            </a:r>
            <a:r>
              <a:rPr lang="en-US" sz="2400" dirty="0">
                <a:solidFill>
                  <a:srgbClr val="002060"/>
                </a:solidFill>
              </a:rPr>
              <a:t>”different clinical research techniques through the neuropsychology testing procedures has allowed me to understand how useful research is to our community.”</a:t>
            </a:r>
          </a:p>
          <a:p>
            <a:r>
              <a:rPr lang="en-US" sz="3200" b="1" dirty="0">
                <a:solidFill>
                  <a:srgbClr val="002060"/>
                </a:solidFill>
                <a:latin typeface="Tahoma" panose="020B0604030504040204" pitchFamily="34" charset="0"/>
              </a:rPr>
              <a:t>And Riya’s favorite part:</a:t>
            </a:r>
            <a:r>
              <a:rPr lang="en-US" sz="2400" b="1" dirty="0">
                <a:solidFill>
                  <a:srgbClr val="002060"/>
                </a:solidFill>
              </a:rPr>
              <a:t> “</a:t>
            </a:r>
            <a:r>
              <a:rPr lang="en-US" sz="2400" dirty="0">
                <a:solidFill>
                  <a:srgbClr val="002060"/>
                </a:solidFill>
              </a:rPr>
              <a:t>to be          able to work with and learn from individuals that         share my passion for research and neuropsychology.” </a:t>
            </a:r>
            <a:endParaRPr lang="en-US" sz="4400" dirty="0">
              <a:solidFill>
                <a:srgbClr val="002060"/>
              </a:solidFill>
              <a:latin typeface="Tahoma" panose="020B0604030504040204" pitchFamily="34" charset="0"/>
            </a:endParaRPr>
          </a:p>
        </p:txBody>
      </p:sp>
      <p:sp>
        <p:nvSpPr>
          <p:cNvPr id="4" name="TextBox 3">
            <a:extLst>
              <a:ext uri="{FF2B5EF4-FFF2-40B4-BE49-F238E27FC236}">
                <a16:creationId xmlns:a16="http://schemas.microsoft.com/office/drawing/2014/main" id="{0BFE29DC-C5D9-E444-B9D3-AF63387F0800}"/>
              </a:ext>
            </a:extLst>
          </p:cNvPr>
          <p:cNvSpPr txBox="1"/>
          <p:nvPr/>
        </p:nvSpPr>
        <p:spPr>
          <a:xfrm>
            <a:off x="78059" y="234176"/>
            <a:ext cx="3696772" cy="369332"/>
          </a:xfrm>
          <a:prstGeom prst="rect">
            <a:avLst/>
          </a:prstGeom>
          <a:noFill/>
        </p:spPr>
        <p:txBody>
          <a:bodyPr wrap="square" rtlCol="0">
            <a:spAutoFit/>
          </a:bodyPr>
          <a:lstStyle/>
          <a:p>
            <a:r>
              <a:rPr lang="en-US" dirty="0">
                <a:latin typeface="Helvetica" pitchFamily="2" charset="0"/>
              </a:rPr>
              <a:t>Office of Research and Innovation</a:t>
            </a:r>
          </a:p>
        </p:txBody>
      </p:sp>
      <p:sp>
        <p:nvSpPr>
          <p:cNvPr id="8" name="Rectangle 7">
            <a:extLst>
              <a:ext uri="{FF2B5EF4-FFF2-40B4-BE49-F238E27FC236}">
                <a16:creationId xmlns:a16="http://schemas.microsoft.com/office/drawing/2014/main" id="{85A68AC2-88B4-9842-8A3D-D1F580DB44F4}"/>
              </a:ext>
            </a:extLst>
          </p:cNvPr>
          <p:cNvSpPr/>
          <p:nvPr/>
        </p:nvSpPr>
        <p:spPr>
          <a:xfrm>
            <a:off x="9762590" y="5315255"/>
            <a:ext cx="1938609" cy="507831"/>
          </a:xfrm>
          <a:prstGeom prst="rect">
            <a:avLst/>
          </a:prstGeom>
        </p:spPr>
        <p:txBody>
          <a:bodyPr wrap="none">
            <a:spAutoFit/>
          </a:bodyPr>
          <a:lstStyle/>
          <a:p>
            <a:pPr algn="ctr"/>
            <a:r>
              <a:rPr lang="en-US" sz="2700" dirty="0">
                <a:solidFill>
                  <a:srgbClr val="002060"/>
                </a:solidFill>
                <a:latin typeface="Tahoma" panose="020B0604030504040204" pitchFamily="34" charset="0"/>
              </a:rPr>
              <a:t>Riya Bhasin</a:t>
            </a:r>
          </a:p>
        </p:txBody>
      </p:sp>
      <p:pic>
        <p:nvPicPr>
          <p:cNvPr id="9" name="Picture 8">
            <a:extLst>
              <a:ext uri="{FF2B5EF4-FFF2-40B4-BE49-F238E27FC236}">
                <a16:creationId xmlns:a16="http://schemas.microsoft.com/office/drawing/2014/main" id="{ADBC6D51-C52A-6D4C-8D60-8B36882B19E2}"/>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8003963" y="-1336"/>
            <a:ext cx="4188036" cy="2397867"/>
          </a:xfrm>
          <a:prstGeom prst="rect">
            <a:avLst/>
          </a:prstGeom>
        </p:spPr>
      </p:pic>
      <p:pic>
        <p:nvPicPr>
          <p:cNvPr id="10" name="Picture 9">
            <a:extLst>
              <a:ext uri="{FF2B5EF4-FFF2-40B4-BE49-F238E27FC236}">
                <a16:creationId xmlns:a16="http://schemas.microsoft.com/office/drawing/2014/main" id="{CAE0148C-CC32-E74A-A62F-7C5539CE0205}"/>
              </a:ext>
            </a:extLst>
          </p:cNvPr>
          <p:cNvPicPr/>
          <p:nvPr/>
        </p:nvPicPr>
        <p:blipFill>
          <a:blip r:embed="rId4" cstate="print">
            <a:extLst>
              <a:ext uri="{28A0092B-C50C-407E-A947-70E740481C1C}">
                <a14:useLocalDpi xmlns:a14="http://schemas.microsoft.com/office/drawing/2010/main"/>
              </a:ext>
            </a:extLst>
          </a:blip>
          <a:stretch>
            <a:fillRect/>
          </a:stretch>
        </p:blipFill>
        <p:spPr>
          <a:xfrm>
            <a:off x="4138767" y="6255813"/>
            <a:ext cx="2174875" cy="295275"/>
          </a:xfrm>
          <a:prstGeom prst="rect">
            <a:avLst/>
          </a:prstGeom>
        </p:spPr>
      </p:pic>
      <p:sp>
        <p:nvSpPr>
          <p:cNvPr id="11" name="Rectangle 10">
            <a:extLst>
              <a:ext uri="{FF2B5EF4-FFF2-40B4-BE49-F238E27FC236}">
                <a16:creationId xmlns:a16="http://schemas.microsoft.com/office/drawing/2014/main" id="{B99687C4-6D06-BE45-A882-2434A3E7594A}"/>
              </a:ext>
            </a:extLst>
          </p:cNvPr>
          <p:cNvSpPr/>
          <p:nvPr/>
        </p:nvSpPr>
        <p:spPr>
          <a:xfrm>
            <a:off x="0" y="6088870"/>
            <a:ext cx="12192000" cy="75862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 pitchFamily="2" charset="0"/>
            </a:endParaRPr>
          </a:p>
        </p:txBody>
      </p:sp>
      <p:pic>
        <p:nvPicPr>
          <p:cNvPr id="12" name="Picture 11">
            <a:extLst>
              <a:ext uri="{FF2B5EF4-FFF2-40B4-BE49-F238E27FC236}">
                <a16:creationId xmlns:a16="http://schemas.microsoft.com/office/drawing/2014/main" id="{95833BFD-A87A-EC41-8ACD-54D5376DB28A}"/>
              </a:ext>
            </a:extLst>
          </p:cNvPr>
          <p:cNvPicPr/>
          <p:nvPr/>
        </p:nvPicPr>
        <p:blipFill>
          <a:blip r:embed="rId4" cstate="print">
            <a:extLst>
              <a:ext uri="{28A0092B-C50C-407E-A947-70E740481C1C}">
                <a14:useLocalDpi xmlns:a14="http://schemas.microsoft.com/office/drawing/2010/main"/>
              </a:ext>
            </a:extLst>
          </a:blip>
          <a:stretch>
            <a:fillRect/>
          </a:stretch>
        </p:blipFill>
        <p:spPr>
          <a:xfrm>
            <a:off x="9790771" y="6403450"/>
            <a:ext cx="2174875" cy="295275"/>
          </a:xfrm>
          <a:prstGeom prst="rect">
            <a:avLst/>
          </a:prstGeom>
        </p:spPr>
      </p:pic>
      <p:sp>
        <p:nvSpPr>
          <p:cNvPr id="2" name="Title 1">
            <a:extLst>
              <a:ext uri="{FF2B5EF4-FFF2-40B4-BE49-F238E27FC236}">
                <a16:creationId xmlns:a16="http://schemas.microsoft.com/office/drawing/2014/main" id="{96633F50-96C9-1847-9D6A-E928B4585329}"/>
              </a:ext>
            </a:extLst>
          </p:cNvPr>
          <p:cNvSpPr>
            <a:spLocks noGrp="1"/>
          </p:cNvSpPr>
          <p:nvPr>
            <p:ph type="ctrTitle"/>
          </p:nvPr>
        </p:nvSpPr>
        <p:spPr>
          <a:xfrm>
            <a:off x="5226205" y="5368306"/>
            <a:ext cx="3870142" cy="731074"/>
          </a:xfrm>
        </p:spPr>
        <p:txBody>
          <a:bodyPr>
            <a:noAutofit/>
          </a:bodyPr>
          <a:lstStyle/>
          <a:p>
            <a:pPr algn="r"/>
            <a:r>
              <a:rPr lang="en-US" sz="2800" b="1" dirty="0">
                <a:solidFill>
                  <a:srgbClr val="002060"/>
                </a:solidFill>
              </a:rPr>
              <a:t>SPOTLIGHT ON </a:t>
            </a:r>
            <a:br>
              <a:rPr lang="en-US" sz="2800" b="1" dirty="0">
                <a:solidFill>
                  <a:srgbClr val="002060"/>
                </a:solidFill>
              </a:rPr>
            </a:br>
            <a:r>
              <a:rPr lang="en-US" sz="2800" b="1" dirty="0">
                <a:solidFill>
                  <a:srgbClr val="002060"/>
                </a:solidFill>
              </a:rPr>
              <a:t>SUMMER UNDERGRADUATE RESEARCH</a:t>
            </a:r>
          </a:p>
        </p:txBody>
      </p:sp>
      <p:pic>
        <p:nvPicPr>
          <p:cNvPr id="14" name="image1.jpeg" descr="A person smiling for the camera&#10;&#10;Description automatically generated with medium confidence">
            <a:extLst>
              <a:ext uri="{FF2B5EF4-FFF2-40B4-BE49-F238E27FC236}">
                <a16:creationId xmlns:a16="http://schemas.microsoft.com/office/drawing/2014/main" id="{3FBF57E6-3A71-F741-9325-FA11C3964F77}"/>
              </a:ext>
            </a:extLst>
          </p:cNvPr>
          <p:cNvPicPr>
            <a:picLocks noChangeAspect="1"/>
          </p:cNvPicPr>
          <p:nvPr/>
        </p:nvPicPr>
        <p:blipFill>
          <a:blip r:embed="rId5" cstate="print"/>
          <a:stretch>
            <a:fillRect/>
          </a:stretch>
        </p:blipFill>
        <p:spPr>
          <a:xfrm>
            <a:off x="9496848" y="2398925"/>
            <a:ext cx="2491100" cy="2879460"/>
          </a:xfrm>
          <a:prstGeom prst="rect">
            <a:avLst/>
          </a:prstGeom>
        </p:spPr>
      </p:pic>
      <p:pic>
        <p:nvPicPr>
          <p:cNvPr id="17" name="image3.jpeg" descr="A picture containing neuropsychology cap.">
            <a:extLst>
              <a:ext uri="{FF2B5EF4-FFF2-40B4-BE49-F238E27FC236}">
                <a16:creationId xmlns:a16="http://schemas.microsoft.com/office/drawing/2014/main" id="{6C880CE7-75AF-C849-8742-6E56846B3B7D}"/>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563170" y="720464"/>
            <a:ext cx="2031914" cy="2708536"/>
          </a:xfrm>
          <a:prstGeom prst="rect">
            <a:avLst/>
          </a:prstGeom>
        </p:spPr>
      </p:pic>
    </p:spTree>
    <p:extLst>
      <p:ext uri="{BB962C8B-B14F-4D97-AF65-F5344CB8AC3E}">
        <p14:creationId xmlns:p14="http://schemas.microsoft.com/office/powerpoint/2010/main" val="22661948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73231AD-3878-0645-8E53-F33DC4474A1C}"/>
              </a:ext>
            </a:extLst>
          </p:cNvPr>
          <p:cNvSpPr/>
          <p:nvPr/>
        </p:nvSpPr>
        <p:spPr>
          <a:xfrm>
            <a:off x="9258298" y="771526"/>
            <a:ext cx="2933702" cy="1984088"/>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 pitchFamily="2" charset="0"/>
            </a:endParaRPr>
          </a:p>
        </p:txBody>
      </p:sp>
      <p:sp>
        <p:nvSpPr>
          <p:cNvPr id="3" name="Subtitle 2">
            <a:extLst>
              <a:ext uri="{FF2B5EF4-FFF2-40B4-BE49-F238E27FC236}">
                <a16:creationId xmlns:a16="http://schemas.microsoft.com/office/drawing/2014/main" id="{6A4393F9-46D9-9346-83E2-8A98D512B6B0}"/>
              </a:ext>
            </a:extLst>
          </p:cNvPr>
          <p:cNvSpPr>
            <a:spLocks noGrp="1"/>
          </p:cNvSpPr>
          <p:nvPr>
            <p:ph type="subTitle" idx="1"/>
          </p:nvPr>
        </p:nvSpPr>
        <p:spPr>
          <a:xfrm>
            <a:off x="204052" y="964946"/>
            <a:ext cx="6923579" cy="5780798"/>
          </a:xfrm>
        </p:spPr>
        <p:txBody>
          <a:bodyPr>
            <a:normAutofit/>
          </a:bodyPr>
          <a:lstStyle/>
          <a:p>
            <a:r>
              <a:rPr lang="en-US" sz="3000" b="1" dirty="0">
                <a:solidFill>
                  <a:srgbClr val="002060"/>
                </a:solidFill>
                <a:latin typeface="Tahoma" panose="020B0604030504040204" pitchFamily="34" charset="0"/>
              </a:rPr>
              <a:t>Sydney’s summer research was </a:t>
            </a:r>
            <a:r>
              <a:rPr lang="en-US" sz="2000" dirty="0">
                <a:solidFill>
                  <a:srgbClr val="002060"/>
                </a:solidFill>
                <a:latin typeface="Tahoma" panose="020B0604030504040204" pitchFamily="34" charset="0"/>
              </a:rPr>
              <a:t>“</a:t>
            </a:r>
            <a:r>
              <a:rPr lang="en-US" dirty="0">
                <a:solidFill>
                  <a:srgbClr val="002060"/>
                </a:solidFill>
              </a:rPr>
              <a:t>to improve the transition from pediatric to adult medical care for young adults affected by sickle cell disease. In an effort to improve this transition I collected and analyzed research regarding previous programs that made similar efforts.”</a:t>
            </a:r>
          </a:p>
          <a:p>
            <a:r>
              <a:rPr lang="en-US" sz="3000" b="1" dirty="0">
                <a:solidFill>
                  <a:srgbClr val="002060"/>
                </a:solidFill>
                <a:latin typeface="Tahoma" panose="020B0604030504040204" pitchFamily="34" charset="0"/>
              </a:rPr>
              <a:t>Sydney learned about </a:t>
            </a:r>
            <a:r>
              <a:rPr lang="en-US" dirty="0">
                <a:solidFill>
                  <a:srgbClr val="002060"/>
                </a:solidFill>
              </a:rPr>
              <a:t>”what it means to be a sickle cell warrior and areas in the medical field that require improvement in order for them to receive holistic care.” </a:t>
            </a:r>
          </a:p>
          <a:p>
            <a:r>
              <a:rPr lang="en-US" sz="3000" b="1" dirty="0">
                <a:solidFill>
                  <a:srgbClr val="002060"/>
                </a:solidFill>
                <a:latin typeface="Tahoma" panose="020B0604030504040204" pitchFamily="34" charset="0"/>
              </a:rPr>
              <a:t>And Sydney’s favorite part:</a:t>
            </a:r>
            <a:r>
              <a:rPr lang="en-US" b="1" dirty="0">
                <a:solidFill>
                  <a:srgbClr val="002060"/>
                </a:solidFill>
              </a:rPr>
              <a:t> </a:t>
            </a:r>
            <a:br>
              <a:rPr lang="en-US" b="1" dirty="0">
                <a:solidFill>
                  <a:srgbClr val="002060"/>
                </a:solidFill>
              </a:rPr>
            </a:br>
            <a:r>
              <a:rPr lang="en-US" b="1" dirty="0">
                <a:solidFill>
                  <a:srgbClr val="002060"/>
                </a:solidFill>
              </a:rPr>
              <a:t>“</a:t>
            </a:r>
            <a:r>
              <a:rPr lang="en-US" dirty="0">
                <a:solidFill>
                  <a:srgbClr val="002060"/>
                </a:solidFill>
              </a:rPr>
              <a:t>to be able to work with and learn from</a:t>
            </a:r>
            <a:br>
              <a:rPr lang="en-US" dirty="0">
                <a:solidFill>
                  <a:srgbClr val="002060"/>
                </a:solidFill>
              </a:rPr>
            </a:br>
            <a:r>
              <a:rPr lang="en-US" dirty="0">
                <a:solidFill>
                  <a:srgbClr val="002060"/>
                </a:solidFill>
              </a:rPr>
              <a:t>individuals that share my passion for </a:t>
            </a:r>
            <a:br>
              <a:rPr lang="en-US" dirty="0">
                <a:solidFill>
                  <a:srgbClr val="002060"/>
                </a:solidFill>
              </a:rPr>
            </a:br>
            <a:r>
              <a:rPr lang="en-US" dirty="0">
                <a:solidFill>
                  <a:srgbClr val="002060"/>
                </a:solidFill>
              </a:rPr>
              <a:t>research and neuropsychology.” </a:t>
            </a:r>
            <a:endParaRPr lang="en-US" sz="4000" dirty="0">
              <a:solidFill>
                <a:srgbClr val="002060"/>
              </a:solidFill>
              <a:latin typeface="Tahoma" panose="020B0604030504040204" pitchFamily="34" charset="0"/>
            </a:endParaRPr>
          </a:p>
        </p:txBody>
      </p:sp>
      <p:sp>
        <p:nvSpPr>
          <p:cNvPr id="4" name="TextBox 3">
            <a:extLst>
              <a:ext uri="{FF2B5EF4-FFF2-40B4-BE49-F238E27FC236}">
                <a16:creationId xmlns:a16="http://schemas.microsoft.com/office/drawing/2014/main" id="{0BFE29DC-C5D9-E444-B9D3-AF63387F0800}"/>
              </a:ext>
            </a:extLst>
          </p:cNvPr>
          <p:cNvSpPr txBox="1"/>
          <p:nvPr/>
        </p:nvSpPr>
        <p:spPr>
          <a:xfrm>
            <a:off x="78059" y="234176"/>
            <a:ext cx="3720218" cy="369332"/>
          </a:xfrm>
          <a:prstGeom prst="rect">
            <a:avLst/>
          </a:prstGeom>
          <a:noFill/>
        </p:spPr>
        <p:txBody>
          <a:bodyPr wrap="square" rtlCol="0">
            <a:spAutoFit/>
          </a:bodyPr>
          <a:lstStyle/>
          <a:p>
            <a:r>
              <a:rPr lang="en-US" dirty="0">
                <a:latin typeface="Helvetica" pitchFamily="2" charset="0"/>
              </a:rPr>
              <a:t>Office of Research and Innovation</a:t>
            </a:r>
          </a:p>
        </p:txBody>
      </p:sp>
      <p:sp>
        <p:nvSpPr>
          <p:cNvPr id="8" name="Rectangle 7">
            <a:extLst>
              <a:ext uri="{FF2B5EF4-FFF2-40B4-BE49-F238E27FC236}">
                <a16:creationId xmlns:a16="http://schemas.microsoft.com/office/drawing/2014/main" id="{85A68AC2-88B4-9842-8A3D-D1F580DB44F4}"/>
              </a:ext>
            </a:extLst>
          </p:cNvPr>
          <p:cNvSpPr/>
          <p:nvPr/>
        </p:nvSpPr>
        <p:spPr>
          <a:xfrm>
            <a:off x="9211953" y="4843880"/>
            <a:ext cx="3028586" cy="507831"/>
          </a:xfrm>
          <a:prstGeom prst="rect">
            <a:avLst/>
          </a:prstGeom>
        </p:spPr>
        <p:txBody>
          <a:bodyPr wrap="none">
            <a:spAutoFit/>
          </a:bodyPr>
          <a:lstStyle/>
          <a:p>
            <a:pPr algn="ctr"/>
            <a:r>
              <a:rPr lang="en-US" sz="2700" dirty="0">
                <a:solidFill>
                  <a:srgbClr val="002060"/>
                </a:solidFill>
                <a:latin typeface="Tahoma" panose="020B0604030504040204" pitchFamily="34" charset="0"/>
              </a:rPr>
              <a:t>Sydney Chambliss </a:t>
            </a:r>
          </a:p>
        </p:txBody>
      </p:sp>
      <p:pic>
        <p:nvPicPr>
          <p:cNvPr id="9" name="Picture 8">
            <a:extLst>
              <a:ext uri="{FF2B5EF4-FFF2-40B4-BE49-F238E27FC236}">
                <a16:creationId xmlns:a16="http://schemas.microsoft.com/office/drawing/2014/main" id="{ADBC6D51-C52A-6D4C-8D60-8B36882B19E2}"/>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8093066" y="-1336"/>
            <a:ext cx="4098933" cy="2346851"/>
          </a:xfrm>
          <a:prstGeom prst="rect">
            <a:avLst/>
          </a:prstGeom>
        </p:spPr>
      </p:pic>
      <p:pic>
        <p:nvPicPr>
          <p:cNvPr id="10" name="Picture 9">
            <a:extLst>
              <a:ext uri="{FF2B5EF4-FFF2-40B4-BE49-F238E27FC236}">
                <a16:creationId xmlns:a16="http://schemas.microsoft.com/office/drawing/2014/main" id="{CAE0148C-CC32-E74A-A62F-7C5539CE0205}"/>
              </a:ext>
            </a:extLst>
          </p:cNvPr>
          <p:cNvPicPr/>
          <p:nvPr/>
        </p:nvPicPr>
        <p:blipFill>
          <a:blip r:embed="rId4" cstate="print">
            <a:extLst>
              <a:ext uri="{28A0092B-C50C-407E-A947-70E740481C1C}">
                <a14:useLocalDpi xmlns:a14="http://schemas.microsoft.com/office/drawing/2010/main"/>
              </a:ext>
            </a:extLst>
          </a:blip>
          <a:stretch>
            <a:fillRect/>
          </a:stretch>
        </p:blipFill>
        <p:spPr>
          <a:xfrm>
            <a:off x="4138767" y="6255813"/>
            <a:ext cx="2174875" cy="295275"/>
          </a:xfrm>
          <a:prstGeom prst="rect">
            <a:avLst/>
          </a:prstGeom>
        </p:spPr>
      </p:pic>
      <p:sp>
        <p:nvSpPr>
          <p:cNvPr id="11" name="Rectangle 10">
            <a:extLst>
              <a:ext uri="{FF2B5EF4-FFF2-40B4-BE49-F238E27FC236}">
                <a16:creationId xmlns:a16="http://schemas.microsoft.com/office/drawing/2014/main" id="{B99687C4-6D06-BE45-A882-2434A3E7594A}"/>
              </a:ext>
            </a:extLst>
          </p:cNvPr>
          <p:cNvSpPr/>
          <p:nvPr/>
        </p:nvSpPr>
        <p:spPr>
          <a:xfrm>
            <a:off x="0" y="6088870"/>
            <a:ext cx="12192000" cy="75862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 pitchFamily="2" charset="0"/>
            </a:endParaRPr>
          </a:p>
        </p:txBody>
      </p:sp>
      <p:pic>
        <p:nvPicPr>
          <p:cNvPr id="12" name="Picture 11">
            <a:extLst>
              <a:ext uri="{FF2B5EF4-FFF2-40B4-BE49-F238E27FC236}">
                <a16:creationId xmlns:a16="http://schemas.microsoft.com/office/drawing/2014/main" id="{95833BFD-A87A-EC41-8ACD-54D5376DB28A}"/>
              </a:ext>
            </a:extLst>
          </p:cNvPr>
          <p:cNvPicPr/>
          <p:nvPr/>
        </p:nvPicPr>
        <p:blipFill>
          <a:blip r:embed="rId4" cstate="print">
            <a:extLst>
              <a:ext uri="{28A0092B-C50C-407E-A947-70E740481C1C}">
                <a14:useLocalDpi xmlns:a14="http://schemas.microsoft.com/office/drawing/2010/main"/>
              </a:ext>
            </a:extLst>
          </a:blip>
          <a:stretch>
            <a:fillRect/>
          </a:stretch>
        </p:blipFill>
        <p:spPr>
          <a:xfrm>
            <a:off x="9790771" y="6403450"/>
            <a:ext cx="2174875" cy="295275"/>
          </a:xfrm>
          <a:prstGeom prst="rect">
            <a:avLst/>
          </a:prstGeom>
        </p:spPr>
      </p:pic>
      <p:sp>
        <p:nvSpPr>
          <p:cNvPr id="2" name="Title 1">
            <a:extLst>
              <a:ext uri="{FF2B5EF4-FFF2-40B4-BE49-F238E27FC236}">
                <a16:creationId xmlns:a16="http://schemas.microsoft.com/office/drawing/2014/main" id="{96633F50-96C9-1847-9D6A-E928B4585329}"/>
              </a:ext>
            </a:extLst>
          </p:cNvPr>
          <p:cNvSpPr>
            <a:spLocks noGrp="1"/>
          </p:cNvSpPr>
          <p:nvPr>
            <p:ph type="ctrTitle"/>
          </p:nvPr>
        </p:nvSpPr>
        <p:spPr>
          <a:xfrm>
            <a:off x="5226205" y="5368306"/>
            <a:ext cx="3870142" cy="731074"/>
          </a:xfrm>
        </p:spPr>
        <p:txBody>
          <a:bodyPr>
            <a:noAutofit/>
          </a:bodyPr>
          <a:lstStyle/>
          <a:p>
            <a:pPr algn="r"/>
            <a:r>
              <a:rPr lang="en-US" sz="2800" b="1" dirty="0">
                <a:solidFill>
                  <a:srgbClr val="002060"/>
                </a:solidFill>
              </a:rPr>
              <a:t>SPOTLIGHT ON </a:t>
            </a:r>
            <a:br>
              <a:rPr lang="en-US" sz="2800" b="1" dirty="0">
                <a:solidFill>
                  <a:srgbClr val="002060"/>
                </a:solidFill>
              </a:rPr>
            </a:br>
            <a:r>
              <a:rPr lang="en-US" sz="2800" b="1" dirty="0">
                <a:solidFill>
                  <a:srgbClr val="002060"/>
                </a:solidFill>
              </a:rPr>
              <a:t>SUMMER UNDERGRADUATE RESEARCH</a:t>
            </a:r>
          </a:p>
        </p:txBody>
      </p:sp>
      <p:pic>
        <p:nvPicPr>
          <p:cNvPr id="15" name="Picture 14" descr="A person smiling for the camera&#10;&#10;Description automatically generated with medium confidence">
            <a:extLst>
              <a:ext uri="{FF2B5EF4-FFF2-40B4-BE49-F238E27FC236}">
                <a16:creationId xmlns:a16="http://schemas.microsoft.com/office/drawing/2014/main" id="{0D10DD85-8DCB-4E4D-9A70-CC321E3673BC}"/>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468821" y="2345516"/>
            <a:ext cx="2512654" cy="2166967"/>
          </a:xfrm>
          <a:prstGeom prst="rect">
            <a:avLst/>
          </a:prstGeom>
        </p:spPr>
      </p:pic>
      <p:pic>
        <p:nvPicPr>
          <p:cNvPr id="6" name="Picture 5" descr="A 3D rendering of virus cells">
            <a:extLst>
              <a:ext uri="{FF2B5EF4-FFF2-40B4-BE49-F238E27FC236}">
                <a16:creationId xmlns:a16="http://schemas.microsoft.com/office/drawing/2014/main" id="{B487A8C8-0967-C244-8379-D155F5A56A3A}"/>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8305697" y="150276"/>
            <a:ext cx="2410564" cy="1356014"/>
          </a:xfrm>
          <a:prstGeom prst="rect">
            <a:avLst/>
          </a:prstGeom>
        </p:spPr>
      </p:pic>
      <p:pic>
        <p:nvPicPr>
          <p:cNvPr id="14" name="Picture 13" descr="Hand holding vial and needle">
            <a:extLst>
              <a:ext uri="{FF2B5EF4-FFF2-40B4-BE49-F238E27FC236}">
                <a16:creationId xmlns:a16="http://schemas.microsoft.com/office/drawing/2014/main" id="{3A178DA9-3BF7-B749-954F-C5AA23433191}"/>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7019643" y="1482730"/>
            <a:ext cx="2136118" cy="1424795"/>
          </a:xfrm>
          <a:prstGeom prst="rect">
            <a:avLst/>
          </a:prstGeom>
        </p:spPr>
      </p:pic>
    </p:spTree>
    <p:extLst>
      <p:ext uri="{BB962C8B-B14F-4D97-AF65-F5344CB8AC3E}">
        <p14:creationId xmlns:p14="http://schemas.microsoft.com/office/powerpoint/2010/main" val="19516676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73231AD-3878-0645-8E53-F33DC4474A1C}"/>
              </a:ext>
            </a:extLst>
          </p:cNvPr>
          <p:cNvSpPr/>
          <p:nvPr/>
        </p:nvSpPr>
        <p:spPr>
          <a:xfrm>
            <a:off x="9258298" y="771526"/>
            <a:ext cx="2933702" cy="1984088"/>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 pitchFamily="2" charset="0"/>
            </a:endParaRPr>
          </a:p>
        </p:txBody>
      </p:sp>
      <p:sp>
        <p:nvSpPr>
          <p:cNvPr id="3" name="Subtitle 2">
            <a:extLst>
              <a:ext uri="{FF2B5EF4-FFF2-40B4-BE49-F238E27FC236}">
                <a16:creationId xmlns:a16="http://schemas.microsoft.com/office/drawing/2014/main" id="{6A4393F9-46D9-9346-83E2-8A98D512B6B0}"/>
              </a:ext>
            </a:extLst>
          </p:cNvPr>
          <p:cNvSpPr>
            <a:spLocks noGrp="1"/>
          </p:cNvSpPr>
          <p:nvPr>
            <p:ph type="subTitle" idx="1"/>
          </p:nvPr>
        </p:nvSpPr>
        <p:spPr>
          <a:xfrm>
            <a:off x="200682" y="929953"/>
            <a:ext cx="7315200" cy="5560424"/>
          </a:xfrm>
        </p:spPr>
        <p:txBody>
          <a:bodyPr>
            <a:normAutofit fontScale="92500" lnSpcReduction="10000"/>
          </a:bodyPr>
          <a:lstStyle/>
          <a:p>
            <a:r>
              <a:rPr lang="en-US" sz="3600" b="1" dirty="0">
                <a:solidFill>
                  <a:srgbClr val="002060"/>
                </a:solidFill>
                <a:latin typeface="Tahoma" panose="020B0604030504040204" pitchFamily="34" charset="0"/>
              </a:rPr>
              <a:t>Jimmy’s summer research was </a:t>
            </a:r>
            <a:r>
              <a:rPr lang="en-US" sz="2800" dirty="0">
                <a:solidFill>
                  <a:srgbClr val="002060"/>
                </a:solidFill>
              </a:rPr>
              <a:t>”on the topic of employee data privacy with being monitored and tracked by their employers, particularly during the time of the COVID-19 pandemic.”</a:t>
            </a:r>
          </a:p>
          <a:p>
            <a:r>
              <a:rPr lang="en-US" sz="3600" b="1" dirty="0">
                <a:solidFill>
                  <a:srgbClr val="002060"/>
                </a:solidFill>
                <a:latin typeface="Tahoma" panose="020B0604030504040204" pitchFamily="34" charset="0"/>
              </a:rPr>
              <a:t>Jimmy learned about </a:t>
            </a:r>
            <a:r>
              <a:rPr lang="en-US" sz="2800" dirty="0">
                <a:solidFill>
                  <a:srgbClr val="002060"/>
                </a:solidFill>
              </a:rPr>
              <a:t>”how to effectively obtain notable information in order to summarize my findings from the article in draft paragraphs that are to be used for future articles and publications.” </a:t>
            </a:r>
          </a:p>
          <a:p>
            <a:r>
              <a:rPr lang="en-US" sz="3600" b="1" dirty="0">
                <a:solidFill>
                  <a:srgbClr val="002060"/>
                </a:solidFill>
                <a:latin typeface="Tahoma" panose="020B0604030504040204" pitchFamily="34" charset="0"/>
              </a:rPr>
              <a:t>And Jimmy’s favorite part</a:t>
            </a:r>
            <a:r>
              <a:rPr lang="en-US" sz="2800" b="1" dirty="0">
                <a:solidFill>
                  <a:srgbClr val="002060"/>
                </a:solidFill>
              </a:rPr>
              <a:t> of            </a:t>
            </a:r>
            <a:r>
              <a:rPr lang="en-US" sz="2800" dirty="0">
                <a:solidFill>
                  <a:srgbClr val="002060"/>
                </a:solidFill>
              </a:rPr>
              <a:t>”research were weekly online meetings           with my advisor and the research                itself.”</a:t>
            </a:r>
            <a:endParaRPr lang="en-US" sz="4800" dirty="0">
              <a:solidFill>
                <a:srgbClr val="002060"/>
              </a:solidFill>
              <a:latin typeface="Tahoma" panose="020B0604030504040204" pitchFamily="34" charset="0"/>
            </a:endParaRPr>
          </a:p>
        </p:txBody>
      </p:sp>
      <p:sp>
        <p:nvSpPr>
          <p:cNvPr id="4" name="TextBox 3">
            <a:extLst>
              <a:ext uri="{FF2B5EF4-FFF2-40B4-BE49-F238E27FC236}">
                <a16:creationId xmlns:a16="http://schemas.microsoft.com/office/drawing/2014/main" id="{0BFE29DC-C5D9-E444-B9D3-AF63387F0800}"/>
              </a:ext>
            </a:extLst>
          </p:cNvPr>
          <p:cNvSpPr txBox="1"/>
          <p:nvPr/>
        </p:nvSpPr>
        <p:spPr>
          <a:xfrm>
            <a:off x="78059" y="234176"/>
            <a:ext cx="3767110" cy="369332"/>
          </a:xfrm>
          <a:prstGeom prst="rect">
            <a:avLst/>
          </a:prstGeom>
          <a:noFill/>
        </p:spPr>
        <p:txBody>
          <a:bodyPr wrap="square" rtlCol="0">
            <a:spAutoFit/>
          </a:bodyPr>
          <a:lstStyle/>
          <a:p>
            <a:r>
              <a:rPr lang="en-US" dirty="0">
                <a:latin typeface="Helvetica" pitchFamily="2" charset="0"/>
              </a:rPr>
              <a:t>Office of Research and Innovation</a:t>
            </a:r>
          </a:p>
        </p:txBody>
      </p:sp>
      <p:sp>
        <p:nvSpPr>
          <p:cNvPr id="8" name="Rectangle 7">
            <a:extLst>
              <a:ext uri="{FF2B5EF4-FFF2-40B4-BE49-F238E27FC236}">
                <a16:creationId xmlns:a16="http://schemas.microsoft.com/office/drawing/2014/main" id="{85A68AC2-88B4-9842-8A3D-D1F580DB44F4}"/>
              </a:ext>
            </a:extLst>
          </p:cNvPr>
          <p:cNvSpPr/>
          <p:nvPr/>
        </p:nvSpPr>
        <p:spPr>
          <a:xfrm>
            <a:off x="9649275" y="5121457"/>
            <a:ext cx="2151744" cy="507831"/>
          </a:xfrm>
          <a:prstGeom prst="rect">
            <a:avLst/>
          </a:prstGeom>
        </p:spPr>
        <p:txBody>
          <a:bodyPr wrap="none">
            <a:spAutoFit/>
          </a:bodyPr>
          <a:lstStyle/>
          <a:p>
            <a:pPr algn="ctr"/>
            <a:r>
              <a:rPr lang="en-US" sz="2700" dirty="0">
                <a:solidFill>
                  <a:srgbClr val="002060"/>
                </a:solidFill>
                <a:latin typeface="Tahoma" panose="020B0604030504040204" pitchFamily="34" charset="0"/>
              </a:rPr>
              <a:t>Jimmy Chen </a:t>
            </a:r>
          </a:p>
        </p:txBody>
      </p:sp>
      <p:pic>
        <p:nvPicPr>
          <p:cNvPr id="9" name="Picture 8">
            <a:extLst>
              <a:ext uri="{FF2B5EF4-FFF2-40B4-BE49-F238E27FC236}">
                <a16:creationId xmlns:a16="http://schemas.microsoft.com/office/drawing/2014/main" id="{ADBC6D51-C52A-6D4C-8D60-8B36882B19E2}"/>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8974148" y="-1335"/>
            <a:ext cx="3217851" cy="1842386"/>
          </a:xfrm>
          <a:prstGeom prst="rect">
            <a:avLst/>
          </a:prstGeom>
        </p:spPr>
      </p:pic>
      <p:pic>
        <p:nvPicPr>
          <p:cNvPr id="10" name="Picture 9">
            <a:extLst>
              <a:ext uri="{FF2B5EF4-FFF2-40B4-BE49-F238E27FC236}">
                <a16:creationId xmlns:a16="http://schemas.microsoft.com/office/drawing/2014/main" id="{CAE0148C-CC32-E74A-A62F-7C5539CE0205}"/>
              </a:ext>
            </a:extLst>
          </p:cNvPr>
          <p:cNvPicPr/>
          <p:nvPr/>
        </p:nvPicPr>
        <p:blipFill>
          <a:blip r:embed="rId3" cstate="print">
            <a:extLst>
              <a:ext uri="{28A0092B-C50C-407E-A947-70E740481C1C}">
                <a14:useLocalDpi xmlns:a14="http://schemas.microsoft.com/office/drawing/2010/main"/>
              </a:ext>
            </a:extLst>
          </a:blip>
          <a:stretch>
            <a:fillRect/>
          </a:stretch>
        </p:blipFill>
        <p:spPr>
          <a:xfrm>
            <a:off x="4138767" y="6255813"/>
            <a:ext cx="2174875" cy="295275"/>
          </a:xfrm>
          <a:prstGeom prst="rect">
            <a:avLst/>
          </a:prstGeom>
        </p:spPr>
      </p:pic>
      <p:sp>
        <p:nvSpPr>
          <p:cNvPr id="11" name="Rectangle 10">
            <a:extLst>
              <a:ext uri="{FF2B5EF4-FFF2-40B4-BE49-F238E27FC236}">
                <a16:creationId xmlns:a16="http://schemas.microsoft.com/office/drawing/2014/main" id="{B99687C4-6D06-BE45-A882-2434A3E7594A}"/>
              </a:ext>
            </a:extLst>
          </p:cNvPr>
          <p:cNvSpPr/>
          <p:nvPr/>
        </p:nvSpPr>
        <p:spPr>
          <a:xfrm>
            <a:off x="0" y="6088870"/>
            <a:ext cx="12192000" cy="75862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 pitchFamily="2" charset="0"/>
            </a:endParaRPr>
          </a:p>
        </p:txBody>
      </p:sp>
      <p:pic>
        <p:nvPicPr>
          <p:cNvPr id="12" name="Picture 11">
            <a:extLst>
              <a:ext uri="{FF2B5EF4-FFF2-40B4-BE49-F238E27FC236}">
                <a16:creationId xmlns:a16="http://schemas.microsoft.com/office/drawing/2014/main" id="{95833BFD-A87A-EC41-8ACD-54D5376DB28A}"/>
              </a:ext>
            </a:extLst>
          </p:cNvPr>
          <p:cNvPicPr/>
          <p:nvPr/>
        </p:nvPicPr>
        <p:blipFill>
          <a:blip r:embed="rId3" cstate="print">
            <a:extLst>
              <a:ext uri="{28A0092B-C50C-407E-A947-70E740481C1C}">
                <a14:useLocalDpi xmlns:a14="http://schemas.microsoft.com/office/drawing/2010/main"/>
              </a:ext>
            </a:extLst>
          </a:blip>
          <a:stretch>
            <a:fillRect/>
          </a:stretch>
        </p:blipFill>
        <p:spPr>
          <a:xfrm>
            <a:off x="9790771" y="6403450"/>
            <a:ext cx="2174875" cy="295275"/>
          </a:xfrm>
          <a:prstGeom prst="rect">
            <a:avLst/>
          </a:prstGeom>
        </p:spPr>
      </p:pic>
      <p:sp>
        <p:nvSpPr>
          <p:cNvPr id="2" name="Title 1">
            <a:extLst>
              <a:ext uri="{FF2B5EF4-FFF2-40B4-BE49-F238E27FC236}">
                <a16:creationId xmlns:a16="http://schemas.microsoft.com/office/drawing/2014/main" id="{96633F50-96C9-1847-9D6A-E928B4585329}"/>
              </a:ext>
            </a:extLst>
          </p:cNvPr>
          <p:cNvSpPr>
            <a:spLocks noGrp="1"/>
          </p:cNvSpPr>
          <p:nvPr>
            <p:ph type="ctrTitle"/>
          </p:nvPr>
        </p:nvSpPr>
        <p:spPr>
          <a:xfrm>
            <a:off x="5226205" y="5368306"/>
            <a:ext cx="3870142" cy="731074"/>
          </a:xfrm>
        </p:spPr>
        <p:txBody>
          <a:bodyPr>
            <a:noAutofit/>
          </a:bodyPr>
          <a:lstStyle/>
          <a:p>
            <a:pPr algn="r"/>
            <a:r>
              <a:rPr lang="en-US" sz="2800" b="1" dirty="0">
                <a:solidFill>
                  <a:srgbClr val="002060"/>
                </a:solidFill>
              </a:rPr>
              <a:t>SPOTLIGHT ON </a:t>
            </a:r>
            <a:br>
              <a:rPr lang="en-US" sz="2800" b="1" dirty="0">
                <a:solidFill>
                  <a:srgbClr val="002060"/>
                </a:solidFill>
              </a:rPr>
            </a:br>
            <a:r>
              <a:rPr lang="en-US" sz="2800" b="1" dirty="0">
                <a:solidFill>
                  <a:srgbClr val="002060"/>
                </a:solidFill>
              </a:rPr>
              <a:t>SUMMER UNDERGRADUATE RESEARCH</a:t>
            </a:r>
          </a:p>
        </p:txBody>
      </p:sp>
      <p:pic>
        <p:nvPicPr>
          <p:cNvPr id="6" name="Picture 5" descr="Padlock on computer motherboard">
            <a:extLst>
              <a:ext uri="{FF2B5EF4-FFF2-40B4-BE49-F238E27FC236}">
                <a16:creationId xmlns:a16="http://schemas.microsoft.com/office/drawing/2014/main" id="{846B2B58-8241-E240-8F66-CFB66AC07191}"/>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7532470" y="2368048"/>
            <a:ext cx="1990905" cy="1250677"/>
          </a:xfrm>
          <a:prstGeom prst="rect">
            <a:avLst/>
          </a:prstGeom>
        </p:spPr>
      </p:pic>
      <p:pic>
        <p:nvPicPr>
          <p:cNvPr id="19" name="Picture 18" descr="Father and son bonding">
            <a:extLst>
              <a:ext uri="{FF2B5EF4-FFF2-40B4-BE49-F238E27FC236}">
                <a16:creationId xmlns:a16="http://schemas.microsoft.com/office/drawing/2014/main" id="{14F11B44-09E2-EC41-B22D-EA700FF890C8}"/>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7673303" y="366090"/>
            <a:ext cx="2933702" cy="1842386"/>
          </a:xfrm>
          <a:prstGeom prst="rect">
            <a:avLst/>
          </a:prstGeom>
        </p:spPr>
      </p:pic>
      <p:pic>
        <p:nvPicPr>
          <p:cNvPr id="14" name="Picture 13" descr="A person smiling for the picture&#10;&#10;Description automatically generated with low confidence">
            <a:extLst>
              <a:ext uri="{FF2B5EF4-FFF2-40B4-BE49-F238E27FC236}">
                <a16:creationId xmlns:a16="http://schemas.microsoft.com/office/drawing/2014/main" id="{D38AFFFF-9D2C-5E45-B9FF-9B5F384492EC}"/>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9539963" y="1913181"/>
            <a:ext cx="2451355" cy="3035808"/>
          </a:xfrm>
          <a:prstGeom prst="rect">
            <a:avLst/>
          </a:prstGeom>
        </p:spPr>
      </p:pic>
    </p:spTree>
    <p:extLst>
      <p:ext uri="{BB962C8B-B14F-4D97-AF65-F5344CB8AC3E}">
        <p14:creationId xmlns:p14="http://schemas.microsoft.com/office/powerpoint/2010/main" val="16810558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BFE29DC-C5D9-E444-B9D3-AF63387F0800}"/>
              </a:ext>
            </a:extLst>
          </p:cNvPr>
          <p:cNvSpPr txBox="1"/>
          <p:nvPr/>
        </p:nvSpPr>
        <p:spPr>
          <a:xfrm>
            <a:off x="78059" y="234176"/>
            <a:ext cx="3762421" cy="369332"/>
          </a:xfrm>
          <a:prstGeom prst="rect">
            <a:avLst/>
          </a:prstGeom>
          <a:noFill/>
        </p:spPr>
        <p:txBody>
          <a:bodyPr wrap="square" rtlCol="0">
            <a:spAutoFit/>
          </a:bodyPr>
          <a:lstStyle/>
          <a:p>
            <a:r>
              <a:rPr lang="en-US" dirty="0">
                <a:latin typeface="Helvetica" pitchFamily="2" charset="0"/>
              </a:rPr>
              <a:t>Office of Research and Innovation</a:t>
            </a:r>
          </a:p>
        </p:txBody>
      </p:sp>
      <p:sp>
        <p:nvSpPr>
          <p:cNvPr id="13" name="Rectangle 12">
            <a:extLst>
              <a:ext uri="{FF2B5EF4-FFF2-40B4-BE49-F238E27FC236}">
                <a16:creationId xmlns:a16="http://schemas.microsoft.com/office/drawing/2014/main" id="{C73231AD-3878-0645-8E53-F33DC4474A1C}"/>
              </a:ext>
            </a:extLst>
          </p:cNvPr>
          <p:cNvSpPr/>
          <p:nvPr/>
        </p:nvSpPr>
        <p:spPr>
          <a:xfrm>
            <a:off x="9258298" y="771526"/>
            <a:ext cx="2933702" cy="1984088"/>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 pitchFamily="2" charset="0"/>
            </a:endParaRPr>
          </a:p>
        </p:txBody>
      </p:sp>
      <p:pic>
        <p:nvPicPr>
          <p:cNvPr id="5" name="Picture 4" descr="A picture containing person, indoor&#10;&#10;Description automatically generated">
            <a:extLst>
              <a:ext uri="{FF2B5EF4-FFF2-40B4-BE49-F238E27FC236}">
                <a16:creationId xmlns:a16="http://schemas.microsoft.com/office/drawing/2014/main" id="{8BDCD2F1-D6AE-8D40-A354-12834630222C}"/>
              </a:ext>
            </a:extLst>
          </p:cNvPr>
          <p:cNvPicPr/>
          <p:nvPr/>
        </p:nvPicPr>
        <p:blipFill>
          <a:blip r:embed="rId3" cstate="print">
            <a:extLst>
              <a:ext uri="{28A0092B-C50C-407E-A947-70E740481C1C}">
                <a14:useLocalDpi xmlns:a14="http://schemas.microsoft.com/office/drawing/2010/main"/>
              </a:ext>
            </a:extLst>
          </a:blip>
          <a:stretch>
            <a:fillRect/>
          </a:stretch>
        </p:blipFill>
        <p:spPr>
          <a:xfrm rot="5400000">
            <a:off x="4906752" y="469589"/>
            <a:ext cx="3248025" cy="2435860"/>
          </a:xfrm>
          <a:prstGeom prst="rect">
            <a:avLst/>
          </a:prstGeom>
        </p:spPr>
      </p:pic>
      <p:pic>
        <p:nvPicPr>
          <p:cNvPr id="6" name="Picture 5" descr="A picture containing indoor&#10;&#10;Description automatically generated">
            <a:extLst>
              <a:ext uri="{FF2B5EF4-FFF2-40B4-BE49-F238E27FC236}">
                <a16:creationId xmlns:a16="http://schemas.microsoft.com/office/drawing/2014/main" id="{BB25F161-2C45-3B4D-8B05-5AC82177656E}"/>
              </a:ext>
            </a:extLst>
          </p:cNvPr>
          <p:cNvPicPr/>
          <p:nvPr/>
        </p:nvPicPr>
        <p:blipFill rotWithShape="1">
          <a:blip r:embed="rId4" cstate="hqprint">
            <a:extLst>
              <a:ext uri="{28A0092B-C50C-407E-A947-70E740481C1C}">
                <a14:useLocalDpi xmlns:a14="http://schemas.microsoft.com/office/drawing/2010/main"/>
              </a:ext>
            </a:extLst>
          </a:blip>
          <a:srcRect/>
          <a:stretch/>
        </p:blipFill>
        <p:spPr>
          <a:xfrm rot="5400000">
            <a:off x="7230052" y="2196470"/>
            <a:ext cx="1984090" cy="2159000"/>
          </a:xfrm>
          <a:prstGeom prst="rect">
            <a:avLst/>
          </a:prstGeom>
        </p:spPr>
      </p:pic>
      <p:sp>
        <p:nvSpPr>
          <p:cNvPr id="8" name="Rectangle 7">
            <a:extLst>
              <a:ext uri="{FF2B5EF4-FFF2-40B4-BE49-F238E27FC236}">
                <a16:creationId xmlns:a16="http://schemas.microsoft.com/office/drawing/2014/main" id="{85A68AC2-88B4-9842-8A3D-D1F580DB44F4}"/>
              </a:ext>
            </a:extLst>
          </p:cNvPr>
          <p:cNvSpPr/>
          <p:nvPr/>
        </p:nvSpPr>
        <p:spPr>
          <a:xfrm>
            <a:off x="9363645" y="5196356"/>
            <a:ext cx="2725361" cy="507831"/>
          </a:xfrm>
          <a:prstGeom prst="rect">
            <a:avLst/>
          </a:prstGeom>
        </p:spPr>
        <p:txBody>
          <a:bodyPr wrap="none">
            <a:spAutoFit/>
          </a:bodyPr>
          <a:lstStyle/>
          <a:p>
            <a:pPr algn="ctr"/>
            <a:r>
              <a:rPr lang="en-US" sz="2700" dirty="0">
                <a:solidFill>
                  <a:srgbClr val="002060"/>
                </a:solidFill>
                <a:latin typeface="Tahoma" panose="020B0604030504040204" pitchFamily="34" charset="0"/>
              </a:rPr>
              <a:t>Grace </a:t>
            </a:r>
            <a:r>
              <a:rPr lang="en-US" sz="2700" dirty="0" err="1">
                <a:solidFill>
                  <a:srgbClr val="002060"/>
                </a:solidFill>
                <a:latin typeface="Tahoma" panose="020B0604030504040204" pitchFamily="34" charset="0"/>
              </a:rPr>
              <a:t>Schmaling</a:t>
            </a:r>
            <a:endParaRPr lang="en-US" sz="2700" dirty="0">
              <a:solidFill>
                <a:srgbClr val="002060"/>
              </a:solidFill>
              <a:latin typeface="Tahoma" panose="020B0604030504040204" pitchFamily="34" charset="0"/>
            </a:endParaRPr>
          </a:p>
        </p:txBody>
      </p:sp>
      <p:pic>
        <p:nvPicPr>
          <p:cNvPr id="9" name="Picture 8">
            <a:extLst>
              <a:ext uri="{FF2B5EF4-FFF2-40B4-BE49-F238E27FC236}">
                <a16:creationId xmlns:a16="http://schemas.microsoft.com/office/drawing/2014/main" id="{ADBC6D51-C52A-6D4C-8D60-8B36882B19E2}"/>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9905658" y="20966"/>
            <a:ext cx="2286342" cy="1309049"/>
          </a:xfrm>
          <a:prstGeom prst="rect">
            <a:avLst/>
          </a:prstGeom>
        </p:spPr>
      </p:pic>
      <p:pic>
        <p:nvPicPr>
          <p:cNvPr id="10" name="Picture 9">
            <a:extLst>
              <a:ext uri="{FF2B5EF4-FFF2-40B4-BE49-F238E27FC236}">
                <a16:creationId xmlns:a16="http://schemas.microsoft.com/office/drawing/2014/main" id="{CAE0148C-CC32-E74A-A62F-7C5539CE0205}"/>
              </a:ext>
            </a:extLst>
          </p:cNvPr>
          <p:cNvPicPr/>
          <p:nvPr/>
        </p:nvPicPr>
        <p:blipFill>
          <a:blip r:embed="rId6" cstate="print">
            <a:extLst>
              <a:ext uri="{28A0092B-C50C-407E-A947-70E740481C1C}">
                <a14:useLocalDpi xmlns:a14="http://schemas.microsoft.com/office/drawing/2010/main"/>
              </a:ext>
            </a:extLst>
          </a:blip>
          <a:stretch>
            <a:fillRect/>
          </a:stretch>
        </p:blipFill>
        <p:spPr>
          <a:xfrm>
            <a:off x="4138767" y="6255813"/>
            <a:ext cx="2174875" cy="295275"/>
          </a:xfrm>
          <a:prstGeom prst="rect">
            <a:avLst/>
          </a:prstGeom>
        </p:spPr>
      </p:pic>
      <p:sp>
        <p:nvSpPr>
          <p:cNvPr id="11" name="Rectangle 10">
            <a:extLst>
              <a:ext uri="{FF2B5EF4-FFF2-40B4-BE49-F238E27FC236}">
                <a16:creationId xmlns:a16="http://schemas.microsoft.com/office/drawing/2014/main" id="{B99687C4-6D06-BE45-A882-2434A3E7594A}"/>
              </a:ext>
            </a:extLst>
          </p:cNvPr>
          <p:cNvSpPr/>
          <p:nvPr/>
        </p:nvSpPr>
        <p:spPr>
          <a:xfrm>
            <a:off x="0" y="6088870"/>
            <a:ext cx="12192000" cy="75862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 pitchFamily="2" charset="0"/>
            </a:endParaRPr>
          </a:p>
        </p:txBody>
      </p:sp>
      <p:pic>
        <p:nvPicPr>
          <p:cNvPr id="7" name="Picture 6" descr="A picture containing tree, outdoor, person, posing&#10;&#10;Description automatically generated">
            <a:extLst>
              <a:ext uri="{FF2B5EF4-FFF2-40B4-BE49-F238E27FC236}">
                <a16:creationId xmlns:a16="http://schemas.microsoft.com/office/drawing/2014/main" id="{87578B7E-FB44-6A45-B7DE-8EF456998DE1}"/>
              </a:ext>
            </a:extLst>
          </p:cNvPr>
          <p:cNvPicPr/>
          <p:nvPr/>
        </p:nvPicPr>
        <p:blipFill>
          <a:blip r:embed="rId7" cstate="print">
            <a:extLst>
              <a:ext uri="{28A0092B-C50C-407E-A947-70E740481C1C}">
                <a14:useLocalDpi xmlns:a14="http://schemas.microsoft.com/office/drawing/2010/main"/>
              </a:ext>
            </a:extLst>
          </a:blip>
          <a:stretch>
            <a:fillRect/>
          </a:stretch>
        </p:blipFill>
        <p:spPr>
          <a:xfrm>
            <a:off x="9469979" y="1309927"/>
            <a:ext cx="2512695" cy="3819525"/>
          </a:xfrm>
          <a:prstGeom prst="rect">
            <a:avLst/>
          </a:prstGeom>
        </p:spPr>
      </p:pic>
      <p:pic>
        <p:nvPicPr>
          <p:cNvPr id="12" name="Picture 11">
            <a:extLst>
              <a:ext uri="{FF2B5EF4-FFF2-40B4-BE49-F238E27FC236}">
                <a16:creationId xmlns:a16="http://schemas.microsoft.com/office/drawing/2014/main" id="{95833BFD-A87A-EC41-8ACD-54D5376DB28A}"/>
              </a:ext>
            </a:extLst>
          </p:cNvPr>
          <p:cNvPicPr/>
          <p:nvPr/>
        </p:nvPicPr>
        <p:blipFill>
          <a:blip r:embed="rId6" cstate="print">
            <a:extLst>
              <a:ext uri="{28A0092B-C50C-407E-A947-70E740481C1C}">
                <a14:useLocalDpi xmlns:a14="http://schemas.microsoft.com/office/drawing/2010/main"/>
              </a:ext>
            </a:extLst>
          </a:blip>
          <a:stretch>
            <a:fillRect/>
          </a:stretch>
        </p:blipFill>
        <p:spPr>
          <a:xfrm>
            <a:off x="9790771" y="6403450"/>
            <a:ext cx="2174875" cy="295275"/>
          </a:xfrm>
          <a:prstGeom prst="rect">
            <a:avLst/>
          </a:prstGeom>
        </p:spPr>
      </p:pic>
      <p:sp>
        <p:nvSpPr>
          <p:cNvPr id="3" name="Subtitle 2">
            <a:extLst>
              <a:ext uri="{FF2B5EF4-FFF2-40B4-BE49-F238E27FC236}">
                <a16:creationId xmlns:a16="http://schemas.microsoft.com/office/drawing/2014/main" id="{6A4393F9-46D9-9346-83E2-8A98D512B6B0}"/>
              </a:ext>
            </a:extLst>
          </p:cNvPr>
          <p:cNvSpPr>
            <a:spLocks noGrp="1"/>
          </p:cNvSpPr>
          <p:nvPr>
            <p:ph type="title" idx="4294967295"/>
          </p:nvPr>
        </p:nvSpPr>
        <p:spPr>
          <a:xfrm>
            <a:off x="265113" y="1027113"/>
            <a:ext cx="7315200" cy="489108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90000"/>
              </a:lnSpc>
              <a:spcBef>
                <a:spcPts val="1200"/>
              </a:spcBef>
              <a:spcAft>
                <a:spcPts val="0"/>
              </a:spcAft>
              <a:buClr>
                <a:schemeClr val="accent1"/>
              </a:buClr>
              <a:buSzTx/>
              <a:buFont typeface="Wingdings 2" pitchFamily="18" charset="2"/>
              <a:buNone/>
              <a:tabLst/>
              <a:defRPr/>
            </a:pPr>
            <a:r>
              <a:rPr kumimoji="0" lang="en-US" sz="3000" b="1" u="none" strike="noStrike" kern="1200" cap="none" spc="0" normalizeH="0" baseline="0" noProof="0" dirty="0">
                <a:ln>
                  <a:noFill/>
                </a:ln>
                <a:solidFill>
                  <a:srgbClr val="002060"/>
                </a:solidFill>
                <a:effectLst/>
                <a:uLnTx/>
                <a:uFillTx/>
                <a:latin typeface="Tahoma" panose="020B0604030504040204" pitchFamily="34" charset="0"/>
                <a:ea typeface="+mn-ea"/>
                <a:cs typeface="+mn-cs"/>
              </a:rPr>
              <a:t>Grace’s summer research</a:t>
            </a:r>
            <a:br>
              <a:rPr kumimoji="0" lang="en-US" sz="3000" u="none" strike="noStrike" kern="1200" cap="none" spc="0" normalizeH="0" baseline="0" noProof="0" dirty="0">
                <a:ln>
                  <a:noFill/>
                </a:ln>
                <a:solidFill>
                  <a:srgbClr val="002060"/>
                </a:solidFill>
                <a:effectLst/>
                <a:uLnTx/>
                <a:uFillTx/>
                <a:latin typeface="Tahoma" panose="020B0604030504040204" pitchFamily="34" charset="0"/>
                <a:ea typeface="+mn-ea"/>
                <a:cs typeface="+mn-cs"/>
              </a:rPr>
            </a:br>
            <a:r>
              <a:rPr kumimoji="0" lang="en-US" sz="2200" u="none" strike="noStrike" kern="1200" cap="none" spc="0" normalizeH="0" baseline="0" noProof="0" dirty="0">
                <a:ln>
                  <a:noFill/>
                </a:ln>
                <a:solidFill>
                  <a:srgbClr val="002060"/>
                </a:solidFill>
                <a:effectLst/>
                <a:uLnTx/>
                <a:uFillTx/>
                <a:ea typeface="+mn-ea"/>
                <a:cs typeface="+mn-cs"/>
              </a:rPr>
              <a:t>involved testing a commonly used </a:t>
            </a:r>
            <a:br>
              <a:rPr kumimoji="0" lang="en-US" sz="2200" u="none" strike="noStrike" kern="1200" cap="none" spc="0" normalizeH="0" baseline="0" noProof="0" dirty="0">
                <a:ln>
                  <a:noFill/>
                </a:ln>
                <a:solidFill>
                  <a:srgbClr val="002060"/>
                </a:solidFill>
                <a:effectLst/>
                <a:uLnTx/>
                <a:uFillTx/>
                <a:ea typeface="+mn-ea"/>
                <a:cs typeface="+mn-cs"/>
              </a:rPr>
            </a:br>
            <a:r>
              <a:rPr kumimoji="0" lang="en-US" sz="2200" u="none" strike="noStrike" kern="1200" cap="none" spc="0" normalizeH="0" baseline="0" noProof="0" dirty="0">
                <a:ln>
                  <a:noFill/>
                </a:ln>
                <a:solidFill>
                  <a:srgbClr val="002060"/>
                </a:solidFill>
                <a:effectLst/>
                <a:uLnTx/>
                <a:uFillTx/>
                <a:ea typeface="+mn-ea"/>
                <a:cs typeface="+mn-cs"/>
              </a:rPr>
              <a:t>disinfectant called Botanical </a:t>
            </a:r>
            <a:br>
              <a:rPr kumimoji="0" lang="en-US" sz="2200" u="none" strike="noStrike" kern="1200" cap="none" spc="0" normalizeH="0" baseline="0" noProof="0" dirty="0">
                <a:ln>
                  <a:noFill/>
                </a:ln>
                <a:solidFill>
                  <a:srgbClr val="002060"/>
                </a:solidFill>
                <a:effectLst/>
                <a:uLnTx/>
                <a:uFillTx/>
                <a:ea typeface="+mn-ea"/>
                <a:cs typeface="+mn-cs"/>
              </a:rPr>
            </a:br>
            <a:r>
              <a:rPr kumimoji="0" lang="en-US" sz="2200" u="none" strike="noStrike" kern="1200" cap="none" spc="0" normalizeH="0" baseline="0" noProof="0" dirty="0">
                <a:ln>
                  <a:noFill/>
                </a:ln>
                <a:solidFill>
                  <a:srgbClr val="002060"/>
                </a:solidFill>
                <a:effectLst/>
                <a:uLnTx/>
                <a:uFillTx/>
                <a:ea typeface="+mn-ea"/>
                <a:cs typeface="+mn-cs"/>
              </a:rPr>
              <a:t>Antimicrobial Cleaner, more </a:t>
            </a:r>
            <a:br>
              <a:rPr kumimoji="0" lang="en-US" sz="2200" u="none" strike="noStrike" kern="1200" cap="none" spc="0" normalizeH="0" baseline="0" noProof="0" dirty="0">
                <a:ln>
                  <a:noFill/>
                </a:ln>
                <a:solidFill>
                  <a:srgbClr val="002060"/>
                </a:solidFill>
                <a:effectLst/>
                <a:uLnTx/>
                <a:uFillTx/>
                <a:ea typeface="+mn-ea"/>
                <a:cs typeface="+mn-cs"/>
              </a:rPr>
            </a:br>
            <a:r>
              <a:rPr kumimoji="0" lang="en-US" sz="2200" u="none" strike="noStrike" kern="1200" cap="none" spc="0" normalizeH="0" baseline="0" noProof="0" dirty="0">
                <a:ln>
                  <a:noFill/>
                </a:ln>
                <a:solidFill>
                  <a:srgbClr val="002060"/>
                </a:solidFill>
                <a:effectLst/>
                <a:uLnTx/>
                <a:uFillTx/>
                <a:ea typeface="+mn-ea"/>
                <a:cs typeface="+mn-cs"/>
              </a:rPr>
              <a:t>commonly known as BAC to </a:t>
            </a:r>
            <a:br>
              <a:rPr kumimoji="0" lang="en-US" sz="2200" u="none" strike="noStrike" kern="1200" cap="none" spc="0" normalizeH="0" baseline="0" noProof="0" dirty="0">
                <a:ln>
                  <a:noFill/>
                </a:ln>
                <a:solidFill>
                  <a:srgbClr val="002060"/>
                </a:solidFill>
                <a:effectLst/>
                <a:uLnTx/>
                <a:uFillTx/>
                <a:ea typeface="+mn-ea"/>
                <a:cs typeface="+mn-cs"/>
              </a:rPr>
            </a:br>
            <a:r>
              <a:rPr kumimoji="0" lang="en-US" sz="2200" u="none" strike="noStrike" kern="1200" cap="none" spc="0" normalizeH="0" baseline="0" noProof="0" dirty="0">
                <a:ln>
                  <a:noFill/>
                </a:ln>
                <a:solidFill>
                  <a:srgbClr val="002060"/>
                </a:solidFill>
                <a:effectLst/>
                <a:uLnTx/>
                <a:uFillTx/>
                <a:ea typeface="+mn-ea"/>
                <a:cs typeface="+mn-cs"/>
              </a:rPr>
              <a:t>see how bacteria may have </a:t>
            </a:r>
            <a:br>
              <a:rPr kumimoji="0" lang="en-US" sz="2200" u="none" strike="noStrike" kern="1200" cap="none" spc="0" normalizeH="0" baseline="0" noProof="0" dirty="0">
                <a:ln>
                  <a:noFill/>
                </a:ln>
                <a:solidFill>
                  <a:srgbClr val="002060"/>
                </a:solidFill>
                <a:effectLst/>
                <a:uLnTx/>
                <a:uFillTx/>
                <a:ea typeface="+mn-ea"/>
                <a:cs typeface="+mn-cs"/>
              </a:rPr>
            </a:br>
            <a:r>
              <a:rPr kumimoji="0" lang="en-US" sz="2200" u="none" strike="noStrike" kern="1200" cap="none" spc="0" normalizeH="0" baseline="0" noProof="0" dirty="0">
                <a:ln>
                  <a:noFill/>
                </a:ln>
                <a:solidFill>
                  <a:srgbClr val="002060"/>
                </a:solidFill>
                <a:effectLst/>
                <a:uLnTx/>
                <a:uFillTx/>
                <a:ea typeface="+mn-ea"/>
                <a:cs typeface="+mn-cs"/>
              </a:rPr>
              <a:t>developed a resistance to the </a:t>
            </a:r>
            <a:br>
              <a:rPr kumimoji="0" lang="en-US" sz="2200" u="none" strike="noStrike" kern="1200" cap="none" spc="0" normalizeH="0" baseline="0" noProof="0" dirty="0">
                <a:ln>
                  <a:noFill/>
                </a:ln>
                <a:solidFill>
                  <a:srgbClr val="002060"/>
                </a:solidFill>
                <a:effectLst/>
                <a:uLnTx/>
                <a:uFillTx/>
                <a:ea typeface="+mn-ea"/>
                <a:cs typeface="+mn-cs"/>
              </a:rPr>
            </a:br>
            <a:r>
              <a:rPr kumimoji="0" lang="en-US" sz="2200" u="none" strike="noStrike" kern="1200" cap="none" spc="0" normalizeH="0" baseline="0" noProof="0" dirty="0">
                <a:ln>
                  <a:noFill/>
                </a:ln>
                <a:solidFill>
                  <a:srgbClr val="002060"/>
                </a:solidFill>
                <a:effectLst/>
                <a:uLnTx/>
                <a:uFillTx/>
                <a:ea typeface="+mn-ea"/>
                <a:cs typeface="+mn-cs"/>
              </a:rPr>
              <a:t>disinfectant over time. </a:t>
            </a:r>
          </a:p>
          <a:p>
            <a:pPr marL="0" marR="0" lvl="0" indent="0" algn="l" defTabSz="914400" rtl="0" eaLnBrk="1" fontAlgn="auto" latinLnBrk="0" hangingPunct="1">
              <a:lnSpc>
                <a:spcPct val="90000"/>
              </a:lnSpc>
              <a:spcBef>
                <a:spcPts val="1200"/>
              </a:spcBef>
              <a:spcAft>
                <a:spcPts val="0"/>
              </a:spcAft>
              <a:buClr>
                <a:schemeClr val="accent1"/>
              </a:buClr>
              <a:buSzTx/>
              <a:buFont typeface="Wingdings 2" pitchFamily="18" charset="2"/>
              <a:buNone/>
              <a:tabLst/>
              <a:defRPr/>
            </a:pPr>
            <a:r>
              <a:rPr kumimoji="0" lang="en-US" sz="3000" b="1" u="none" strike="noStrike" kern="1200" cap="none" spc="0" normalizeH="0" baseline="0" noProof="0" dirty="0">
                <a:ln>
                  <a:noFill/>
                </a:ln>
                <a:solidFill>
                  <a:srgbClr val="002060"/>
                </a:solidFill>
                <a:effectLst/>
                <a:uLnTx/>
                <a:uFillTx/>
                <a:latin typeface="Tahoma" panose="020B0604030504040204" pitchFamily="34" charset="0"/>
                <a:ea typeface="+mn-ea"/>
                <a:cs typeface="+mn-cs"/>
              </a:rPr>
              <a:t>She discovered </a:t>
            </a:r>
            <a:r>
              <a:rPr kumimoji="0" lang="en-US" sz="2200" u="none" strike="noStrike" kern="1200" cap="none" spc="0" normalizeH="0" baseline="0" noProof="0" dirty="0">
                <a:ln>
                  <a:noFill/>
                </a:ln>
                <a:solidFill>
                  <a:srgbClr val="002060"/>
                </a:solidFill>
                <a:effectLst/>
                <a:uLnTx/>
                <a:uFillTx/>
                <a:ea typeface="+mn-ea"/>
                <a:cs typeface="+mn-cs"/>
              </a:rPr>
              <a:t>that P. aeruginosa is </a:t>
            </a:r>
            <a:br>
              <a:rPr kumimoji="0" lang="en-US" sz="2200" u="none" strike="noStrike" kern="1200" cap="none" spc="0" normalizeH="0" baseline="0" noProof="0" dirty="0">
                <a:ln>
                  <a:noFill/>
                </a:ln>
                <a:solidFill>
                  <a:srgbClr val="002060"/>
                </a:solidFill>
                <a:effectLst/>
                <a:uLnTx/>
                <a:uFillTx/>
                <a:ea typeface="+mn-ea"/>
                <a:cs typeface="+mn-cs"/>
              </a:rPr>
            </a:br>
            <a:r>
              <a:rPr kumimoji="0" lang="en-US" sz="2200" u="none" strike="noStrike" kern="1200" cap="none" spc="0" normalizeH="0" baseline="0" noProof="0" dirty="0">
                <a:ln>
                  <a:noFill/>
                </a:ln>
                <a:solidFill>
                  <a:srgbClr val="002060"/>
                </a:solidFill>
                <a:effectLst/>
                <a:uLnTx/>
                <a:uFillTx/>
                <a:ea typeface="+mn-ea"/>
                <a:cs typeface="+mn-cs"/>
              </a:rPr>
              <a:t>incredibly resistant to the disinfectant BAC. </a:t>
            </a:r>
          </a:p>
          <a:p>
            <a:pPr marL="0" marR="0" lvl="0" indent="0" algn="l" defTabSz="914400" rtl="0" eaLnBrk="1" fontAlgn="auto" latinLnBrk="0" hangingPunct="1">
              <a:lnSpc>
                <a:spcPct val="90000"/>
              </a:lnSpc>
              <a:spcBef>
                <a:spcPts val="1200"/>
              </a:spcBef>
              <a:spcAft>
                <a:spcPts val="0"/>
              </a:spcAft>
              <a:buClr>
                <a:schemeClr val="accent1"/>
              </a:buClr>
              <a:buSzTx/>
              <a:buFont typeface="Wingdings 2" pitchFamily="18" charset="2"/>
              <a:buNone/>
              <a:tabLst/>
              <a:defRPr/>
            </a:pPr>
            <a:r>
              <a:rPr kumimoji="0" lang="en-US" sz="3000" b="1" u="none" strike="noStrike" kern="1200" cap="none" spc="0" normalizeH="0" baseline="0" noProof="0" dirty="0">
                <a:ln>
                  <a:noFill/>
                </a:ln>
                <a:solidFill>
                  <a:srgbClr val="002060"/>
                </a:solidFill>
                <a:effectLst/>
                <a:uLnTx/>
                <a:uFillTx/>
                <a:latin typeface="Tahoma" panose="020B0604030504040204" pitchFamily="34" charset="0"/>
                <a:ea typeface="+mn-ea"/>
                <a:cs typeface="+mn-cs"/>
              </a:rPr>
              <a:t>And her favorite part</a:t>
            </a:r>
            <a:r>
              <a:rPr kumimoji="0" lang="en-US" sz="2200" b="1" u="none" strike="noStrike" kern="1200" cap="none" spc="0" normalizeH="0" baseline="0" noProof="0" dirty="0">
                <a:ln>
                  <a:noFill/>
                </a:ln>
                <a:solidFill>
                  <a:srgbClr val="002060"/>
                </a:solidFill>
                <a:effectLst/>
                <a:uLnTx/>
                <a:uFillTx/>
                <a:ea typeface="+mn-ea"/>
                <a:cs typeface="+mn-cs"/>
              </a:rPr>
              <a:t> </a:t>
            </a:r>
            <a:r>
              <a:rPr kumimoji="0" lang="en-US" sz="2200" u="none" strike="noStrike" kern="1200" cap="none" spc="0" normalizeH="0" baseline="0" noProof="0" dirty="0">
                <a:ln>
                  <a:noFill/>
                </a:ln>
                <a:solidFill>
                  <a:srgbClr val="002060"/>
                </a:solidFill>
                <a:effectLst/>
                <a:uLnTx/>
                <a:uFillTx/>
                <a:ea typeface="+mn-ea"/>
                <a:cs typeface="+mn-cs"/>
              </a:rPr>
              <a:t>of her summer </a:t>
            </a:r>
            <a:br>
              <a:rPr kumimoji="0" lang="en-US" sz="2200" u="none" strike="noStrike" kern="1200" cap="none" spc="0" normalizeH="0" baseline="0" noProof="0" dirty="0">
                <a:ln>
                  <a:noFill/>
                </a:ln>
                <a:solidFill>
                  <a:srgbClr val="002060"/>
                </a:solidFill>
                <a:effectLst/>
                <a:uLnTx/>
                <a:uFillTx/>
                <a:ea typeface="+mn-ea"/>
                <a:cs typeface="+mn-cs"/>
              </a:rPr>
            </a:br>
            <a:r>
              <a:rPr kumimoji="0" lang="en-US" sz="2200" u="none" strike="noStrike" kern="1200" cap="none" spc="0" normalizeH="0" baseline="0" noProof="0" dirty="0">
                <a:ln>
                  <a:noFill/>
                </a:ln>
                <a:solidFill>
                  <a:srgbClr val="002060"/>
                </a:solidFill>
                <a:effectLst/>
                <a:uLnTx/>
                <a:uFillTx/>
                <a:ea typeface="+mn-ea"/>
                <a:cs typeface="+mn-cs"/>
              </a:rPr>
              <a:t>research was getting to spend so much time </a:t>
            </a:r>
            <a:br>
              <a:rPr kumimoji="0" lang="en-US" sz="2200" u="none" strike="noStrike" kern="1200" cap="none" spc="0" normalizeH="0" baseline="0" noProof="0" dirty="0">
                <a:ln>
                  <a:noFill/>
                </a:ln>
                <a:solidFill>
                  <a:srgbClr val="002060"/>
                </a:solidFill>
                <a:effectLst/>
                <a:uLnTx/>
                <a:uFillTx/>
                <a:ea typeface="+mn-ea"/>
                <a:cs typeface="+mn-cs"/>
              </a:rPr>
            </a:br>
            <a:r>
              <a:rPr kumimoji="0" lang="en-US" sz="2200" u="none" strike="noStrike" kern="1200" cap="none" spc="0" normalizeH="0" baseline="0" noProof="0" dirty="0">
                <a:ln>
                  <a:noFill/>
                </a:ln>
                <a:solidFill>
                  <a:srgbClr val="002060"/>
                </a:solidFill>
                <a:effectLst/>
                <a:uLnTx/>
                <a:uFillTx/>
                <a:ea typeface="+mn-ea"/>
                <a:cs typeface="+mn-cs"/>
              </a:rPr>
              <a:t>in the lab! </a:t>
            </a:r>
          </a:p>
          <a:p>
            <a:pPr marL="342900" marR="0" lvl="0" indent="-342900" algn="l" defTabSz="914400" rtl="0" eaLnBrk="1" fontAlgn="auto" latinLnBrk="0" hangingPunct="1">
              <a:lnSpc>
                <a:spcPct val="90000"/>
              </a:lnSpc>
              <a:spcBef>
                <a:spcPts val="1200"/>
              </a:spcBef>
              <a:spcAft>
                <a:spcPts val="0"/>
              </a:spcAft>
              <a:buClr>
                <a:schemeClr val="accent6"/>
              </a:buClr>
              <a:buSzTx/>
              <a:buFont typeface="Arial" panose="020B0604020202020204" pitchFamily="34" charset="0"/>
              <a:buChar char="•"/>
              <a:tabLst/>
              <a:defRPr/>
            </a:pPr>
            <a:endParaRPr kumimoji="0" lang="en-US" sz="2000" u="none" strike="noStrike" kern="1200" cap="none" spc="0" normalizeH="0" baseline="0" noProof="0" dirty="0">
              <a:ln>
                <a:noFill/>
              </a:ln>
              <a:solidFill>
                <a:schemeClr val="accent6">
                  <a:lumMod val="75000"/>
                </a:schemeClr>
              </a:solidFill>
              <a:effectLst/>
              <a:uLnTx/>
              <a:uFillTx/>
              <a:ea typeface="+mn-ea"/>
              <a:cs typeface="+mn-cs"/>
            </a:endParaRPr>
          </a:p>
          <a:p>
            <a:pPr marL="342900" marR="0" lvl="0" indent="-342900" algn="l" defTabSz="914400" rtl="0" eaLnBrk="1" fontAlgn="auto" latinLnBrk="0" hangingPunct="1">
              <a:lnSpc>
                <a:spcPct val="90000"/>
              </a:lnSpc>
              <a:spcBef>
                <a:spcPts val="1200"/>
              </a:spcBef>
              <a:spcAft>
                <a:spcPts val="0"/>
              </a:spcAft>
              <a:buClr>
                <a:schemeClr val="accent6"/>
              </a:buClr>
              <a:buSzTx/>
              <a:buFont typeface="Arial" panose="020B0604020202020204" pitchFamily="34" charset="0"/>
              <a:buChar char="•"/>
              <a:tabLst/>
              <a:defRPr/>
            </a:pPr>
            <a:endParaRPr kumimoji="0" lang="en-US" sz="2500" u="none" strike="noStrike" kern="1200" cap="none" spc="0" normalizeH="0" baseline="0" noProof="0" dirty="0">
              <a:ln>
                <a:noFill/>
              </a:ln>
              <a:solidFill>
                <a:schemeClr val="accent6">
                  <a:lumMod val="75000"/>
                </a:schemeClr>
              </a:solidFill>
              <a:effectLst/>
              <a:uLnTx/>
              <a:uFillTx/>
              <a:latin typeface="Tahoma" panose="020B0604030504040204" pitchFamily="34" charset="0"/>
              <a:ea typeface="+mn-ea"/>
              <a:cs typeface="+mn-cs"/>
            </a:endParaRPr>
          </a:p>
          <a:p>
            <a:pPr marL="0" marR="0" lvl="0" indent="0" algn="l" defTabSz="914400" rtl="0" eaLnBrk="1" fontAlgn="auto" latinLnBrk="0" hangingPunct="1">
              <a:lnSpc>
                <a:spcPct val="90000"/>
              </a:lnSpc>
              <a:spcBef>
                <a:spcPts val="1200"/>
              </a:spcBef>
              <a:spcAft>
                <a:spcPts val="0"/>
              </a:spcAft>
              <a:buClr>
                <a:schemeClr val="accent1"/>
              </a:buClr>
              <a:buSzTx/>
              <a:buFont typeface="Wingdings 2" pitchFamily="18" charset="2"/>
              <a:buNone/>
              <a:tabLst/>
              <a:defRPr/>
            </a:pPr>
            <a:endParaRPr kumimoji="0" lang="en-US" sz="4000" u="none" strike="noStrike" kern="1200" cap="none" spc="0" normalizeH="0" baseline="0" noProof="0" dirty="0">
              <a:ln>
                <a:noFill/>
              </a:ln>
              <a:solidFill>
                <a:schemeClr val="accent6">
                  <a:lumMod val="75000"/>
                </a:schemeClr>
              </a:solidFill>
              <a:effectLst/>
              <a:uLnTx/>
              <a:uFillTx/>
              <a:latin typeface="Tahoma" panose="020B0604030504040204" pitchFamily="34" charset="0"/>
              <a:ea typeface="+mn-ea"/>
              <a:cs typeface="+mn-cs"/>
            </a:endParaRPr>
          </a:p>
        </p:txBody>
      </p:sp>
      <p:sp>
        <p:nvSpPr>
          <p:cNvPr id="2" name="Title 1">
            <a:extLst>
              <a:ext uri="{FF2B5EF4-FFF2-40B4-BE49-F238E27FC236}">
                <a16:creationId xmlns:a16="http://schemas.microsoft.com/office/drawing/2014/main" id="{96633F50-96C9-1847-9D6A-E928B4585329}"/>
              </a:ext>
            </a:extLst>
          </p:cNvPr>
          <p:cNvSpPr>
            <a:spLocks/>
          </p:cNvSpPr>
          <p:nvPr/>
        </p:nvSpPr>
        <p:spPr>
          <a:xfrm>
            <a:off x="5226205" y="5368306"/>
            <a:ext cx="3870142" cy="731074"/>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en-US" sz="2600" b="1" u="none" strike="noStrike" kern="1200" cap="none" spc="-100" normalizeH="0" baseline="0" noProof="0" dirty="0">
                <a:ln>
                  <a:noFill/>
                </a:ln>
                <a:solidFill>
                  <a:srgbClr val="002060"/>
                </a:solidFill>
                <a:effectLst/>
                <a:uLnTx/>
                <a:uFillTx/>
                <a:latin typeface="Helvetica" pitchFamily="2" charset="0"/>
                <a:ea typeface="+mj-ea"/>
                <a:cs typeface="+mj-cs"/>
              </a:rPr>
              <a:t>SPOTLIGHT ON </a:t>
            </a:r>
            <a:br>
              <a:rPr kumimoji="0" lang="en-US" sz="2600" b="1" u="none" strike="noStrike" kern="1200" cap="none" spc="-100" normalizeH="0" baseline="0" noProof="0" dirty="0">
                <a:ln>
                  <a:noFill/>
                </a:ln>
                <a:solidFill>
                  <a:srgbClr val="002060"/>
                </a:solidFill>
                <a:effectLst/>
                <a:uLnTx/>
                <a:uFillTx/>
                <a:latin typeface="Helvetica" pitchFamily="2" charset="0"/>
                <a:ea typeface="+mj-ea"/>
                <a:cs typeface="+mj-cs"/>
              </a:rPr>
            </a:br>
            <a:r>
              <a:rPr kumimoji="0" lang="en-US" sz="2600" b="1" u="none" strike="noStrike" kern="1200" cap="none" spc="-100" normalizeH="0" baseline="0" noProof="0" dirty="0">
                <a:ln>
                  <a:noFill/>
                </a:ln>
                <a:solidFill>
                  <a:srgbClr val="002060"/>
                </a:solidFill>
                <a:effectLst/>
                <a:uLnTx/>
                <a:uFillTx/>
                <a:latin typeface="Helvetica" pitchFamily="2" charset="0"/>
                <a:ea typeface="+mj-ea"/>
                <a:cs typeface="+mj-cs"/>
              </a:rPr>
              <a:t>SUMMER UNDERGRADUATE RESEARCH</a:t>
            </a:r>
          </a:p>
        </p:txBody>
      </p:sp>
    </p:spTree>
    <p:extLst>
      <p:ext uri="{BB962C8B-B14F-4D97-AF65-F5344CB8AC3E}">
        <p14:creationId xmlns:p14="http://schemas.microsoft.com/office/powerpoint/2010/main" val="16072913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73231AD-3878-0645-8E53-F33DC4474A1C}"/>
              </a:ext>
            </a:extLst>
          </p:cNvPr>
          <p:cNvSpPr/>
          <p:nvPr/>
        </p:nvSpPr>
        <p:spPr>
          <a:xfrm>
            <a:off x="9258298" y="771526"/>
            <a:ext cx="2933702" cy="1984088"/>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 pitchFamily="2" charset="0"/>
            </a:endParaRPr>
          </a:p>
        </p:txBody>
      </p:sp>
      <p:sp>
        <p:nvSpPr>
          <p:cNvPr id="3" name="Subtitle 2">
            <a:extLst>
              <a:ext uri="{FF2B5EF4-FFF2-40B4-BE49-F238E27FC236}">
                <a16:creationId xmlns:a16="http://schemas.microsoft.com/office/drawing/2014/main" id="{6A4393F9-46D9-9346-83E2-8A98D512B6B0}"/>
              </a:ext>
            </a:extLst>
          </p:cNvPr>
          <p:cNvSpPr>
            <a:spLocks noGrp="1"/>
          </p:cNvSpPr>
          <p:nvPr>
            <p:ph type="subTitle" idx="1"/>
          </p:nvPr>
        </p:nvSpPr>
        <p:spPr>
          <a:xfrm>
            <a:off x="204052" y="1010666"/>
            <a:ext cx="7673856" cy="5412787"/>
          </a:xfrm>
        </p:spPr>
        <p:txBody>
          <a:bodyPr>
            <a:normAutofit/>
          </a:bodyPr>
          <a:lstStyle/>
          <a:p>
            <a:r>
              <a:rPr lang="en-US" sz="3000" b="1" dirty="0">
                <a:solidFill>
                  <a:srgbClr val="002060"/>
                </a:solidFill>
                <a:latin typeface="Tahoma" panose="020B0604030504040204" pitchFamily="34" charset="0"/>
              </a:rPr>
              <a:t>Emily’s summer research </a:t>
            </a:r>
            <a:r>
              <a:rPr lang="en-US" sz="2000" dirty="0">
                <a:solidFill>
                  <a:srgbClr val="002060"/>
                </a:solidFill>
                <a:latin typeface="Tahoma" panose="020B0604030504040204" pitchFamily="34" charset="0"/>
              </a:rPr>
              <a:t>“</a:t>
            </a:r>
            <a:r>
              <a:rPr lang="en-US" dirty="0">
                <a:solidFill>
                  <a:srgbClr val="002060"/>
                </a:solidFill>
              </a:rPr>
              <a:t>engaged with residents of Milwaukee’s Near West Side to identify community-driven priorities for action and relevant health assets in the community.” </a:t>
            </a:r>
          </a:p>
          <a:p>
            <a:r>
              <a:rPr lang="en-US" sz="3000" b="1" dirty="0">
                <a:solidFill>
                  <a:srgbClr val="002060"/>
                </a:solidFill>
                <a:latin typeface="Tahoma" panose="020B0604030504040204" pitchFamily="34" charset="0"/>
              </a:rPr>
              <a:t>Emily learned about </a:t>
            </a:r>
            <a:r>
              <a:rPr lang="en-US" dirty="0">
                <a:solidFill>
                  <a:srgbClr val="002060"/>
                </a:solidFill>
              </a:rPr>
              <a:t>”how to effectively gather data while being able to analyze the results. I also learned how to communicate well with other researchers, faculty, and the Milwaukee community.” </a:t>
            </a:r>
          </a:p>
          <a:p>
            <a:r>
              <a:rPr lang="en-US" sz="3000" b="1" dirty="0">
                <a:solidFill>
                  <a:srgbClr val="002060"/>
                </a:solidFill>
                <a:latin typeface="Tahoma" panose="020B0604030504040204" pitchFamily="34" charset="0"/>
              </a:rPr>
              <a:t>And Emily’s favorite part</a:t>
            </a:r>
            <a:r>
              <a:rPr lang="en-US" b="1" dirty="0">
                <a:solidFill>
                  <a:srgbClr val="002060"/>
                </a:solidFill>
              </a:rPr>
              <a:t> “</a:t>
            </a:r>
            <a:r>
              <a:rPr lang="en-US" dirty="0">
                <a:solidFill>
                  <a:srgbClr val="002060"/>
                </a:solidFill>
              </a:rPr>
              <a:t>was                 meeting and interacting with the Milwaukee           community in various neighborhoods. I was </a:t>
            </a:r>
            <a:br>
              <a:rPr lang="en-US" dirty="0">
                <a:solidFill>
                  <a:srgbClr val="002060"/>
                </a:solidFill>
              </a:rPr>
            </a:br>
            <a:r>
              <a:rPr lang="en-US" dirty="0">
                <a:solidFill>
                  <a:srgbClr val="002060"/>
                </a:solidFill>
              </a:rPr>
              <a:t>able to hear the able to hear the improvements </a:t>
            </a:r>
            <a:br>
              <a:rPr lang="en-US" dirty="0">
                <a:solidFill>
                  <a:srgbClr val="002060"/>
                </a:solidFill>
              </a:rPr>
            </a:br>
            <a:r>
              <a:rPr lang="en-US" dirty="0">
                <a:solidFill>
                  <a:srgbClr val="002060"/>
                </a:solidFill>
              </a:rPr>
              <a:t>they thought their </a:t>
            </a:r>
            <a:r>
              <a:rPr lang="en-US" sz="1900" dirty="0">
                <a:solidFill>
                  <a:srgbClr val="002060"/>
                </a:solidFill>
              </a:rPr>
              <a:t>neighborhood</a:t>
            </a:r>
            <a:r>
              <a:rPr lang="en-US" dirty="0">
                <a:solidFill>
                  <a:srgbClr val="002060"/>
                </a:solidFill>
              </a:rPr>
              <a:t> needed.” </a:t>
            </a:r>
            <a:endParaRPr lang="en-US" sz="4000" dirty="0">
              <a:solidFill>
                <a:srgbClr val="002060"/>
              </a:solidFill>
              <a:latin typeface="Tahoma" panose="020B0604030504040204" pitchFamily="34" charset="0"/>
            </a:endParaRPr>
          </a:p>
        </p:txBody>
      </p:sp>
      <p:sp>
        <p:nvSpPr>
          <p:cNvPr id="4" name="TextBox 3">
            <a:extLst>
              <a:ext uri="{FF2B5EF4-FFF2-40B4-BE49-F238E27FC236}">
                <a16:creationId xmlns:a16="http://schemas.microsoft.com/office/drawing/2014/main" id="{0BFE29DC-C5D9-E444-B9D3-AF63387F0800}"/>
              </a:ext>
            </a:extLst>
          </p:cNvPr>
          <p:cNvSpPr txBox="1"/>
          <p:nvPr/>
        </p:nvSpPr>
        <p:spPr>
          <a:xfrm>
            <a:off x="78059" y="234176"/>
            <a:ext cx="3720218" cy="369332"/>
          </a:xfrm>
          <a:prstGeom prst="rect">
            <a:avLst/>
          </a:prstGeom>
          <a:noFill/>
        </p:spPr>
        <p:txBody>
          <a:bodyPr wrap="square" rtlCol="0">
            <a:spAutoFit/>
          </a:bodyPr>
          <a:lstStyle/>
          <a:p>
            <a:r>
              <a:rPr lang="en-US" dirty="0">
                <a:latin typeface="Helvetica" pitchFamily="2" charset="0"/>
              </a:rPr>
              <a:t>Office of Research and Innovation</a:t>
            </a:r>
          </a:p>
        </p:txBody>
      </p:sp>
      <p:sp>
        <p:nvSpPr>
          <p:cNvPr id="8" name="Rectangle 7">
            <a:extLst>
              <a:ext uri="{FF2B5EF4-FFF2-40B4-BE49-F238E27FC236}">
                <a16:creationId xmlns:a16="http://schemas.microsoft.com/office/drawing/2014/main" id="{85A68AC2-88B4-9842-8A3D-D1F580DB44F4}"/>
              </a:ext>
            </a:extLst>
          </p:cNvPr>
          <p:cNvSpPr/>
          <p:nvPr/>
        </p:nvSpPr>
        <p:spPr>
          <a:xfrm>
            <a:off x="9398343" y="5121457"/>
            <a:ext cx="2653612" cy="507831"/>
          </a:xfrm>
          <a:prstGeom prst="rect">
            <a:avLst/>
          </a:prstGeom>
        </p:spPr>
        <p:txBody>
          <a:bodyPr wrap="none">
            <a:spAutoFit/>
          </a:bodyPr>
          <a:lstStyle/>
          <a:p>
            <a:pPr algn="ctr"/>
            <a:r>
              <a:rPr lang="en-US" sz="2700" dirty="0">
                <a:solidFill>
                  <a:srgbClr val="002060"/>
                </a:solidFill>
                <a:latin typeface="Tahoma" panose="020B0604030504040204" pitchFamily="34" charset="0"/>
              </a:rPr>
              <a:t>Emily </a:t>
            </a:r>
            <a:r>
              <a:rPr lang="en-US" sz="2700" dirty="0" err="1">
                <a:solidFill>
                  <a:srgbClr val="002060"/>
                </a:solidFill>
                <a:latin typeface="Tahoma" panose="020B0604030504040204" pitchFamily="34" charset="0"/>
              </a:rPr>
              <a:t>Ethington</a:t>
            </a:r>
            <a:r>
              <a:rPr lang="en-US" sz="2700" dirty="0">
                <a:solidFill>
                  <a:srgbClr val="002060"/>
                </a:solidFill>
                <a:latin typeface="Tahoma" panose="020B0604030504040204" pitchFamily="34" charset="0"/>
              </a:rPr>
              <a:t> </a:t>
            </a:r>
          </a:p>
        </p:txBody>
      </p:sp>
      <p:pic>
        <p:nvPicPr>
          <p:cNvPr id="9" name="Picture 8">
            <a:extLst>
              <a:ext uri="{FF2B5EF4-FFF2-40B4-BE49-F238E27FC236}">
                <a16:creationId xmlns:a16="http://schemas.microsoft.com/office/drawing/2014/main" id="{ADBC6D51-C52A-6D4C-8D60-8B36882B19E2}"/>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8142454" y="-1335"/>
            <a:ext cx="4049545" cy="2318574"/>
          </a:xfrm>
          <a:prstGeom prst="rect">
            <a:avLst/>
          </a:prstGeom>
        </p:spPr>
      </p:pic>
      <p:pic>
        <p:nvPicPr>
          <p:cNvPr id="10" name="Picture 9">
            <a:extLst>
              <a:ext uri="{FF2B5EF4-FFF2-40B4-BE49-F238E27FC236}">
                <a16:creationId xmlns:a16="http://schemas.microsoft.com/office/drawing/2014/main" id="{CAE0148C-CC32-E74A-A62F-7C5539CE0205}"/>
              </a:ext>
            </a:extLst>
          </p:cNvPr>
          <p:cNvPicPr/>
          <p:nvPr/>
        </p:nvPicPr>
        <p:blipFill>
          <a:blip r:embed="rId3" cstate="print">
            <a:extLst>
              <a:ext uri="{28A0092B-C50C-407E-A947-70E740481C1C}">
                <a14:useLocalDpi xmlns:a14="http://schemas.microsoft.com/office/drawing/2010/main"/>
              </a:ext>
            </a:extLst>
          </a:blip>
          <a:stretch>
            <a:fillRect/>
          </a:stretch>
        </p:blipFill>
        <p:spPr>
          <a:xfrm>
            <a:off x="4138767" y="6255813"/>
            <a:ext cx="2174875" cy="295275"/>
          </a:xfrm>
          <a:prstGeom prst="rect">
            <a:avLst/>
          </a:prstGeom>
        </p:spPr>
      </p:pic>
      <p:sp>
        <p:nvSpPr>
          <p:cNvPr id="11" name="Rectangle 10">
            <a:extLst>
              <a:ext uri="{FF2B5EF4-FFF2-40B4-BE49-F238E27FC236}">
                <a16:creationId xmlns:a16="http://schemas.microsoft.com/office/drawing/2014/main" id="{B99687C4-6D06-BE45-A882-2434A3E7594A}"/>
              </a:ext>
            </a:extLst>
          </p:cNvPr>
          <p:cNvSpPr/>
          <p:nvPr/>
        </p:nvSpPr>
        <p:spPr>
          <a:xfrm>
            <a:off x="0" y="6104110"/>
            <a:ext cx="12192000" cy="75862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 pitchFamily="2" charset="0"/>
            </a:endParaRPr>
          </a:p>
        </p:txBody>
      </p:sp>
      <p:pic>
        <p:nvPicPr>
          <p:cNvPr id="12" name="Picture 11">
            <a:extLst>
              <a:ext uri="{FF2B5EF4-FFF2-40B4-BE49-F238E27FC236}">
                <a16:creationId xmlns:a16="http://schemas.microsoft.com/office/drawing/2014/main" id="{95833BFD-A87A-EC41-8ACD-54D5376DB28A}"/>
              </a:ext>
            </a:extLst>
          </p:cNvPr>
          <p:cNvPicPr/>
          <p:nvPr/>
        </p:nvPicPr>
        <p:blipFill>
          <a:blip r:embed="rId3" cstate="print">
            <a:extLst>
              <a:ext uri="{28A0092B-C50C-407E-A947-70E740481C1C}">
                <a14:useLocalDpi xmlns:a14="http://schemas.microsoft.com/office/drawing/2010/main"/>
              </a:ext>
            </a:extLst>
          </a:blip>
          <a:stretch>
            <a:fillRect/>
          </a:stretch>
        </p:blipFill>
        <p:spPr>
          <a:xfrm>
            <a:off x="9790771" y="6403450"/>
            <a:ext cx="2174875" cy="295275"/>
          </a:xfrm>
          <a:prstGeom prst="rect">
            <a:avLst/>
          </a:prstGeom>
        </p:spPr>
      </p:pic>
      <p:sp>
        <p:nvSpPr>
          <p:cNvPr id="2" name="Title 1">
            <a:extLst>
              <a:ext uri="{FF2B5EF4-FFF2-40B4-BE49-F238E27FC236}">
                <a16:creationId xmlns:a16="http://schemas.microsoft.com/office/drawing/2014/main" id="{96633F50-96C9-1847-9D6A-E928B4585329}"/>
              </a:ext>
            </a:extLst>
          </p:cNvPr>
          <p:cNvSpPr>
            <a:spLocks noGrp="1"/>
          </p:cNvSpPr>
          <p:nvPr>
            <p:ph type="ctrTitle"/>
          </p:nvPr>
        </p:nvSpPr>
        <p:spPr>
          <a:xfrm>
            <a:off x="5226205" y="5368306"/>
            <a:ext cx="3870142" cy="731074"/>
          </a:xfrm>
        </p:spPr>
        <p:txBody>
          <a:bodyPr>
            <a:noAutofit/>
          </a:bodyPr>
          <a:lstStyle/>
          <a:p>
            <a:pPr algn="r"/>
            <a:r>
              <a:rPr lang="en-US" sz="2800" b="1" dirty="0">
                <a:solidFill>
                  <a:srgbClr val="002060"/>
                </a:solidFill>
              </a:rPr>
              <a:t>SPOTLIGHT ON </a:t>
            </a:r>
            <a:br>
              <a:rPr lang="en-US" sz="2800" b="1" dirty="0">
                <a:solidFill>
                  <a:srgbClr val="002060"/>
                </a:solidFill>
              </a:rPr>
            </a:br>
            <a:r>
              <a:rPr lang="en-US" sz="2800" b="1" dirty="0">
                <a:solidFill>
                  <a:srgbClr val="002060"/>
                </a:solidFill>
              </a:rPr>
              <a:t>SUMMER UNDERGRADUATE RESEARCH</a:t>
            </a:r>
          </a:p>
        </p:txBody>
      </p:sp>
      <p:pic>
        <p:nvPicPr>
          <p:cNvPr id="14" name="Picture 13" descr="Filling out forms on a table">
            <a:extLst>
              <a:ext uri="{FF2B5EF4-FFF2-40B4-BE49-F238E27FC236}">
                <a16:creationId xmlns:a16="http://schemas.microsoft.com/office/drawing/2014/main" id="{4441BC4C-AEE1-5244-80EE-B30DA0E92D7A}"/>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7615735" y="370546"/>
            <a:ext cx="2933702" cy="1956757"/>
          </a:xfrm>
          <a:prstGeom prst="rect">
            <a:avLst/>
          </a:prstGeom>
        </p:spPr>
      </p:pic>
      <p:pic>
        <p:nvPicPr>
          <p:cNvPr id="19" name="Picture 18" descr="Three women brainstorming">
            <a:extLst>
              <a:ext uri="{FF2B5EF4-FFF2-40B4-BE49-F238E27FC236}">
                <a16:creationId xmlns:a16="http://schemas.microsoft.com/office/drawing/2014/main" id="{F0C29A96-E690-494F-A5C3-C9AA583854AB}"/>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7730026" y="2335312"/>
            <a:ext cx="2060745" cy="1863722"/>
          </a:xfrm>
          <a:prstGeom prst="rect">
            <a:avLst/>
          </a:prstGeom>
        </p:spPr>
      </p:pic>
      <p:pic>
        <p:nvPicPr>
          <p:cNvPr id="15" name="image1.jpg" descr="A person with blue hair&#10;">
            <a:extLst>
              <a:ext uri="{FF2B5EF4-FFF2-40B4-BE49-F238E27FC236}">
                <a16:creationId xmlns:a16="http://schemas.microsoft.com/office/drawing/2014/main" id="{F3C19752-CE36-F344-958C-2E9AF57F09D5}"/>
              </a:ext>
            </a:extLst>
          </p:cNvPr>
          <p:cNvPicPr/>
          <p:nvPr/>
        </p:nvPicPr>
        <p:blipFill rotWithShape="1">
          <a:blip r:embed="rId6" cstate="hqprint">
            <a:extLst>
              <a:ext uri="{28A0092B-C50C-407E-A947-70E740481C1C}">
                <a14:useLocalDpi xmlns:a14="http://schemas.microsoft.com/office/drawing/2010/main"/>
              </a:ext>
            </a:extLst>
          </a:blip>
          <a:srcRect/>
          <a:stretch/>
        </p:blipFill>
        <p:spPr>
          <a:xfrm>
            <a:off x="9525934" y="2321969"/>
            <a:ext cx="2334781" cy="2650723"/>
          </a:xfrm>
          <a:prstGeom prst="rect">
            <a:avLst/>
          </a:prstGeom>
          <a:ln/>
        </p:spPr>
      </p:pic>
    </p:spTree>
    <p:extLst>
      <p:ext uri="{BB962C8B-B14F-4D97-AF65-F5344CB8AC3E}">
        <p14:creationId xmlns:p14="http://schemas.microsoft.com/office/powerpoint/2010/main" val="25352850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73231AD-3878-0645-8E53-F33DC4474A1C}"/>
              </a:ext>
            </a:extLst>
          </p:cNvPr>
          <p:cNvSpPr/>
          <p:nvPr/>
        </p:nvSpPr>
        <p:spPr>
          <a:xfrm>
            <a:off x="9258298" y="771526"/>
            <a:ext cx="2933702" cy="1984088"/>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 pitchFamily="2" charset="0"/>
            </a:endParaRPr>
          </a:p>
        </p:txBody>
      </p:sp>
      <p:sp>
        <p:nvSpPr>
          <p:cNvPr id="3" name="Subtitle 2">
            <a:extLst>
              <a:ext uri="{FF2B5EF4-FFF2-40B4-BE49-F238E27FC236}">
                <a16:creationId xmlns:a16="http://schemas.microsoft.com/office/drawing/2014/main" id="{6A4393F9-46D9-9346-83E2-8A98D512B6B0}"/>
              </a:ext>
            </a:extLst>
          </p:cNvPr>
          <p:cNvSpPr>
            <a:spLocks noGrp="1"/>
          </p:cNvSpPr>
          <p:nvPr>
            <p:ph type="subTitle" idx="1"/>
          </p:nvPr>
        </p:nvSpPr>
        <p:spPr>
          <a:xfrm>
            <a:off x="135494" y="916414"/>
            <a:ext cx="7315200" cy="5256355"/>
          </a:xfrm>
        </p:spPr>
        <p:txBody>
          <a:bodyPr>
            <a:normAutofit fontScale="92500" lnSpcReduction="10000"/>
          </a:bodyPr>
          <a:lstStyle/>
          <a:p>
            <a:pPr>
              <a:spcBef>
                <a:spcPts val="600"/>
              </a:spcBef>
            </a:pPr>
            <a:r>
              <a:rPr lang="en-US" sz="3200" b="1" dirty="0">
                <a:solidFill>
                  <a:srgbClr val="002060"/>
                </a:solidFill>
                <a:latin typeface="Tahoma" panose="020B0604030504040204" pitchFamily="34" charset="0"/>
              </a:rPr>
              <a:t>Jamal’s summer research was </a:t>
            </a:r>
            <a:r>
              <a:rPr lang="en-US" dirty="0">
                <a:solidFill>
                  <a:srgbClr val="002060"/>
                </a:solidFill>
                <a:latin typeface="Tahoma" panose="020B0604030504040204" pitchFamily="34" charset="0"/>
              </a:rPr>
              <a:t>“</a:t>
            </a:r>
            <a:r>
              <a:rPr lang="en-US" sz="2400" dirty="0">
                <a:solidFill>
                  <a:srgbClr val="002060"/>
                </a:solidFill>
              </a:rPr>
              <a:t>to examine land, tax, census, and probate records [and other] forms of documentation… for their empirical, geographical, and social relevance…[and] to piece together a clearer narrative of free black lives.”</a:t>
            </a:r>
          </a:p>
          <a:p>
            <a:pPr>
              <a:spcBef>
                <a:spcPts val="600"/>
              </a:spcBef>
            </a:pPr>
            <a:endParaRPr lang="en-US" sz="2400" b="1" dirty="0">
              <a:solidFill>
                <a:srgbClr val="002060"/>
              </a:solidFill>
            </a:endParaRPr>
          </a:p>
          <a:p>
            <a:pPr>
              <a:spcBef>
                <a:spcPts val="600"/>
              </a:spcBef>
            </a:pPr>
            <a:r>
              <a:rPr lang="en-US" sz="3200" b="1" dirty="0">
                <a:solidFill>
                  <a:srgbClr val="002060"/>
                </a:solidFill>
                <a:latin typeface="Tahoma" panose="020B0604030504040204" pitchFamily="34" charset="0"/>
              </a:rPr>
              <a:t>Jamal learned </a:t>
            </a:r>
            <a:r>
              <a:rPr lang="en-US" dirty="0">
                <a:solidFill>
                  <a:srgbClr val="002060"/>
                </a:solidFill>
                <a:latin typeface="Tahoma" panose="020B0604030504040204" pitchFamily="34" charset="0"/>
              </a:rPr>
              <a:t>“</a:t>
            </a:r>
            <a:r>
              <a:rPr lang="en-US" sz="2400" dirty="0">
                <a:solidFill>
                  <a:srgbClr val="002060"/>
                </a:solidFill>
              </a:rPr>
              <a:t>…that doing research takes intrinsic desire and discipline…[and] that the construction of race can be altered by external physical and intangible attributes beyond one’s perceived degree of melanin.”</a:t>
            </a:r>
          </a:p>
          <a:p>
            <a:pPr>
              <a:spcBef>
                <a:spcPts val="600"/>
              </a:spcBef>
            </a:pPr>
            <a:endParaRPr lang="en-US" sz="2400" dirty="0">
              <a:solidFill>
                <a:srgbClr val="002060"/>
              </a:solidFill>
            </a:endParaRPr>
          </a:p>
          <a:p>
            <a:pPr>
              <a:spcBef>
                <a:spcPts val="600"/>
              </a:spcBef>
            </a:pPr>
            <a:r>
              <a:rPr lang="en-US" sz="3200" b="1" dirty="0">
                <a:solidFill>
                  <a:srgbClr val="002060"/>
                </a:solidFill>
                <a:latin typeface="Tahoma" panose="020B0604030504040204" pitchFamily="34" charset="0"/>
              </a:rPr>
              <a:t>And Jamal’s favorite part</a:t>
            </a:r>
            <a:r>
              <a:rPr lang="en-US" sz="2400" b="1" dirty="0">
                <a:solidFill>
                  <a:srgbClr val="002060"/>
                </a:solidFill>
              </a:rPr>
              <a:t> “</a:t>
            </a:r>
            <a:r>
              <a:rPr lang="en-US" sz="2400" dirty="0">
                <a:solidFill>
                  <a:srgbClr val="002060"/>
                </a:solidFill>
              </a:rPr>
              <a:t>was                that on Fridays we would discuss our research               in the afternoon... [My professor] gave me the           space to learn about this time in history and                grow through newfound understanding.”</a:t>
            </a:r>
            <a:endParaRPr lang="en-US" sz="4000" dirty="0">
              <a:solidFill>
                <a:srgbClr val="002060"/>
              </a:solidFill>
              <a:latin typeface="Tahoma" panose="020B0604030504040204" pitchFamily="34" charset="0"/>
            </a:endParaRPr>
          </a:p>
        </p:txBody>
      </p:sp>
      <p:sp>
        <p:nvSpPr>
          <p:cNvPr id="4" name="TextBox 3">
            <a:extLst>
              <a:ext uri="{FF2B5EF4-FFF2-40B4-BE49-F238E27FC236}">
                <a16:creationId xmlns:a16="http://schemas.microsoft.com/office/drawing/2014/main" id="{0BFE29DC-C5D9-E444-B9D3-AF63387F0800}"/>
              </a:ext>
            </a:extLst>
          </p:cNvPr>
          <p:cNvSpPr txBox="1"/>
          <p:nvPr/>
        </p:nvSpPr>
        <p:spPr>
          <a:xfrm>
            <a:off x="78059" y="234176"/>
            <a:ext cx="3984903" cy="369332"/>
          </a:xfrm>
          <a:prstGeom prst="rect">
            <a:avLst/>
          </a:prstGeom>
          <a:noFill/>
        </p:spPr>
        <p:txBody>
          <a:bodyPr wrap="square" rtlCol="0">
            <a:spAutoFit/>
          </a:bodyPr>
          <a:lstStyle/>
          <a:p>
            <a:r>
              <a:rPr lang="en-US" dirty="0">
                <a:latin typeface="Helvetica" pitchFamily="2" charset="0"/>
              </a:rPr>
              <a:t>Office of Research and Innovation</a:t>
            </a:r>
          </a:p>
        </p:txBody>
      </p:sp>
      <p:sp>
        <p:nvSpPr>
          <p:cNvPr id="8" name="Rectangle 7">
            <a:extLst>
              <a:ext uri="{FF2B5EF4-FFF2-40B4-BE49-F238E27FC236}">
                <a16:creationId xmlns:a16="http://schemas.microsoft.com/office/drawing/2014/main" id="{85A68AC2-88B4-9842-8A3D-D1F580DB44F4}"/>
              </a:ext>
            </a:extLst>
          </p:cNvPr>
          <p:cNvSpPr/>
          <p:nvPr/>
        </p:nvSpPr>
        <p:spPr>
          <a:xfrm>
            <a:off x="9323164" y="5121457"/>
            <a:ext cx="2803973" cy="507831"/>
          </a:xfrm>
          <a:prstGeom prst="rect">
            <a:avLst/>
          </a:prstGeom>
        </p:spPr>
        <p:txBody>
          <a:bodyPr wrap="none">
            <a:spAutoFit/>
          </a:bodyPr>
          <a:lstStyle/>
          <a:p>
            <a:pPr algn="ctr"/>
            <a:r>
              <a:rPr lang="en-US" sz="2700" dirty="0">
                <a:solidFill>
                  <a:srgbClr val="002060"/>
                </a:solidFill>
                <a:latin typeface="Tahoma" panose="020B0604030504040204" pitchFamily="34" charset="0"/>
              </a:rPr>
              <a:t>Jamal L. Hanson </a:t>
            </a:r>
          </a:p>
        </p:txBody>
      </p:sp>
      <p:pic>
        <p:nvPicPr>
          <p:cNvPr id="9" name="Picture 8">
            <a:extLst>
              <a:ext uri="{FF2B5EF4-FFF2-40B4-BE49-F238E27FC236}">
                <a16:creationId xmlns:a16="http://schemas.microsoft.com/office/drawing/2014/main" id="{ADBC6D51-C52A-6D4C-8D60-8B36882B19E2}"/>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8460631" y="-1336"/>
            <a:ext cx="3731368" cy="2136401"/>
          </a:xfrm>
          <a:prstGeom prst="rect">
            <a:avLst/>
          </a:prstGeom>
        </p:spPr>
      </p:pic>
      <p:pic>
        <p:nvPicPr>
          <p:cNvPr id="10" name="Picture 9">
            <a:extLst>
              <a:ext uri="{FF2B5EF4-FFF2-40B4-BE49-F238E27FC236}">
                <a16:creationId xmlns:a16="http://schemas.microsoft.com/office/drawing/2014/main" id="{CAE0148C-CC32-E74A-A62F-7C5539CE0205}"/>
              </a:ext>
            </a:extLst>
          </p:cNvPr>
          <p:cNvPicPr/>
          <p:nvPr/>
        </p:nvPicPr>
        <p:blipFill>
          <a:blip r:embed="rId3" cstate="print">
            <a:extLst>
              <a:ext uri="{28A0092B-C50C-407E-A947-70E740481C1C}">
                <a14:useLocalDpi xmlns:a14="http://schemas.microsoft.com/office/drawing/2010/main"/>
              </a:ext>
            </a:extLst>
          </a:blip>
          <a:stretch>
            <a:fillRect/>
          </a:stretch>
        </p:blipFill>
        <p:spPr>
          <a:xfrm>
            <a:off x="4138767" y="6255813"/>
            <a:ext cx="2174875" cy="295275"/>
          </a:xfrm>
          <a:prstGeom prst="rect">
            <a:avLst/>
          </a:prstGeom>
        </p:spPr>
      </p:pic>
      <p:sp>
        <p:nvSpPr>
          <p:cNvPr id="11" name="Rectangle 10">
            <a:extLst>
              <a:ext uri="{FF2B5EF4-FFF2-40B4-BE49-F238E27FC236}">
                <a16:creationId xmlns:a16="http://schemas.microsoft.com/office/drawing/2014/main" id="{B99687C4-6D06-BE45-A882-2434A3E7594A}"/>
              </a:ext>
            </a:extLst>
          </p:cNvPr>
          <p:cNvSpPr/>
          <p:nvPr/>
        </p:nvSpPr>
        <p:spPr>
          <a:xfrm>
            <a:off x="0" y="6088870"/>
            <a:ext cx="12192000" cy="75862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 pitchFamily="2" charset="0"/>
            </a:endParaRPr>
          </a:p>
        </p:txBody>
      </p:sp>
      <p:pic>
        <p:nvPicPr>
          <p:cNvPr id="12" name="Picture 11">
            <a:extLst>
              <a:ext uri="{FF2B5EF4-FFF2-40B4-BE49-F238E27FC236}">
                <a16:creationId xmlns:a16="http://schemas.microsoft.com/office/drawing/2014/main" id="{95833BFD-A87A-EC41-8ACD-54D5376DB28A}"/>
              </a:ext>
            </a:extLst>
          </p:cNvPr>
          <p:cNvPicPr/>
          <p:nvPr/>
        </p:nvPicPr>
        <p:blipFill>
          <a:blip r:embed="rId3" cstate="print">
            <a:extLst>
              <a:ext uri="{28A0092B-C50C-407E-A947-70E740481C1C}">
                <a14:useLocalDpi xmlns:a14="http://schemas.microsoft.com/office/drawing/2010/main"/>
              </a:ext>
            </a:extLst>
          </a:blip>
          <a:stretch>
            <a:fillRect/>
          </a:stretch>
        </p:blipFill>
        <p:spPr>
          <a:xfrm>
            <a:off x="9790771" y="6403450"/>
            <a:ext cx="2174875" cy="295275"/>
          </a:xfrm>
          <a:prstGeom prst="rect">
            <a:avLst/>
          </a:prstGeom>
        </p:spPr>
      </p:pic>
      <p:sp>
        <p:nvSpPr>
          <p:cNvPr id="2" name="Title 1">
            <a:extLst>
              <a:ext uri="{FF2B5EF4-FFF2-40B4-BE49-F238E27FC236}">
                <a16:creationId xmlns:a16="http://schemas.microsoft.com/office/drawing/2014/main" id="{96633F50-96C9-1847-9D6A-E928B4585329}"/>
              </a:ext>
            </a:extLst>
          </p:cNvPr>
          <p:cNvSpPr>
            <a:spLocks noGrp="1"/>
          </p:cNvSpPr>
          <p:nvPr>
            <p:ph type="ctrTitle"/>
          </p:nvPr>
        </p:nvSpPr>
        <p:spPr>
          <a:xfrm>
            <a:off x="5226205" y="5368306"/>
            <a:ext cx="3870142" cy="731074"/>
          </a:xfrm>
        </p:spPr>
        <p:txBody>
          <a:bodyPr>
            <a:noAutofit/>
          </a:bodyPr>
          <a:lstStyle/>
          <a:p>
            <a:pPr algn="r"/>
            <a:r>
              <a:rPr lang="en-US" sz="2800" b="1" dirty="0">
                <a:solidFill>
                  <a:srgbClr val="002060"/>
                </a:solidFill>
              </a:rPr>
              <a:t>SPOTLIGHT ON </a:t>
            </a:r>
            <a:br>
              <a:rPr lang="en-US" sz="2800" b="1" dirty="0">
                <a:solidFill>
                  <a:srgbClr val="002060"/>
                </a:solidFill>
              </a:rPr>
            </a:br>
            <a:r>
              <a:rPr lang="en-US" sz="2800" b="1" dirty="0">
                <a:solidFill>
                  <a:srgbClr val="002060"/>
                </a:solidFill>
              </a:rPr>
              <a:t>SUMMER UNDERGRADUATE RESEARCH</a:t>
            </a:r>
          </a:p>
        </p:txBody>
      </p:sp>
      <p:pic>
        <p:nvPicPr>
          <p:cNvPr id="15" name="Picture 14" descr="Graphical user interface, text, application&#10;&#10;">
            <a:extLst>
              <a:ext uri="{FF2B5EF4-FFF2-40B4-BE49-F238E27FC236}">
                <a16:creationId xmlns:a16="http://schemas.microsoft.com/office/drawing/2014/main" id="{1C74E364-2ED9-F04E-98B5-9D757D16423F}"/>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bwMode="auto">
          <a:xfrm>
            <a:off x="7084474" y="58504"/>
            <a:ext cx="3222885" cy="1939914"/>
          </a:xfrm>
          <a:prstGeom prst="rect">
            <a:avLst/>
          </a:prstGeom>
          <a:ln>
            <a:noFill/>
          </a:ln>
          <a:extLst>
            <a:ext uri="{53640926-AAD7-44D8-BBD7-CCE9431645EC}">
              <a14:shadowObscured xmlns:a14="http://schemas.microsoft.com/office/drawing/2010/main"/>
            </a:ext>
          </a:extLst>
        </p:spPr>
      </p:pic>
      <p:pic>
        <p:nvPicPr>
          <p:cNvPr id="16" name="Picture 15" descr="Graphical user interface, text, application&#10;&#10;">
            <a:extLst>
              <a:ext uri="{FF2B5EF4-FFF2-40B4-BE49-F238E27FC236}">
                <a16:creationId xmlns:a16="http://schemas.microsoft.com/office/drawing/2014/main" id="{C4E77CE9-21E2-4247-9F9D-31198B11DBDA}"/>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bwMode="auto">
          <a:xfrm>
            <a:off x="7319748" y="1950424"/>
            <a:ext cx="2404283" cy="1466250"/>
          </a:xfrm>
          <a:prstGeom prst="rect">
            <a:avLst/>
          </a:prstGeom>
          <a:ln>
            <a:noFill/>
          </a:ln>
          <a:extLst>
            <a:ext uri="{53640926-AAD7-44D8-BBD7-CCE9431645EC}">
              <a14:shadowObscured xmlns:a14="http://schemas.microsoft.com/office/drawing/2010/main"/>
            </a:ext>
          </a:extLst>
        </p:spPr>
      </p:pic>
      <p:pic>
        <p:nvPicPr>
          <p:cNvPr id="14" name="Picture 13" descr="A person smiling for the camera&#10;&#10;Description automatically generated with medium confidence">
            <a:extLst>
              <a:ext uri="{FF2B5EF4-FFF2-40B4-BE49-F238E27FC236}">
                <a16:creationId xmlns:a16="http://schemas.microsoft.com/office/drawing/2014/main" id="{D74D907B-B9DD-6A48-A4D7-BF3D1DE2A291}"/>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9498777" y="2135066"/>
            <a:ext cx="2452742" cy="2978229"/>
          </a:xfrm>
          <a:prstGeom prst="rect">
            <a:avLst/>
          </a:prstGeom>
        </p:spPr>
      </p:pic>
    </p:spTree>
    <p:extLst>
      <p:ext uri="{BB962C8B-B14F-4D97-AF65-F5344CB8AC3E}">
        <p14:creationId xmlns:p14="http://schemas.microsoft.com/office/powerpoint/2010/main" val="7081254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73231AD-3878-0645-8E53-F33DC4474A1C}"/>
              </a:ext>
            </a:extLst>
          </p:cNvPr>
          <p:cNvSpPr/>
          <p:nvPr/>
        </p:nvSpPr>
        <p:spPr>
          <a:xfrm>
            <a:off x="9258298" y="771526"/>
            <a:ext cx="2933702" cy="1984088"/>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 pitchFamily="2" charset="0"/>
            </a:endParaRPr>
          </a:p>
        </p:txBody>
      </p:sp>
      <p:sp>
        <p:nvSpPr>
          <p:cNvPr id="3" name="Subtitle 2">
            <a:extLst>
              <a:ext uri="{FF2B5EF4-FFF2-40B4-BE49-F238E27FC236}">
                <a16:creationId xmlns:a16="http://schemas.microsoft.com/office/drawing/2014/main" id="{6A4393F9-46D9-9346-83E2-8A98D512B6B0}"/>
              </a:ext>
            </a:extLst>
          </p:cNvPr>
          <p:cNvSpPr>
            <a:spLocks noGrp="1"/>
          </p:cNvSpPr>
          <p:nvPr>
            <p:ph type="subTitle" idx="1"/>
          </p:nvPr>
        </p:nvSpPr>
        <p:spPr>
          <a:xfrm>
            <a:off x="124704" y="904941"/>
            <a:ext cx="7315200" cy="5582143"/>
          </a:xfrm>
        </p:spPr>
        <p:txBody>
          <a:bodyPr>
            <a:normAutofit/>
          </a:bodyPr>
          <a:lstStyle/>
          <a:p>
            <a:pPr>
              <a:spcBef>
                <a:spcPts val="600"/>
              </a:spcBef>
            </a:pPr>
            <a:r>
              <a:rPr lang="en-US" sz="3000" b="1" dirty="0">
                <a:solidFill>
                  <a:srgbClr val="002060"/>
                </a:solidFill>
                <a:latin typeface="Tahoma" panose="020B0604030504040204" pitchFamily="34" charset="0"/>
              </a:rPr>
              <a:t>Addy’s summer research was </a:t>
            </a:r>
            <a:r>
              <a:rPr lang="en-US" dirty="0">
                <a:solidFill>
                  <a:srgbClr val="002060"/>
                </a:solidFill>
              </a:rPr>
              <a:t>[searching]  for the number of people living in their household, where exactly in the state they lived, and the value of any property they owned. …[and] how the value of the property could lead to their ability to be politically active or participate in the democracy.”</a:t>
            </a:r>
            <a:endParaRPr lang="en-US" sz="3000" dirty="0">
              <a:solidFill>
                <a:srgbClr val="002060"/>
              </a:solidFill>
              <a:latin typeface="Tahoma" panose="020B0604030504040204" pitchFamily="34" charset="0"/>
            </a:endParaRPr>
          </a:p>
          <a:p>
            <a:pPr>
              <a:spcBef>
                <a:spcPts val="600"/>
              </a:spcBef>
            </a:pPr>
            <a:r>
              <a:rPr lang="en-US" sz="3000" b="1" dirty="0">
                <a:solidFill>
                  <a:srgbClr val="002060"/>
                </a:solidFill>
                <a:latin typeface="Tahoma" panose="020B0604030504040204" pitchFamily="34" charset="0"/>
              </a:rPr>
              <a:t>Addy learned that </a:t>
            </a:r>
            <a:r>
              <a:rPr lang="en-US" dirty="0">
                <a:solidFill>
                  <a:srgbClr val="002060"/>
                </a:solidFill>
              </a:rPr>
              <a:t>”there were Black heads of households in the 1790s who held property that was passed on for multiple generations.”</a:t>
            </a:r>
          </a:p>
          <a:p>
            <a:pPr>
              <a:spcBef>
                <a:spcPts val="600"/>
              </a:spcBef>
            </a:pPr>
            <a:r>
              <a:rPr lang="en-US" sz="3000" b="1" dirty="0">
                <a:solidFill>
                  <a:srgbClr val="002060"/>
                </a:solidFill>
                <a:latin typeface="Tahoma" panose="020B0604030504040204" pitchFamily="34" charset="0"/>
              </a:rPr>
              <a:t>And Addy’s favorite part was</a:t>
            </a:r>
            <a:r>
              <a:rPr lang="en-US" b="1" dirty="0">
                <a:solidFill>
                  <a:srgbClr val="002060"/>
                </a:solidFill>
              </a:rPr>
              <a:t>         </a:t>
            </a:r>
            <a:r>
              <a:rPr lang="en-US" dirty="0">
                <a:solidFill>
                  <a:srgbClr val="002060"/>
                </a:solidFill>
              </a:rPr>
              <a:t>”sharing my research findings with the other        students… It was super interesting to compare             the lives of Black heads of households living in the                 same time period but different geographic              regions.”</a:t>
            </a:r>
            <a:endParaRPr lang="en-US" sz="4000" dirty="0">
              <a:solidFill>
                <a:srgbClr val="002060"/>
              </a:solidFill>
              <a:latin typeface="Tahoma" panose="020B0604030504040204" pitchFamily="34" charset="0"/>
            </a:endParaRPr>
          </a:p>
        </p:txBody>
      </p:sp>
      <p:sp>
        <p:nvSpPr>
          <p:cNvPr id="4" name="TextBox 3">
            <a:extLst>
              <a:ext uri="{FF2B5EF4-FFF2-40B4-BE49-F238E27FC236}">
                <a16:creationId xmlns:a16="http://schemas.microsoft.com/office/drawing/2014/main" id="{0BFE29DC-C5D9-E444-B9D3-AF63387F0800}"/>
              </a:ext>
            </a:extLst>
          </p:cNvPr>
          <p:cNvSpPr txBox="1"/>
          <p:nvPr/>
        </p:nvSpPr>
        <p:spPr>
          <a:xfrm>
            <a:off x="78059" y="234176"/>
            <a:ext cx="3696772" cy="369332"/>
          </a:xfrm>
          <a:prstGeom prst="rect">
            <a:avLst/>
          </a:prstGeom>
          <a:noFill/>
        </p:spPr>
        <p:txBody>
          <a:bodyPr wrap="square" rtlCol="0">
            <a:spAutoFit/>
          </a:bodyPr>
          <a:lstStyle/>
          <a:p>
            <a:r>
              <a:rPr lang="en-US" dirty="0">
                <a:latin typeface="Helvetica" pitchFamily="2" charset="0"/>
              </a:rPr>
              <a:t>Office of Research and Innovation</a:t>
            </a:r>
          </a:p>
        </p:txBody>
      </p:sp>
      <p:sp>
        <p:nvSpPr>
          <p:cNvPr id="8" name="Rectangle 7">
            <a:extLst>
              <a:ext uri="{FF2B5EF4-FFF2-40B4-BE49-F238E27FC236}">
                <a16:creationId xmlns:a16="http://schemas.microsoft.com/office/drawing/2014/main" id="{85A68AC2-88B4-9842-8A3D-D1F580DB44F4}"/>
              </a:ext>
            </a:extLst>
          </p:cNvPr>
          <p:cNvSpPr/>
          <p:nvPr/>
        </p:nvSpPr>
        <p:spPr>
          <a:xfrm>
            <a:off x="9586184" y="5121457"/>
            <a:ext cx="2277931" cy="507831"/>
          </a:xfrm>
          <a:prstGeom prst="rect">
            <a:avLst/>
          </a:prstGeom>
        </p:spPr>
        <p:txBody>
          <a:bodyPr wrap="none">
            <a:spAutoFit/>
          </a:bodyPr>
          <a:lstStyle/>
          <a:p>
            <a:pPr algn="ctr"/>
            <a:r>
              <a:rPr lang="en-US" sz="2700" dirty="0">
                <a:solidFill>
                  <a:srgbClr val="002060"/>
                </a:solidFill>
                <a:latin typeface="Tahoma" panose="020B0604030504040204" pitchFamily="34" charset="0"/>
              </a:rPr>
              <a:t>Addy Havens </a:t>
            </a:r>
          </a:p>
        </p:txBody>
      </p:sp>
      <p:pic>
        <p:nvPicPr>
          <p:cNvPr id="9" name="Picture 8">
            <a:extLst>
              <a:ext uri="{FF2B5EF4-FFF2-40B4-BE49-F238E27FC236}">
                <a16:creationId xmlns:a16="http://schemas.microsoft.com/office/drawing/2014/main" id="{ADBC6D51-C52A-6D4C-8D60-8B36882B19E2}"/>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8642796" y="-1335"/>
            <a:ext cx="3549203" cy="2032102"/>
          </a:xfrm>
          <a:prstGeom prst="rect">
            <a:avLst/>
          </a:prstGeom>
        </p:spPr>
      </p:pic>
      <p:pic>
        <p:nvPicPr>
          <p:cNvPr id="10" name="Picture 9">
            <a:extLst>
              <a:ext uri="{FF2B5EF4-FFF2-40B4-BE49-F238E27FC236}">
                <a16:creationId xmlns:a16="http://schemas.microsoft.com/office/drawing/2014/main" id="{CAE0148C-CC32-E74A-A62F-7C5539CE0205}"/>
              </a:ext>
            </a:extLst>
          </p:cNvPr>
          <p:cNvPicPr/>
          <p:nvPr/>
        </p:nvPicPr>
        <p:blipFill>
          <a:blip r:embed="rId3" cstate="print">
            <a:extLst>
              <a:ext uri="{28A0092B-C50C-407E-A947-70E740481C1C}">
                <a14:useLocalDpi xmlns:a14="http://schemas.microsoft.com/office/drawing/2010/main"/>
              </a:ext>
            </a:extLst>
          </a:blip>
          <a:stretch>
            <a:fillRect/>
          </a:stretch>
        </p:blipFill>
        <p:spPr>
          <a:xfrm>
            <a:off x="4138767" y="6255813"/>
            <a:ext cx="2174875" cy="295275"/>
          </a:xfrm>
          <a:prstGeom prst="rect">
            <a:avLst/>
          </a:prstGeom>
        </p:spPr>
      </p:pic>
      <p:sp>
        <p:nvSpPr>
          <p:cNvPr id="11" name="Rectangle 10">
            <a:extLst>
              <a:ext uri="{FF2B5EF4-FFF2-40B4-BE49-F238E27FC236}">
                <a16:creationId xmlns:a16="http://schemas.microsoft.com/office/drawing/2014/main" id="{B99687C4-6D06-BE45-A882-2434A3E7594A}"/>
              </a:ext>
            </a:extLst>
          </p:cNvPr>
          <p:cNvSpPr/>
          <p:nvPr/>
        </p:nvSpPr>
        <p:spPr>
          <a:xfrm>
            <a:off x="0" y="6088870"/>
            <a:ext cx="12192000" cy="75862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 pitchFamily="2" charset="0"/>
            </a:endParaRPr>
          </a:p>
        </p:txBody>
      </p:sp>
      <p:pic>
        <p:nvPicPr>
          <p:cNvPr id="12" name="Picture 11">
            <a:extLst>
              <a:ext uri="{FF2B5EF4-FFF2-40B4-BE49-F238E27FC236}">
                <a16:creationId xmlns:a16="http://schemas.microsoft.com/office/drawing/2014/main" id="{95833BFD-A87A-EC41-8ACD-54D5376DB28A}"/>
              </a:ext>
            </a:extLst>
          </p:cNvPr>
          <p:cNvPicPr/>
          <p:nvPr/>
        </p:nvPicPr>
        <p:blipFill>
          <a:blip r:embed="rId3" cstate="print">
            <a:extLst>
              <a:ext uri="{28A0092B-C50C-407E-A947-70E740481C1C}">
                <a14:useLocalDpi xmlns:a14="http://schemas.microsoft.com/office/drawing/2010/main"/>
              </a:ext>
            </a:extLst>
          </a:blip>
          <a:stretch>
            <a:fillRect/>
          </a:stretch>
        </p:blipFill>
        <p:spPr>
          <a:xfrm>
            <a:off x="9790771" y="6403450"/>
            <a:ext cx="2174875" cy="295275"/>
          </a:xfrm>
          <a:prstGeom prst="rect">
            <a:avLst/>
          </a:prstGeom>
        </p:spPr>
      </p:pic>
      <p:sp>
        <p:nvSpPr>
          <p:cNvPr id="2" name="Title 1">
            <a:extLst>
              <a:ext uri="{FF2B5EF4-FFF2-40B4-BE49-F238E27FC236}">
                <a16:creationId xmlns:a16="http://schemas.microsoft.com/office/drawing/2014/main" id="{96633F50-96C9-1847-9D6A-E928B4585329}"/>
              </a:ext>
            </a:extLst>
          </p:cNvPr>
          <p:cNvSpPr>
            <a:spLocks noGrp="1"/>
          </p:cNvSpPr>
          <p:nvPr>
            <p:ph type="ctrTitle"/>
          </p:nvPr>
        </p:nvSpPr>
        <p:spPr>
          <a:xfrm>
            <a:off x="5226205" y="5368306"/>
            <a:ext cx="3870142" cy="731074"/>
          </a:xfrm>
        </p:spPr>
        <p:txBody>
          <a:bodyPr>
            <a:noAutofit/>
          </a:bodyPr>
          <a:lstStyle/>
          <a:p>
            <a:pPr algn="r"/>
            <a:r>
              <a:rPr lang="en-US" sz="2700" b="1" dirty="0">
                <a:solidFill>
                  <a:srgbClr val="002060"/>
                </a:solidFill>
              </a:rPr>
              <a:t>SPOTLIGHT ON </a:t>
            </a:r>
            <a:br>
              <a:rPr lang="en-US" sz="2700" b="1" dirty="0">
                <a:solidFill>
                  <a:srgbClr val="002060"/>
                </a:solidFill>
              </a:rPr>
            </a:br>
            <a:r>
              <a:rPr lang="en-US" sz="2700" b="1" dirty="0">
                <a:solidFill>
                  <a:srgbClr val="002060"/>
                </a:solidFill>
              </a:rPr>
              <a:t>SUMMER UNDERGRADUATE RESEARCH</a:t>
            </a:r>
          </a:p>
        </p:txBody>
      </p:sp>
      <p:pic>
        <p:nvPicPr>
          <p:cNvPr id="17" name="Picture 16" descr="Table&#10;&#10;Description automatically generated">
            <a:extLst>
              <a:ext uri="{FF2B5EF4-FFF2-40B4-BE49-F238E27FC236}">
                <a16:creationId xmlns:a16="http://schemas.microsoft.com/office/drawing/2014/main" id="{0C08269A-ED65-0C4C-AC6A-087CAEED51C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378576" y="197710"/>
            <a:ext cx="2635885" cy="2493010"/>
          </a:xfrm>
          <a:prstGeom prst="rect">
            <a:avLst/>
          </a:prstGeom>
        </p:spPr>
      </p:pic>
      <p:pic>
        <p:nvPicPr>
          <p:cNvPr id="16" name="Picture 15" descr="A person sitting on a beach&#10;&#10;">
            <a:extLst>
              <a:ext uri="{FF2B5EF4-FFF2-40B4-BE49-F238E27FC236}">
                <a16:creationId xmlns:a16="http://schemas.microsoft.com/office/drawing/2014/main" id="{E623B605-725F-BE42-ADCA-52B89B3B1FDE}"/>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9496087" y="2033388"/>
            <a:ext cx="2491861" cy="3085448"/>
          </a:xfrm>
          <a:prstGeom prst="rect">
            <a:avLst/>
          </a:prstGeom>
        </p:spPr>
      </p:pic>
    </p:spTree>
    <p:extLst>
      <p:ext uri="{BB962C8B-B14F-4D97-AF65-F5344CB8AC3E}">
        <p14:creationId xmlns:p14="http://schemas.microsoft.com/office/powerpoint/2010/main" val="39673943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73231AD-3878-0645-8E53-F33DC4474A1C}"/>
              </a:ext>
            </a:extLst>
          </p:cNvPr>
          <p:cNvSpPr/>
          <p:nvPr/>
        </p:nvSpPr>
        <p:spPr>
          <a:xfrm>
            <a:off x="9258298" y="699574"/>
            <a:ext cx="2933702" cy="1984088"/>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 pitchFamily="2" charset="0"/>
            </a:endParaRPr>
          </a:p>
        </p:txBody>
      </p:sp>
      <p:sp>
        <p:nvSpPr>
          <p:cNvPr id="3" name="Subtitle 2">
            <a:extLst>
              <a:ext uri="{FF2B5EF4-FFF2-40B4-BE49-F238E27FC236}">
                <a16:creationId xmlns:a16="http://schemas.microsoft.com/office/drawing/2014/main" id="{6A4393F9-46D9-9346-83E2-8A98D512B6B0}"/>
              </a:ext>
            </a:extLst>
          </p:cNvPr>
          <p:cNvSpPr>
            <a:spLocks noGrp="1"/>
          </p:cNvSpPr>
          <p:nvPr>
            <p:ph type="subTitle" idx="1"/>
          </p:nvPr>
        </p:nvSpPr>
        <p:spPr>
          <a:xfrm>
            <a:off x="45720" y="971981"/>
            <a:ext cx="7315200" cy="5340760"/>
          </a:xfrm>
        </p:spPr>
        <p:txBody>
          <a:bodyPr>
            <a:normAutofit lnSpcReduction="10000"/>
          </a:bodyPr>
          <a:lstStyle/>
          <a:p>
            <a:pPr>
              <a:spcBef>
                <a:spcPts val="600"/>
              </a:spcBef>
            </a:pPr>
            <a:r>
              <a:rPr lang="en-US" sz="3000" b="1" dirty="0">
                <a:solidFill>
                  <a:srgbClr val="002060"/>
                </a:solidFill>
                <a:latin typeface="Tahoma" panose="020B0604030504040204" pitchFamily="34" charset="0"/>
              </a:rPr>
              <a:t>Colton’s summer research was </a:t>
            </a:r>
            <a:r>
              <a:rPr lang="en-US" sz="2400" dirty="0">
                <a:solidFill>
                  <a:srgbClr val="002060"/>
                </a:solidFill>
              </a:rPr>
              <a:t>on waste treatment and disposal in agriculture. He discovered that “microalgae can be applied for additional treatment of the digestate and can upgrade the biogas for improved renewable energy generation.” </a:t>
            </a:r>
          </a:p>
          <a:p>
            <a:pPr>
              <a:spcBef>
                <a:spcPts val="600"/>
              </a:spcBef>
            </a:pPr>
            <a:r>
              <a:rPr lang="en-US" sz="3000" b="1" dirty="0">
                <a:solidFill>
                  <a:srgbClr val="002060"/>
                </a:solidFill>
                <a:latin typeface="Tahoma" panose="020B0604030504040204" pitchFamily="34" charset="0"/>
              </a:rPr>
              <a:t>Colton learned </a:t>
            </a:r>
            <a:r>
              <a:rPr lang="en-US" sz="2400" dirty="0">
                <a:solidFill>
                  <a:srgbClr val="002060"/>
                </a:solidFill>
              </a:rPr>
              <a:t>”a tremendous amount. From analyzing nearly all wastewater quality indicators to microbial system operation, my summer experience was not only enriching, but eye-opening.”</a:t>
            </a:r>
            <a:endParaRPr lang="en-US" dirty="0">
              <a:solidFill>
                <a:srgbClr val="002060"/>
              </a:solidFill>
            </a:endParaRPr>
          </a:p>
          <a:p>
            <a:pPr>
              <a:spcBef>
                <a:spcPts val="600"/>
              </a:spcBef>
            </a:pPr>
            <a:r>
              <a:rPr lang="en-US" sz="3000" b="1" dirty="0">
                <a:solidFill>
                  <a:srgbClr val="002060"/>
                </a:solidFill>
                <a:latin typeface="Tahoma" panose="020B0604030504040204" pitchFamily="34" charset="0"/>
              </a:rPr>
              <a:t>And Colton’s favorite part was</a:t>
            </a:r>
            <a:r>
              <a:rPr lang="en-US" b="1" dirty="0">
                <a:solidFill>
                  <a:srgbClr val="002060"/>
                </a:solidFill>
              </a:rPr>
              <a:t>   </a:t>
            </a:r>
            <a:r>
              <a:rPr lang="en-US" sz="2400" b="1" dirty="0">
                <a:solidFill>
                  <a:srgbClr val="002060"/>
                </a:solidFill>
              </a:rPr>
              <a:t>“</a:t>
            </a:r>
            <a:r>
              <a:rPr lang="en-US" sz="2400" dirty="0">
                <a:solidFill>
                  <a:srgbClr val="002060"/>
                </a:solidFill>
              </a:rPr>
              <a:t>[meeting] such great mentors and friends in </a:t>
            </a:r>
            <a:br>
              <a:rPr lang="en-US" sz="2400" dirty="0">
                <a:solidFill>
                  <a:srgbClr val="002060"/>
                </a:solidFill>
              </a:rPr>
            </a:br>
            <a:r>
              <a:rPr lang="en-US" sz="2400" dirty="0">
                <a:solidFill>
                  <a:srgbClr val="002060"/>
                </a:solidFill>
              </a:rPr>
              <a:t>my lab and to learn about the research process,            leading to my desire to continue on to                  graduate school</a:t>
            </a:r>
            <a:r>
              <a:rPr lang="en-US" dirty="0">
                <a:solidFill>
                  <a:srgbClr val="002060"/>
                </a:solidFill>
              </a:rPr>
              <a:t>.” </a:t>
            </a:r>
          </a:p>
          <a:p>
            <a:pPr>
              <a:spcBef>
                <a:spcPts val="600"/>
              </a:spcBef>
            </a:pPr>
            <a:endParaRPr lang="en-US" sz="4000" dirty="0">
              <a:solidFill>
                <a:srgbClr val="002060"/>
              </a:solidFill>
              <a:latin typeface="Tahoma" panose="020B0604030504040204" pitchFamily="34" charset="0"/>
            </a:endParaRPr>
          </a:p>
        </p:txBody>
      </p:sp>
      <p:sp>
        <p:nvSpPr>
          <p:cNvPr id="4" name="TextBox 3">
            <a:extLst>
              <a:ext uri="{FF2B5EF4-FFF2-40B4-BE49-F238E27FC236}">
                <a16:creationId xmlns:a16="http://schemas.microsoft.com/office/drawing/2014/main" id="{0BFE29DC-C5D9-E444-B9D3-AF63387F0800}"/>
              </a:ext>
            </a:extLst>
          </p:cNvPr>
          <p:cNvSpPr txBox="1"/>
          <p:nvPr/>
        </p:nvSpPr>
        <p:spPr>
          <a:xfrm>
            <a:off x="78059" y="234176"/>
            <a:ext cx="3767110" cy="369332"/>
          </a:xfrm>
          <a:prstGeom prst="rect">
            <a:avLst/>
          </a:prstGeom>
          <a:noFill/>
        </p:spPr>
        <p:txBody>
          <a:bodyPr wrap="square" rtlCol="0">
            <a:spAutoFit/>
          </a:bodyPr>
          <a:lstStyle/>
          <a:p>
            <a:r>
              <a:rPr lang="en-US" dirty="0">
                <a:latin typeface="Helvetica" pitchFamily="2" charset="0"/>
              </a:rPr>
              <a:t>Office of Research and Innovation</a:t>
            </a:r>
          </a:p>
        </p:txBody>
      </p:sp>
      <p:sp>
        <p:nvSpPr>
          <p:cNvPr id="8" name="Rectangle 7">
            <a:extLst>
              <a:ext uri="{FF2B5EF4-FFF2-40B4-BE49-F238E27FC236}">
                <a16:creationId xmlns:a16="http://schemas.microsoft.com/office/drawing/2014/main" id="{85A68AC2-88B4-9842-8A3D-D1F580DB44F4}"/>
              </a:ext>
            </a:extLst>
          </p:cNvPr>
          <p:cNvSpPr/>
          <p:nvPr/>
        </p:nvSpPr>
        <p:spPr>
          <a:xfrm>
            <a:off x="9460669" y="5374781"/>
            <a:ext cx="2528962" cy="507831"/>
          </a:xfrm>
          <a:prstGeom prst="rect">
            <a:avLst/>
          </a:prstGeom>
        </p:spPr>
        <p:txBody>
          <a:bodyPr wrap="none">
            <a:spAutoFit/>
          </a:bodyPr>
          <a:lstStyle/>
          <a:p>
            <a:pPr algn="ctr"/>
            <a:r>
              <a:rPr lang="en-US" sz="2700" dirty="0">
                <a:solidFill>
                  <a:srgbClr val="002060"/>
                </a:solidFill>
                <a:latin typeface="Tahoma" panose="020B0604030504040204" pitchFamily="34" charset="0"/>
              </a:rPr>
              <a:t>Colton Herbert </a:t>
            </a:r>
          </a:p>
        </p:txBody>
      </p:sp>
      <p:pic>
        <p:nvPicPr>
          <p:cNvPr id="9" name="Picture 8">
            <a:extLst>
              <a:ext uri="{FF2B5EF4-FFF2-40B4-BE49-F238E27FC236}">
                <a16:creationId xmlns:a16="http://schemas.microsoft.com/office/drawing/2014/main" id="{ADBC6D51-C52A-6D4C-8D60-8B36882B19E2}"/>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8453316" y="-1336"/>
            <a:ext cx="3738683" cy="2140589"/>
          </a:xfrm>
          <a:prstGeom prst="rect">
            <a:avLst/>
          </a:prstGeom>
        </p:spPr>
      </p:pic>
      <p:pic>
        <p:nvPicPr>
          <p:cNvPr id="10" name="Picture 9">
            <a:extLst>
              <a:ext uri="{FF2B5EF4-FFF2-40B4-BE49-F238E27FC236}">
                <a16:creationId xmlns:a16="http://schemas.microsoft.com/office/drawing/2014/main" id="{CAE0148C-CC32-E74A-A62F-7C5539CE0205}"/>
              </a:ext>
            </a:extLst>
          </p:cNvPr>
          <p:cNvPicPr/>
          <p:nvPr/>
        </p:nvPicPr>
        <p:blipFill>
          <a:blip r:embed="rId3" cstate="print">
            <a:extLst>
              <a:ext uri="{28A0092B-C50C-407E-A947-70E740481C1C}">
                <a14:useLocalDpi xmlns:a14="http://schemas.microsoft.com/office/drawing/2010/main"/>
              </a:ext>
            </a:extLst>
          </a:blip>
          <a:stretch>
            <a:fillRect/>
          </a:stretch>
        </p:blipFill>
        <p:spPr>
          <a:xfrm>
            <a:off x="4138767" y="6255813"/>
            <a:ext cx="2174875" cy="295275"/>
          </a:xfrm>
          <a:prstGeom prst="rect">
            <a:avLst/>
          </a:prstGeom>
        </p:spPr>
      </p:pic>
      <p:sp>
        <p:nvSpPr>
          <p:cNvPr id="11" name="Rectangle 10">
            <a:extLst>
              <a:ext uri="{FF2B5EF4-FFF2-40B4-BE49-F238E27FC236}">
                <a16:creationId xmlns:a16="http://schemas.microsoft.com/office/drawing/2014/main" id="{B99687C4-6D06-BE45-A882-2434A3E7594A}"/>
              </a:ext>
            </a:extLst>
          </p:cNvPr>
          <p:cNvSpPr/>
          <p:nvPr/>
        </p:nvSpPr>
        <p:spPr>
          <a:xfrm>
            <a:off x="0" y="6088870"/>
            <a:ext cx="12192000" cy="75862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 pitchFamily="2" charset="0"/>
            </a:endParaRPr>
          </a:p>
        </p:txBody>
      </p:sp>
      <p:pic>
        <p:nvPicPr>
          <p:cNvPr id="12" name="Picture 11">
            <a:extLst>
              <a:ext uri="{FF2B5EF4-FFF2-40B4-BE49-F238E27FC236}">
                <a16:creationId xmlns:a16="http://schemas.microsoft.com/office/drawing/2014/main" id="{95833BFD-A87A-EC41-8ACD-54D5376DB28A}"/>
              </a:ext>
            </a:extLst>
          </p:cNvPr>
          <p:cNvPicPr/>
          <p:nvPr/>
        </p:nvPicPr>
        <p:blipFill>
          <a:blip r:embed="rId3" cstate="print">
            <a:extLst>
              <a:ext uri="{28A0092B-C50C-407E-A947-70E740481C1C}">
                <a14:useLocalDpi xmlns:a14="http://schemas.microsoft.com/office/drawing/2010/main"/>
              </a:ext>
            </a:extLst>
          </a:blip>
          <a:stretch>
            <a:fillRect/>
          </a:stretch>
        </p:blipFill>
        <p:spPr>
          <a:xfrm>
            <a:off x="9790771" y="6403450"/>
            <a:ext cx="2174875" cy="295275"/>
          </a:xfrm>
          <a:prstGeom prst="rect">
            <a:avLst/>
          </a:prstGeom>
        </p:spPr>
      </p:pic>
      <p:sp>
        <p:nvSpPr>
          <p:cNvPr id="2" name="Title 1">
            <a:extLst>
              <a:ext uri="{FF2B5EF4-FFF2-40B4-BE49-F238E27FC236}">
                <a16:creationId xmlns:a16="http://schemas.microsoft.com/office/drawing/2014/main" id="{96633F50-96C9-1847-9D6A-E928B4585329}"/>
              </a:ext>
            </a:extLst>
          </p:cNvPr>
          <p:cNvSpPr>
            <a:spLocks noGrp="1"/>
          </p:cNvSpPr>
          <p:nvPr>
            <p:ph type="ctrTitle"/>
          </p:nvPr>
        </p:nvSpPr>
        <p:spPr>
          <a:xfrm>
            <a:off x="5226205" y="5368306"/>
            <a:ext cx="3870142" cy="731074"/>
          </a:xfrm>
        </p:spPr>
        <p:txBody>
          <a:bodyPr>
            <a:noAutofit/>
          </a:bodyPr>
          <a:lstStyle/>
          <a:p>
            <a:pPr algn="r"/>
            <a:r>
              <a:rPr lang="en-US" sz="2800" b="1" dirty="0">
                <a:solidFill>
                  <a:srgbClr val="002060"/>
                </a:solidFill>
              </a:rPr>
              <a:t>  </a:t>
            </a:r>
            <a:br>
              <a:rPr lang="en-US" sz="2800" b="1" dirty="0">
                <a:solidFill>
                  <a:srgbClr val="002060"/>
                </a:solidFill>
              </a:rPr>
            </a:br>
            <a:r>
              <a:rPr lang="en-US" sz="2800" b="1" dirty="0">
                <a:solidFill>
                  <a:srgbClr val="002060"/>
                </a:solidFill>
              </a:rPr>
              <a:t>SPOTLIGHT ON </a:t>
            </a:r>
            <a:br>
              <a:rPr lang="en-US" sz="2800" b="1" dirty="0">
                <a:solidFill>
                  <a:srgbClr val="002060"/>
                </a:solidFill>
              </a:rPr>
            </a:br>
            <a:r>
              <a:rPr lang="en-US" sz="2800" b="1" dirty="0">
                <a:solidFill>
                  <a:srgbClr val="002060"/>
                </a:solidFill>
              </a:rPr>
              <a:t>SUMMER UNDERGRADUATE RESEARCH</a:t>
            </a:r>
          </a:p>
        </p:txBody>
      </p:sp>
      <p:pic>
        <p:nvPicPr>
          <p:cNvPr id="15" name="Picture 14" descr="A picture containing text, indoor, computer, cluttered&#10;&#10;Description automatically generated">
            <a:extLst>
              <a:ext uri="{FF2B5EF4-FFF2-40B4-BE49-F238E27FC236}">
                <a16:creationId xmlns:a16="http://schemas.microsoft.com/office/drawing/2014/main" id="{9EE72670-177C-44AF-B180-905047290C10}"/>
              </a:ext>
            </a:extLst>
          </p:cNvPr>
          <p:cNvPicPr/>
          <p:nvPr/>
        </p:nvPicPr>
        <p:blipFill rotWithShape="1">
          <a:blip r:embed="rId4" cstate="hqprint">
            <a:extLst>
              <a:ext uri="{28A0092B-C50C-407E-A947-70E740481C1C}">
                <a14:useLocalDpi xmlns:a14="http://schemas.microsoft.com/office/drawing/2010/main"/>
              </a:ext>
            </a:extLst>
          </a:blip>
          <a:srcRect/>
          <a:stretch/>
        </p:blipFill>
        <p:spPr bwMode="auto">
          <a:xfrm rot="5400000">
            <a:off x="7824442" y="315057"/>
            <a:ext cx="2543810" cy="2072640"/>
          </a:xfrm>
          <a:prstGeom prst="rect">
            <a:avLst/>
          </a:prstGeom>
          <a:ln>
            <a:noFill/>
          </a:ln>
          <a:extLst>
            <a:ext uri="{53640926-AAD7-44D8-BBD7-CCE9431645EC}">
              <a14:shadowObscured xmlns:a14="http://schemas.microsoft.com/office/drawing/2010/main"/>
            </a:ext>
          </a:extLst>
        </p:spPr>
      </p:pic>
      <p:pic>
        <p:nvPicPr>
          <p:cNvPr id="18" name="Picture 17" descr="A group of glass bottles&#10;&#10;Description automatically generated with low confidence">
            <a:extLst>
              <a:ext uri="{FF2B5EF4-FFF2-40B4-BE49-F238E27FC236}">
                <a16:creationId xmlns:a16="http://schemas.microsoft.com/office/drawing/2014/main" id="{984850A9-983A-6F4A-AD28-8E64596545E1}"/>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bwMode="auto">
          <a:xfrm>
            <a:off x="7452967" y="2732366"/>
            <a:ext cx="1643380" cy="1346200"/>
          </a:xfrm>
          <a:prstGeom prst="rect">
            <a:avLst/>
          </a:prstGeom>
          <a:noFill/>
          <a:ln>
            <a:noFill/>
          </a:ln>
          <a:extLst>
            <a:ext uri="{53640926-AAD7-44D8-BBD7-CCE9431645EC}">
              <a14:shadowObscured xmlns:a14="http://schemas.microsoft.com/office/drawing/2010/main"/>
            </a:ext>
          </a:extLst>
        </p:spPr>
      </p:pic>
      <p:pic>
        <p:nvPicPr>
          <p:cNvPr id="14" name="Picture 13" descr="A person wearing a suit and tie&#10;&#10;Description automatically generated with medium confidence">
            <a:extLst>
              <a:ext uri="{FF2B5EF4-FFF2-40B4-BE49-F238E27FC236}">
                <a16:creationId xmlns:a16="http://schemas.microsoft.com/office/drawing/2014/main" id="{E6BA7EDA-8CB7-4444-8441-C59DA65176A9}"/>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bwMode="auto">
          <a:xfrm>
            <a:off x="9418782" y="2139254"/>
            <a:ext cx="2612731" cy="3065847"/>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4562451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73231AD-3878-0645-8E53-F33DC4474A1C}"/>
              </a:ext>
            </a:extLst>
          </p:cNvPr>
          <p:cNvSpPr/>
          <p:nvPr/>
        </p:nvSpPr>
        <p:spPr>
          <a:xfrm>
            <a:off x="9258298" y="699574"/>
            <a:ext cx="2933702" cy="1984088"/>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 pitchFamily="2" charset="0"/>
            </a:endParaRPr>
          </a:p>
        </p:txBody>
      </p:sp>
      <p:sp>
        <p:nvSpPr>
          <p:cNvPr id="3" name="Subtitle 2">
            <a:extLst>
              <a:ext uri="{FF2B5EF4-FFF2-40B4-BE49-F238E27FC236}">
                <a16:creationId xmlns:a16="http://schemas.microsoft.com/office/drawing/2014/main" id="{6A4393F9-46D9-9346-83E2-8A98D512B6B0}"/>
              </a:ext>
            </a:extLst>
          </p:cNvPr>
          <p:cNvSpPr>
            <a:spLocks noGrp="1"/>
          </p:cNvSpPr>
          <p:nvPr>
            <p:ph type="subTitle" idx="1"/>
          </p:nvPr>
        </p:nvSpPr>
        <p:spPr>
          <a:xfrm>
            <a:off x="0" y="902984"/>
            <a:ext cx="7315200" cy="5644831"/>
          </a:xfrm>
        </p:spPr>
        <p:txBody>
          <a:bodyPr>
            <a:normAutofit fontScale="92500" lnSpcReduction="20000"/>
          </a:bodyPr>
          <a:lstStyle/>
          <a:p>
            <a:pPr>
              <a:spcBef>
                <a:spcPts val="600"/>
              </a:spcBef>
            </a:pPr>
            <a:r>
              <a:rPr lang="en-US" sz="3200" b="1" dirty="0">
                <a:solidFill>
                  <a:srgbClr val="002060"/>
                </a:solidFill>
                <a:latin typeface="Tahoma" panose="020B0604030504040204" pitchFamily="34" charset="0"/>
              </a:rPr>
              <a:t>Cali’s summer research was </a:t>
            </a:r>
            <a:r>
              <a:rPr lang="en-US" sz="2800" dirty="0">
                <a:solidFill>
                  <a:srgbClr val="002060"/>
                </a:solidFill>
              </a:rPr>
              <a:t>”on a Medicare study regarding COVID-19 and access to telehealth services. [I] focused on literature reviews in addition to my data analysis comparing Medicare and non-Medicare beneficiaries’ responses to COVID-19 and health surveys.”</a:t>
            </a:r>
            <a:r>
              <a:rPr lang="en-US" sz="3200" dirty="0">
                <a:solidFill>
                  <a:srgbClr val="002060"/>
                </a:solidFill>
              </a:rPr>
              <a:t> </a:t>
            </a:r>
            <a:endParaRPr lang="en-US" sz="2800" dirty="0">
              <a:solidFill>
                <a:srgbClr val="002060"/>
              </a:solidFill>
            </a:endParaRPr>
          </a:p>
          <a:p>
            <a:pPr>
              <a:spcBef>
                <a:spcPts val="600"/>
              </a:spcBef>
            </a:pPr>
            <a:r>
              <a:rPr lang="en-US" sz="3200" b="1" dirty="0">
                <a:solidFill>
                  <a:srgbClr val="002060"/>
                </a:solidFill>
                <a:latin typeface="Tahoma" panose="020B0604030504040204" pitchFamily="34" charset="0"/>
              </a:rPr>
              <a:t>Cali learned </a:t>
            </a:r>
            <a:r>
              <a:rPr lang="en-US" sz="3200" dirty="0">
                <a:solidFill>
                  <a:srgbClr val="002060"/>
                </a:solidFill>
              </a:rPr>
              <a:t>”</a:t>
            </a:r>
            <a:r>
              <a:rPr lang="en-US" sz="2800" dirty="0">
                <a:solidFill>
                  <a:srgbClr val="002060"/>
                </a:solidFill>
              </a:rPr>
              <a:t>about completing literature reviews, finding reputable sources, and organizing important information that pertains to my telehealth research.”</a:t>
            </a:r>
          </a:p>
          <a:p>
            <a:pPr>
              <a:spcBef>
                <a:spcPts val="600"/>
              </a:spcBef>
            </a:pPr>
            <a:r>
              <a:rPr lang="en-US" sz="3200" b="1" dirty="0">
                <a:solidFill>
                  <a:srgbClr val="002060"/>
                </a:solidFill>
                <a:latin typeface="Tahoma" panose="020B0604030504040204" pitchFamily="34" charset="0"/>
              </a:rPr>
              <a:t>And Cali’s favorite part was</a:t>
            </a:r>
            <a:r>
              <a:rPr lang="en-US" sz="2400" b="1" dirty="0">
                <a:solidFill>
                  <a:srgbClr val="002060"/>
                </a:solidFill>
              </a:rPr>
              <a:t>          </a:t>
            </a:r>
            <a:r>
              <a:rPr lang="en-US" sz="2800" dirty="0">
                <a:solidFill>
                  <a:srgbClr val="002060"/>
                </a:solidFill>
              </a:rPr>
              <a:t>”gaining more experience in practicing       nursing research and continuing my          ongoing study to determine major              factors  that relate to telehealth            disparities among Medicare beneficiaries.” </a:t>
            </a:r>
            <a:endParaRPr lang="en-US" sz="4800" dirty="0">
              <a:solidFill>
                <a:srgbClr val="002060"/>
              </a:solidFill>
              <a:latin typeface="Tahoma" panose="020B0604030504040204" pitchFamily="34" charset="0"/>
            </a:endParaRPr>
          </a:p>
        </p:txBody>
      </p:sp>
      <p:sp>
        <p:nvSpPr>
          <p:cNvPr id="4" name="TextBox 3">
            <a:extLst>
              <a:ext uri="{FF2B5EF4-FFF2-40B4-BE49-F238E27FC236}">
                <a16:creationId xmlns:a16="http://schemas.microsoft.com/office/drawing/2014/main" id="{0BFE29DC-C5D9-E444-B9D3-AF63387F0800}"/>
              </a:ext>
            </a:extLst>
          </p:cNvPr>
          <p:cNvSpPr txBox="1"/>
          <p:nvPr/>
        </p:nvSpPr>
        <p:spPr>
          <a:xfrm>
            <a:off x="78059" y="234176"/>
            <a:ext cx="3720218" cy="369332"/>
          </a:xfrm>
          <a:prstGeom prst="rect">
            <a:avLst/>
          </a:prstGeom>
          <a:noFill/>
        </p:spPr>
        <p:txBody>
          <a:bodyPr wrap="square" rtlCol="0">
            <a:spAutoFit/>
          </a:bodyPr>
          <a:lstStyle/>
          <a:p>
            <a:r>
              <a:rPr lang="en-US" dirty="0">
                <a:latin typeface="Helvetica" pitchFamily="2" charset="0"/>
              </a:rPr>
              <a:t>Office of Research and Innovation</a:t>
            </a:r>
          </a:p>
        </p:txBody>
      </p:sp>
      <p:sp>
        <p:nvSpPr>
          <p:cNvPr id="8" name="Rectangle 7">
            <a:extLst>
              <a:ext uri="{FF2B5EF4-FFF2-40B4-BE49-F238E27FC236}">
                <a16:creationId xmlns:a16="http://schemas.microsoft.com/office/drawing/2014/main" id="{85A68AC2-88B4-9842-8A3D-D1F580DB44F4}"/>
              </a:ext>
            </a:extLst>
          </p:cNvPr>
          <p:cNvSpPr/>
          <p:nvPr/>
        </p:nvSpPr>
        <p:spPr>
          <a:xfrm>
            <a:off x="9728595" y="5374781"/>
            <a:ext cx="1993111" cy="507831"/>
          </a:xfrm>
          <a:prstGeom prst="rect">
            <a:avLst/>
          </a:prstGeom>
        </p:spPr>
        <p:txBody>
          <a:bodyPr wrap="none">
            <a:spAutoFit/>
          </a:bodyPr>
          <a:lstStyle/>
          <a:p>
            <a:pPr algn="ctr"/>
            <a:r>
              <a:rPr lang="en-US" sz="2700" dirty="0">
                <a:solidFill>
                  <a:srgbClr val="002060"/>
                </a:solidFill>
                <a:latin typeface="Tahoma" panose="020B0604030504040204" pitchFamily="34" charset="0"/>
              </a:rPr>
              <a:t>Cali </a:t>
            </a:r>
            <a:r>
              <a:rPr lang="en-US" sz="2700" dirty="0" err="1">
                <a:solidFill>
                  <a:srgbClr val="002060"/>
                </a:solidFill>
                <a:latin typeface="Tahoma" panose="020B0604030504040204" pitchFamily="34" charset="0"/>
              </a:rPr>
              <a:t>Horder</a:t>
            </a:r>
            <a:r>
              <a:rPr lang="en-US" sz="2700" dirty="0">
                <a:solidFill>
                  <a:srgbClr val="002060"/>
                </a:solidFill>
                <a:latin typeface="Tahoma" panose="020B0604030504040204" pitchFamily="34" charset="0"/>
              </a:rPr>
              <a:t> </a:t>
            </a:r>
          </a:p>
        </p:txBody>
      </p:sp>
      <p:pic>
        <p:nvPicPr>
          <p:cNvPr id="9" name="Picture 8">
            <a:extLst>
              <a:ext uri="{FF2B5EF4-FFF2-40B4-BE49-F238E27FC236}">
                <a16:creationId xmlns:a16="http://schemas.microsoft.com/office/drawing/2014/main" id="{ADBC6D51-C52A-6D4C-8D60-8B36882B19E2}"/>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8175247" y="-1335"/>
            <a:ext cx="4016752" cy="2299798"/>
          </a:xfrm>
          <a:prstGeom prst="rect">
            <a:avLst/>
          </a:prstGeom>
        </p:spPr>
      </p:pic>
      <p:pic>
        <p:nvPicPr>
          <p:cNvPr id="10" name="Picture 9">
            <a:extLst>
              <a:ext uri="{FF2B5EF4-FFF2-40B4-BE49-F238E27FC236}">
                <a16:creationId xmlns:a16="http://schemas.microsoft.com/office/drawing/2014/main" id="{CAE0148C-CC32-E74A-A62F-7C5539CE0205}"/>
              </a:ext>
            </a:extLst>
          </p:cNvPr>
          <p:cNvPicPr/>
          <p:nvPr/>
        </p:nvPicPr>
        <p:blipFill>
          <a:blip r:embed="rId3" cstate="print">
            <a:extLst>
              <a:ext uri="{28A0092B-C50C-407E-A947-70E740481C1C}">
                <a14:useLocalDpi xmlns:a14="http://schemas.microsoft.com/office/drawing/2010/main"/>
              </a:ext>
            </a:extLst>
          </a:blip>
          <a:stretch>
            <a:fillRect/>
          </a:stretch>
        </p:blipFill>
        <p:spPr>
          <a:xfrm>
            <a:off x="4138767" y="6255813"/>
            <a:ext cx="2174875" cy="295275"/>
          </a:xfrm>
          <a:prstGeom prst="rect">
            <a:avLst/>
          </a:prstGeom>
        </p:spPr>
      </p:pic>
      <p:sp>
        <p:nvSpPr>
          <p:cNvPr id="11" name="Rectangle 10">
            <a:extLst>
              <a:ext uri="{FF2B5EF4-FFF2-40B4-BE49-F238E27FC236}">
                <a16:creationId xmlns:a16="http://schemas.microsoft.com/office/drawing/2014/main" id="{B99687C4-6D06-BE45-A882-2434A3E7594A}"/>
              </a:ext>
            </a:extLst>
          </p:cNvPr>
          <p:cNvSpPr/>
          <p:nvPr/>
        </p:nvSpPr>
        <p:spPr>
          <a:xfrm>
            <a:off x="0" y="6088870"/>
            <a:ext cx="12192000" cy="75862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 pitchFamily="2" charset="0"/>
            </a:endParaRPr>
          </a:p>
        </p:txBody>
      </p:sp>
      <p:pic>
        <p:nvPicPr>
          <p:cNvPr id="12" name="Picture 11">
            <a:extLst>
              <a:ext uri="{FF2B5EF4-FFF2-40B4-BE49-F238E27FC236}">
                <a16:creationId xmlns:a16="http://schemas.microsoft.com/office/drawing/2014/main" id="{95833BFD-A87A-EC41-8ACD-54D5376DB28A}"/>
              </a:ext>
            </a:extLst>
          </p:cNvPr>
          <p:cNvPicPr/>
          <p:nvPr/>
        </p:nvPicPr>
        <p:blipFill>
          <a:blip r:embed="rId3" cstate="print">
            <a:extLst>
              <a:ext uri="{28A0092B-C50C-407E-A947-70E740481C1C}">
                <a14:useLocalDpi xmlns:a14="http://schemas.microsoft.com/office/drawing/2010/main"/>
              </a:ext>
            </a:extLst>
          </a:blip>
          <a:stretch>
            <a:fillRect/>
          </a:stretch>
        </p:blipFill>
        <p:spPr>
          <a:xfrm>
            <a:off x="9790771" y="6403450"/>
            <a:ext cx="2174875" cy="295275"/>
          </a:xfrm>
          <a:prstGeom prst="rect">
            <a:avLst/>
          </a:prstGeom>
        </p:spPr>
      </p:pic>
      <p:sp>
        <p:nvSpPr>
          <p:cNvPr id="2" name="Title 1">
            <a:extLst>
              <a:ext uri="{FF2B5EF4-FFF2-40B4-BE49-F238E27FC236}">
                <a16:creationId xmlns:a16="http://schemas.microsoft.com/office/drawing/2014/main" id="{96633F50-96C9-1847-9D6A-E928B4585329}"/>
              </a:ext>
            </a:extLst>
          </p:cNvPr>
          <p:cNvSpPr>
            <a:spLocks noGrp="1"/>
          </p:cNvSpPr>
          <p:nvPr>
            <p:ph type="ctrTitle"/>
          </p:nvPr>
        </p:nvSpPr>
        <p:spPr>
          <a:xfrm>
            <a:off x="5226205" y="5368306"/>
            <a:ext cx="3870142" cy="731074"/>
          </a:xfrm>
        </p:spPr>
        <p:txBody>
          <a:bodyPr>
            <a:noAutofit/>
          </a:bodyPr>
          <a:lstStyle/>
          <a:p>
            <a:pPr algn="r"/>
            <a:r>
              <a:rPr lang="en-US" sz="2800" b="1" dirty="0">
                <a:solidFill>
                  <a:srgbClr val="002060"/>
                </a:solidFill>
              </a:rPr>
              <a:t>SPOTLIGHT ON </a:t>
            </a:r>
            <a:br>
              <a:rPr lang="en-US" sz="2800" b="1" dirty="0">
                <a:solidFill>
                  <a:srgbClr val="002060"/>
                </a:solidFill>
              </a:rPr>
            </a:br>
            <a:r>
              <a:rPr lang="en-US" sz="2800" b="1" dirty="0">
                <a:solidFill>
                  <a:srgbClr val="002060"/>
                </a:solidFill>
              </a:rPr>
              <a:t>SUMMER UNDERGRADUATE RESEARCH</a:t>
            </a:r>
          </a:p>
        </p:txBody>
      </p:sp>
      <p:pic>
        <p:nvPicPr>
          <p:cNvPr id="17" name="Picture 16" descr="Chart&#10;&#10;Description automatically generated">
            <a:extLst>
              <a:ext uri="{FF2B5EF4-FFF2-40B4-BE49-F238E27FC236}">
                <a16:creationId xmlns:a16="http://schemas.microsoft.com/office/drawing/2014/main" id="{15B13146-1883-6F4B-8C9C-E03717BC72E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193167" y="142770"/>
            <a:ext cx="3012440" cy="2256155"/>
          </a:xfrm>
          <a:prstGeom prst="rect">
            <a:avLst/>
          </a:prstGeom>
          <a:ln>
            <a:solidFill>
              <a:schemeClr val="accent1"/>
            </a:solidFill>
          </a:ln>
        </p:spPr>
      </p:pic>
      <p:pic>
        <p:nvPicPr>
          <p:cNvPr id="19" name="Picture 18" descr="Chart&#10;&#10;Description automatically generated">
            <a:extLst>
              <a:ext uri="{FF2B5EF4-FFF2-40B4-BE49-F238E27FC236}">
                <a16:creationId xmlns:a16="http://schemas.microsoft.com/office/drawing/2014/main" id="{A926FDBF-630F-B549-AC65-986D6504A066}"/>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206774" y="1991267"/>
            <a:ext cx="2198235" cy="1797305"/>
          </a:xfrm>
          <a:prstGeom prst="rect">
            <a:avLst/>
          </a:prstGeom>
          <a:ln>
            <a:solidFill>
              <a:schemeClr val="accent1"/>
            </a:solidFill>
          </a:ln>
        </p:spPr>
      </p:pic>
      <p:pic>
        <p:nvPicPr>
          <p:cNvPr id="16" name="Picture 15" descr="A person smiling for the camera&#10;&#10;">
            <a:extLst>
              <a:ext uri="{FF2B5EF4-FFF2-40B4-BE49-F238E27FC236}">
                <a16:creationId xmlns:a16="http://schemas.microsoft.com/office/drawing/2014/main" id="{DF15E597-B760-6D4E-92EF-F034FFB31B88}"/>
              </a:ext>
              <a:ext uri="{C183D7F6-B498-43B3-948B-1728B52AA6E4}">
                <adec:decorative xmlns:adec="http://schemas.microsoft.com/office/drawing/2017/decorative" val="0"/>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b="-1420"/>
          <a:stretch/>
        </p:blipFill>
        <p:spPr>
          <a:xfrm>
            <a:off x="9472923" y="2298463"/>
            <a:ext cx="2508663" cy="3025082"/>
          </a:xfrm>
          <a:prstGeom prst="rect">
            <a:avLst/>
          </a:prstGeom>
        </p:spPr>
      </p:pic>
    </p:spTree>
    <p:extLst>
      <p:ext uri="{BB962C8B-B14F-4D97-AF65-F5344CB8AC3E}">
        <p14:creationId xmlns:p14="http://schemas.microsoft.com/office/powerpoint/2010/main" val="687424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73231AD-3878-0645-8E53-F33DC4474A1C}"/>
              </a:ext>
            </a:extLst>
          </p:cNvPr>
          <p:cNvSpPr/>
          <p:nvPr/>
        </p:nvSpPr>
        <p:spPr>
          <a:xfrm>
            <a:off x="9258298" y="699574"/>
            <a:ext cx="2933702" cy="1984088"/>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 pitchFamily="2" charset="0"/>
            </a:endParaRPr>
          </a:p>
        </p:txBody>
      </p:sp>
      <p:sp>
        <p:nvSpPr>
          <p:cNvPr id="3" name="Subtitle 2">
            <a:extLst>
              <a:ext uri="{FF2B5EF4-FFF2-40B4-BE49-F238E27FC236}">
                <a16:creationId xmlns:a16="http://schemas.microsoft.com/office/drawing/2014/main" id="{6A4393F9-46D9-9346-83E2-8A98D512B6B0}"/>
              </a:ext>
            </a:extLst>
          </p:cNvPr>
          <p:cNvSpPr>
            <a:spLocks noGrp="1"/>
          </p:cNvSpPr>
          <p:nvPr>
            <p:ph type="subTitle" idx="1"/>
          </p:nvPr>
        </p:nvSpPr>
        <p:spPr>
          <a:xfrm>
            <a:off x="78059" y="1091540"/>
            <a:ext cx="7315200" cy="5284653"/>
          </a:xfrm>
        </p:spPr>
        <p:txBody>
          <a:bodyPr>
            <a:normAutofit fontScale="92500" lnSpcReduction="20000"/>
          </a:bodyPr>
          <a:lstStyle/>
          <a:p>
            <a:r>
              <a:rPr lang="en-US" sz="3200" b="1" dirty="0">
                <a:solidFill>
                  <a:srgbClr val="002060"/>
                </a:solidFill>
                <a:latin typeface="Tahoma" panose="020B0604030504040204" pitchFamily="34" charset="0"/>
              </a:rPr>
              <a:t>Julia’s summer research was </a:t>
            </a:r>
            <a:r>
              <a:rPr lang="en-US" dirty="0">
                <a:solidFill>
                  <a:srgbClr val="002060"/>
                </a:solidFill>
                <a:latin typeface="Tahoma" panose="020B0604030504040204" pitchFamily="34" charset="0"/>
              </a:rPr>
              <a:t>“</a:t>
            </a:r>
            <a:r>
              <a:rPr lang="en-US" sz="2400" dirty="0">
                <a:solidFill>
                  <a:srgbClr val="002060"/>
                </a:solidFill>
              </a:rPr>
              <a:t>understanding the education that EMS providers receive on how to write their reports, and what specific details the emergency medicine physicians are looking for in the narrative, that can then lead to a higher quality of patient care.”</a:t>
            </a:r>
          </a:p>
          <a:p>
            <a:endParaRPr lang="en-US" sz="2400" dirty="0">
              <a:solidFill>
                <a:srgbClr val="002060"/>
              </a:solidFill>
            </a:endParaRPr>
          </a:p>
          <a:p>
            <a:pPr>
              <a:spcBef>
                <a:spcPts val="600"/>
              </a:spcBef>
            </a:pPr>
            <a:r>
              <a:rPr lang="en-US" sz="3200" b="1" dirty="0">
                <a:solidFill>
                  <a:srgbClr val="002060"/>
                </a:solidFill>
                <a:latin typeface="Tahoma" panose="020B0604030504040204" pitchFamily="34" charset="0"/>
              </a:rPr>
              <a:t>Julia learned about </a:t>
            </a:r>
            <a:r>
              <a:rPr lang="en-US" dirty="0">
                <a:solidFill>
                  <a:srgbClr val="002060"/>
                </a:solidFill>
                <a:latin typeface="Tahoma" panose="020B0604030504040204" pitchFamily="34" charset="0"/>
              </a:rPr>
              <a:t>“</a:t>
            </a:r>
            <a:r>
              <a:rPr lang="en-US" sz="2400" dirty="0">
                <a:solidFill>
                  <a:srgbClr val="002060"/>
                </a:solidFill>
              </a:rPr>
              <a:t>the “stories told in medicine, as well as a passion for medical narratives and improving the technical writing curriculum for medical professionals.”</a:t>
            </a:r>
          </a:p>
          <a:p>
            <a:pPr>
              <a:spcBef>
                <a:spcPts val="600"/>
              </a:spcBef>
            </a:pPr>
            <a:endParaRPr lang="en-US" sz="2400" dirty="0">
              <a:solidFill>
                <a:srgbClr val="002060"/>
              </a:solidFill>
            </a:endParaRPr>
          </a:p>
          <a:p>
            <a:pPr>
              <a:spcBef>
                <a:spcPts val="600"/>
              </a:spcBef>
            </a:pPr>
            <a:r>
              <a:rPr lang="en-US" sz="3200" b="1" dirty="0">
                <a:solidFill>
                  <a:srgbClr val="002060"/>
                </a:solidFill>
                <a:latin typeface="Tahoma" panose="020B0604030504040204" pitchFamily="34" charset="0"/>
              </a:rPr>
              <a:t>And Julia’s favorite part was</a:t>
            </a:r>
            <a:r>
              <a:rPr lang="en-US" sz="2400" b="1" dirty="0">
                <a:solidFill>
                  <a:srgbClr val="002060"/>
                </a:solidFill>
              </a:rPr>
              <a:t>        </a:t>
            </a:r>
            <a:r>
              <a:rPr lang="en-US" sz="2800" dirty="0">
                <a:solidFill>
                  <a:srgbClr val="002060"/>
                </a:solidFill>
              </a:rPr>
              <a:t>”[</a:t>
            </a:r>
            <a:r>
              <a:rPr lang="en-US" sz="2400" dirty="0">
                <a:solidFill>
                  <a:srgbClr val="002060"/>
                </a:solidFill>
              </a:rPr>
              <a:t>working] with Dr. </a:t>
            </a:r>
            <a:r>
              <a:rPr lang="en-US" sz="2400" dirty="0" err="1">
                <a:solidFill>
                  <a:srgbClr val="002060"/>
                </a:solidFill>
              </a:rPr>
              <a:t>Angeli</a:t>
            </a:r>
            <a:r>
              <a:rPr lang="en-US" sz="2400" dirty="0">
                <a:solidFill>
                  <a:srgbClr val="002060"/>
                </a:solidFill>
              </a:rPr>
              <a:t> and further develop skills      like problem solving as a team and effective       communication, which will be useful in both                   my interest in research and future career path.”</a:t>
            </a:r>
            <a:r>
              <a:rPr lang="en-US" sz="2800" dirty="0">
                <a:solidFill>
                  <a:srgbClr val="002060"/>
                </a:solidFill>
              </a:rPr>
              <a:t> </a:t>
            </a:r>
            <a:endParaRPr lang="en-US" sz="4800" dirty="0">
              <a:solidFill>
                <a:srgbClr val="002060"/>
              </a:solidFill>
              <a:latin typeface="Tahoma" panose="020B0604030504040204" pitchFamily="34" charset="0"/>
            </a:endParaRPr>
          </a:p>
        </p:txBody>
      </p:sp>
      <p:sp>
        <p:nvSpPr>
          <p:cNvPr id="4" name="TextBox 3">
            <a:extLst>
              <a:ext uri="{FF2B5EF4-FFF2-40B4-BE49-F238E27FC236}">
                <a16:creationId xmlns:a16="http://schemas.microsoft.com/office/drawing/2014/main" id="{0BFE29DC-C5D9-E444-B9D3-AF63387F0800}"/>
              </a:ext>
            </a:extLst>
          </p:cNvPr>
          <p:cNvSpPr txBox="1"/>
          <p:nvPr/>
        </p:nvSpPr>
        <p:spPr>
          <a:xfrm>
            <a:off x="78059" y="234176"/>
            <a:ext cx="3673326" cy="369332"/>
          </a:xfrm>
          <a:prstGeom prst="rect">
            <a:avLst/>
          </a:prstGeom>
          <a:noFill/>
        </p:spPr>
        <p:txBody>
          <a:bodyPr wrap="square" rtlCol="0">
            <a:spAutoFit/>
          </a:bodyPr>
          <a:lstStyle/>
          <a:p>
            <a:r>
              <a:rPr lang="en-US" dirty="0">
                <a:latin typeface="Helvetica" pitchFamily="2" charset="0"/>
              </a:rPr>
              <a:t>Office of Research and Innovation</a:t>
            </a:r>
          </a:p>
        </p:txBody>
      </p:sp>
      <p:sp>
        <p:nvSpPr>
          <p:cNvPr id="8" name="Rectangle 7">
            <a:extLst>
              <a:ext uri="{FF2B5EF4-FFF2-40B4-BE49-F238E27FC236}">
                <a16:creationId xmlns:a16="http://schemas.microsoft.com/office/drawing/2014/main" id="{85A68AC2-88B4-9842-8A3D-D1F580DB44F4}"/>
              </a:ext>
            </a:extLst>
          </p:cNvPr>
          <p:cNvSpPr/>
          <p:nvPr/>
        </p:nvSpPr>
        <p:spPr>
          <a:xfrm>
            <a:off x="9360579" y="5374781"/>
            <a:ext cx="2729145" cy="507831"/>
          </a:xfrm>
          <a:prstGeom prst="rect">
            <a:avLst/>
          </a:prstGeom>
        </p:spPr>
        <p:txBody>
          <a:bodyPr wrap="none">
            <a:spAutoFit/>
          </a:bodyPr>
          <a:lstStyle/>
          <a:p>
            <a:pPr algn="ctr"/>
            <a:r>
              <a:rPr lang="en-US" sz="2700" dirty="0">
                <a:solidFill>
                  <a:srgbClr val="002060"/>
                </a:solidFill>
                <a:latin typeface="Tahoma" panose="020B0604030504040204" pitchFamily="34" charset="0"/>
              </a:rPr>
              <a:t>Julia </a:t>
            </a:r>
            <a:r>
              <a:rPr lang="en-US" sz="2700" dirty="0" err="1">
                <a:solidFill>
                  <a:srgbClr val="002060"/>
                </a:solidFill>
                <a:latin typeface="Tahoma" panose="020B0604030504040204" pitchFamily="34" charset="0"/>
              </a:rPr>
              <a:t>Jezykowski</a:t>
            </a:r>
            <a:r>
              <a:rPr lang="en-US" sz="2700" dirty="0">
                <a:solidFill>
                  <a:srgbClr val="002060"/>
                </a:solidFill>
                <a:latin typeface="Tahoma" panose="020B0604030504040204" pitchFamily="34" charset="0"/>
              </a:rPr>
              <a:t> </a:t>
            </a:r>
          </a:p>
        </p:txBody>
      </p:sp>
      <p:pic>
        <p:nvPicPr>
          <p:cNvPr id="9" name="Picture 8">
            <a:extLst>
              <a:ext uri="{FF2B5EF4-FFF2-40B4-BE49-F238E27FC236}">
                <a16:creationId xmlns:a16="http://schemas.microsoft.com/office/drawing/2014/main" id="{ADBC6D51-C52A-6D4C-8D60-8B36882B19E2}"/>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8410808" y="-1336"/>
            <a:ext cx="3781191" cy="2164927"/>
          </a:xfrm>
          <a:prstGeom prst="rect">
            <a:avLst/>
          </a:prstGeom>
        </p:spPr>
      </p:pic>
      <p:pic>
        <p:nvPicPr>
          <p:cNvPr id="10" name="Picture 9">
            <a:extLst>
              <a:ext uri="{FF2B5EF4-FFF2-40B4-BE49-F238E27FC236}">
                <a16:creationId xmlns:a16="http://schemas.microsoft.com/office/drawing/2014/main" id="{CAE0148C-CC32-E74A-A62F-7C5539CE0205}"/>
              </a:ext>
            </a:extLst>
          </p:cNvPr>
          <p:cNvPicPr/>
          <p:nvPr/>
        </p:nvPicPr>
        <p:blipFill>
          <a:blip r:embed="rId3" cstate="print">
            <a:extLst>
              <a:ext uri="{28A0092B-C50C-407E-A947-70E740481C1C}">
                <a14:useLocalDpi xmlns:a14="http://schemas.microsoft.com/office/drawing/2010/main"/>
              </a:ext>
            </a:extLst>
          </a:blip>
          <a:stretch>
            <a:fillRect/>
          </a:stretch>
        </p:blipFill>
        <p:spPr>
          <a:xfrm>
            <a:off x="4138767" y="6255813"/>
            <a:ext cx="2174875" cy="295275"/>
          </a:xfrm>
          <a:prstGeom prst="rect">
            <a:avLst/>
          </a:prstGeom>
        </p:spPr>
      </p:pic>
      <p:sp>
        <p:nvSpPr>
          <p:cNvPr id="11" name="Rectangle 10">
            <a:extLst>
              <a:ext uri="{FF2B5EF4-FFF2-40B4-BE49-F238E27FC236}">
                <a16:creationId xmlns:a16="http://schemas.microsoft.com/office/drawing/2014/main" id="{B99687C4-6D06-BE45-A882-2434A3E7594A}"/>
              </a:ext>
            </a:extLst>
          </p:cNvPr>
          <p:cNvSpPr/>
          <p:nvPr/>
        </p:nvSpPr>
        <p:spPr>
          <a:xfrm>
            <a:off x="0" y="6088870"/>
            <a:ext cx="12192000" cy="75862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 pitchFamily="2" charset="0"/>
            </a:endParaRPr>
          </a:p>
        </p:txBody>
      </p:sp>
      <p:pic>
        <p:nvPicPr>
          <p:cNvPr id="12" name="Picture 11">
            <a:extLst>
              <a:ext uri="{FF2B5EF4-FFF2-40B4-BE49-F238E27FC236}">
                <a16:creationId xmlns:a16="http://schemas.microsoft.com/office/drawing/2014/main" id="{95833BFD-A87A-EC41-8ACD-54D5376DB28A}"/>
              </a:ext>
            </a:extLst>
          </p:cNvPr>
          <p:cNvPicPr/>
          <p:nvPr/>
        </p:nvPicPr>
        <p:blipFill>
          <a:blip r:embed="rId3" cstate="print">
            <a:extLst>
              <a:ext uri="{28A0092B-C50C-407E-A947-70E740481C1C}">
                <a14:useLocalDpi xmlns:a14="http://schemas.microsoft.com/office/drawing/2010/main"/>
              </a:ext>
            </a:extLst>
          </a:blip>
          <a:stretch>
            <a:fillRect/>
          </a:stretch>
        </p:blipFill>
        <p:spPr>
          <a:xfrm>
            <a:off x="9790771" y="6403450"/>
            <a:ext cx="2174875" cy="295275"/>
          </a:xfrm>
          <a:prstGeom prst="rect">
            <a:avLst/>
          </a:prstGeom>
        </p:spPr>
      </p:pic>
      <p:sp>
        <p:nvSpPr>
          <p:cNvPr id="2" name="Title 1">
            <a:extLst>
              <a:ext uri="{FF2B5EF4-FFF2-40B4-BE49-F238E27FC236}">
                <a16:creationId xmlns:a16="http://schemas.microsoft.com/office/drawing/2014/main" id="{96633F50-96C9-1847-9D6A-E928B4585329}"/>
              </a:ext>
            </a:extLst>
          </p:cNvPr>
          <p:cNvSpPr>
            <a:spLocks noGrp="1"/>
          </p:cNvSpPr>
          <p:nvPr>
            <p:ph type="ctrTitle"/>
          </p:nvPr>
        </p:nvSpPr>
        <p:spPr>
          <a:xfrm>
            <a:off x="5226205" y="5368306"/>
            <a:ext cx="3870142" cy="731074"/>
          </a:xfrm>
        </p:spPr>
        <p:txBody>
          <a:bodyPr>
            <a:noAutofit/>
          </a:bodyPr>
          <a:lstStyle/>
          <a:p>
            <a:pPr algn="r"/>
            <a:r>
              <a:rPr lang="en-US" sz="3000" b="1" dirty="0">
                <a:solidFill>
                  <a:srgbClr val="002060"/>
                </a:solidFill>
              </a:rPr>
              <a:t>SPOTLIGHT ON </a:t>
            </a:r>
            <a:br>
              <a:rPr lang="en-US" sz="3000" b="1" dirty="0">
                <a:solidFill>
                  <a:srgbClr val="002060"/>
                </a:solidFill>
              </a:rPr>
            </a:br>
            <a:r>
              <a:rPr lang="en-US" sz="3000" b="1" dirty="0">
                <a:solidFill>
                  <a:srgbClr val="002060"/>
                </a:solidFill>
              </a:rPr>
              <a:t>SUMMER UNDERGRADUATE RESEARCH</a:t>
            </a:r>
          </a:p>
        </p:txBody>
      </p:sp>
      <p:pic>
        <p:nvPicPr>
          <p:cNvPr id="14" name="Picture 13" descr="A person with long hair&#10;&#10;Description automatically generated with low confidence">
            <a:extLst>
              <a:ext uri="{FF2B5EF4-FFF2-40B4-BE49-F238E27FC236}">
                <a16:creationId xmlns:a16="http://schemas.microsoft.com/office/drawing/2014/main" id="{48C2322A-346E-6E47-9C63-2605A938DF7B}"/>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9592533" y="2163592"/>
            <a:ext cx="2373113" cy="3172187"/>
          </a:xfrm>
          <a:prstGeom prst="rect">
            <a:avLst/>
          </a:prstGeom>
        </p:spPr>
      </p:pic>
      <p:pic>
        <p:nvPicPr>
          <p:cNvPr id="6" name="Picture 5" descr="Police car red lights in night time">
            <a:extLst>
              <a:ext uri="{FF2B5EF4-FFF2-40B4-BE49-F238E27FC236}">
                <a16:creationId xmlns:a16="http://schemas.microsoft.com/office/drawing/2014/main" id="{367D0C10-A08C-8949-B3A3-8BBEA92EEAA8}"/>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7927681" y="730032"/>
            <a:ext cx="2312155" cy="1657346"/>
          </a:xfrm>
          <a:prstGeom prst="rect">
            <a:avLst/>
          </a:prstGeom>
        </p:spPr>
      </p:pic>
      <p:pic>
        <p:nvPicPr>
          <p:cNvPr id="15" name="Picture 14" descr="Two surgeons reviewing an x-ray">
            <a:extLst>
              <a:ext uri="{FF2B5EF4-FFF2-40B4-BE49-F238E27FC236}">
                <a16:creationId xmlns:a16="http://schemas.microsoft.com/office/drawing/2014/main" id="{F3E4B483-FBE9-4B44-AA04-29DA034597E0}"/>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7560607" y="2419723"/>
            <a:ext cx="2198813" cy="1395731"/>
          </a:xfrm>
          <a:prstGeom prst="rect">
            <a:avLst/>
          </a:prstGeom>
        </p:spPr>
      </p:pic>
    </p:spTree>
    <p:extLst>
      <p:ext uri="{BB962C8B-B14F-4D97-AF65-F5344CB8AC3E}">
        <p14:creationId xmlns:p14="http://schemas.microsoft.com/office/powerpoint/2010/main" val="12489868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73231AD-3878-0645-8E53-F33DC4474A1C}"/>
              </a:ext>
            </a:extLst>
          </p:cNvPr>
          <p:cNvSpPr/>
          <p:nvPr/>
        </p:nvSpPr>
        <p:spPr>
          <a:xfrm>
            <a:off x="9258298" y="699574"/>
            <a:ext cx="2933702" cy="1984088"/>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 pitchFamily="2" charset="0"/>
            </a:endParaRPr>
          </a:p>
        </p:txBody>
      </p:sp>
      <p:sp>
        <p:nvSpPr>
          <p:cNvPr id="3" name="Subtitle 2">
            <a:extLst>
              <a:ext uri="{FF2B5EF4-FFF2-40B4-BE49-F238E27FC236}">
                <a16:creationId xmlns:a16="http://schemas.microsoft.com/office/drawing/2014/main" id="{6A4393F9-46D9-9346-83E2-8A98D512B6B0}"/>
              </a:ext>
            </a:extLst>
          </p:cNvPr>
          <p:cNvSpPr>
            <a:spLocks noGrp="1"/>
          </p:cNvSpPr>
          <p:nvPr>
            <p:ph type="subTitle" idx="1"/>
          </p:nvPr>
        </p:nvSpPr>
        <p:spPr>
          <a:xfrm>
            <a:off x="0" y="811435"/>
            <a:ext cx="7315200" cy="5632999"/>
          </a:xfrm>
        </p:spPr>
        <p:txBody>
          <a:bodyPr>
            <a:normAutofit lnSpcReduction="10000"/>
          </a:bodyPr>
          <a:lstStyle/>
          <a:p>
            <a:r>
              <a:rPr lang="en-US" sz="2800" b="1" dirty="0">
                <a:solidFill>
                  <a:srgbClr val="002060"/>
                </a:solidFill>
                <a:latin typeface="Tahoma" panose="020B0604030504040204" pitchFamily="34" charset="0"/>
              </a:rPr>
              <a:t>Navneet’s summer research was </a:t>
            </a:r>
            <a:br>
              <a:rPr lang="en-US" sz="2800" b="1" dirty="0">
                <a:solidFill>
                  <a:srgbClr val="002060"/>
                </a:solidFill>
                <a:latin typeface="Tahoma" panose="020B0604030504040204" pitchFamily="34" charset="0"/>
              </a:rPr>
            </a:br>
            <a:r>
              <a:rPr lang="en-US" dirty="0">
                <a:solidFill>
                  <a:srgbClr val="002060"/>
                </a:solidFill>
                <a:latin typeface="Tahoma" panose="020B0604030504040204" pitchFamily="34" charset="0"/>
              </a:rPr>
              <a:t>“d</a:t>
            </a:r>
            <a:r>
              <a:rPr lang="en-US" dirty="0">
                <a:solidFill>
                  <a:srgbClr val="002060"/>
                </a:solidFill>
              </a:rPr>
              <a:t>etection </a:t>
            </a:r>
            <a:r>
              <a:rPr lang="en-US" sz="2400" dirty="0">
                <a:solidFill>
                  <a:srgbClr val="002060"/>
                </a:solidFill>
              </a:rPr>
              <a:t>of </a:t>
            </a:r>
            <a:r>
              <a:rPr lang="en-US" sz="2400" i="1" dirty="0">
                <a:solidFill>
                  <a:srgbClr val="002060"/>
                </a:solidFill>
              </a:rPr>
              <a:t>Plasmodium falciparum</a:t>
            </a:r>
            <a:r>
              <a:rPr lang="en-US" sz="2400" dirty="0">
                <a:solidFill>
                  <a:srgbClr val="002060"/>
                </a:solidFill>
              </a:rPr>
              <a:t> malaria </a:t>
            </a:r>
            <a:br>
              <a:rPr lang="en-US" sz="2400" dirty="0">
                <a:solidFill>
                  <a:srgbClr val="002060"/>
                </a:solidFill>
              </a:rPr>
            </a:br>
            <a:r>
              <a:rPr lang="en-US" sz="2400" dirty="0">
                <a:solidFill>
                  <a:srgbClr val="002060"/>
                </a:solidFill>
              </a:rPr>
              <a:t>parasite via </a:t>
            </a:r>
            <a:r>
              <a:rPr lang="en-US" sz="2400" dirty="0" err="1">
                <a:solidFill>
                  <a:srgbClr val="002060"/>
                </a:solidFill>
              </a:rPr>
              <a:t>Loopamp</a:t>
            </a:r>
            <a:r>
              <a:rPr lang="en-US" sz="2400" dirty="0">
                <a:solidFill>
                  <a:srgbClr val="002060"/>
                </a:solidFill>
              </a:rPr>
              <a:t> Malaria PAN/</a:t>
            </a:r>
            <a:r>
              <a:rPr lang="en-US" sz="2400" dirty="0" err="1">
                <a:solidFill>
                  <a:srgbClr val="002060"/>
                </a:solidFill>
              </a:rPr>
              <a:t>Pf</a:t>
            </a:r>
            <a:r>
              <a:rPr lang="en-US" sz="2400" dirty="0">
                <a:solidFill>
                  <a:srgbClr val="002060"/>
                </a:solidFill>
              </a:rPr>
              <a:t> kit from a </a:t>
            </a:r>
            <a:br>
              <a:rPr lang="en-US" sz="2400" dirty="0">
                <a:solidFill>
                  <a:srgbClr val="002060"/>
                </a:solidFill>
              </a:rPr>
            </a:br>
            <a:r>
              <a:rPr lang="en-US" sz="2400" dirty="0">
                <a:solidFill>
                  <a:srgbClr val="002060"/>
                </a:solidFill>
              </a:rPr>
              <a:t>single coinfected urine sample collected from the vulnerable group of pregnant women from the two districts in Ghana.”</a:t>
            </a:r>
            <a:endParaRPr lang="en-US" b="1" dirty="0">
              <a:solidFill>
                <a:srgbClr val="002060"/>
              </a:solidFill>
            </a:endParaRPr>
          </a:p>
          <a:p>
            <a:pPr>
              <a:spcBef>
                <a:spcPts val="600"/>
              </a:spcBef>
            </a:pPr>
            <a:r>
              <a:rPr lang="en-US" sz="2800" b="1" dirty="0">
                <a:solidFill>
                  <a:srgbClr val="002060"/>
                </a:solidFill>
                <a:latin typeface="Tahoma" panose="020B0604030504040204" pitchFamily="34" charset="0"/>
              </a:rPr>
              <a:t>Navneet learned about </a:t>
            </a:r>
            <a:r>
              <a:rPr lang="en-US" sz="2000" dirty="0">
                <a:solidFill>
                  <a:srgbClr val="002060"/>
                </a:solidFill>
                <a:latin typeface="Tahoma" panose="020B0604030504040204" pitchFamily="34" charset="0"/>
              </a:rPr>
              <a:t>“</a:t>
            </a:r>
            <a:r>
              <a:rPr lang="en-US" sz="2400" dirty="0">
                <a:solidFill>
                  <a:srgbClr val="002060"/>
                </a:solidFill>
              </a:rPr>
              <a:t>the </a:t>
            </a:r>
            <a:r>
              <a:rPr lang="en-US" sz="2400" i="1" dirty="0">
                <a:solidFill>
                  <a:srgbClr val="002060"/>
                </a:solidFill>
              </a:rPr>
              <a:t>Plasmodium spp. </a:t>
            </a:r>
            <a:r>
              <a:rPr lang="en-US" sz="2400" dirty="0">
                <a:solidFill>
                  <a:srgbClr val="002060"/>
                </a:solidFill>
              </a:rPr>
              <a:t>via </a:t>
            </a:r>
            <a:r>
              <a:rPr lang="en-US" sz="2400" dirty="0" err="1">
                <a:solidFill>
                  <a:srgbClr val="002060"/>
                </a:solidFill>
              </a:rPr>
              <a:t>Looamp</a:t>
            </a:r>
            <a:r>
              <a:rPr lang="en-US" sz="2400" dirty="0">
                <a:solidFill>
                  <a:srgbClr val="002060"/>
                </a:solidFill>
              </a:rPr>
              <a:t> Malaria PAN from the DNA extracted from filtered urine samples of pregnant women. I have discovered my interest in research and have decided to continue working in Dr. </a:t>
            </a:r>
            <a:r>
              <a:rPr lang="en-US" sz="2400" dirty="0" err="1">
                <a:solidFill>
                  <a:srgbClr val="002060"/>
                </a:solidFill>
              </a:rPr>
              <a:t>Lodh’s</a:t>
            </a:r>
            <a:r>
              <a:rPr lang="en-US" sz="2400" dirty="0">
                <a:solidFill>
                  <a:srgbClr val="002060"/>
                </a:solidFill>
              </a:rPr>
              <a:t> lab.”</a:t>
            </a:r>
            <a:endParaRPr lang="en-US" sz="2000" dirty="0">
              <a:solidFill>
                <a:srgbClr val="002060"/>
              </a:solidFill>
            </a:endParaRPr>
          </a:p>
          <a:p>
            <a:pPr>
              <a:spcBef>
                <a:spcPts val="0"/>
              </a:spcBef>
            </a:pPr>
            <a:r>
              <a:rPr lang="en-US" sz="2800" b="1" dirty="0">
                <a:solidFill>
                  <a:srgbClr val="002060"/>
                </a:solidFill>
                <a:latin typeface="Tahoma" panose="020B0604030504040204" pitchFamily="34" charset="0"/>
              </a:rPr>
              <a:t>And Navneet’s favorite parts were</a:t>
            </a:r>
            <a:r>
              <a:rPr lang="en-US" sz="2000" b="1" dirty="0">
                <a:solidFill>
                  <a:srgbClr val="002060"/>
                </a:solidFill>
              </a:rPr>
              <a:t>               </a:t>
            </a:r>
            <a:r>
              <a:rPr lang="en-US" sz="2400" dirty="0">
                <a:solidFill>
                  <a:srgbClr val="002060"/>
                </a:solidFill>
              </a:rPr>
              <a:t>”the Socials on Tuesdays, the ice-cream social, picnic, or the final presentation day. </a:t>
            </a:r>
            <a:br>
              <a:rPr lang="en-US" sz="2400" dirty="0">
                <a:solidFill>
                  <a:srgbClr val="002060"/>
                </a:solidFill>
              </a:rPr>
            </a:br>
            <a:r>
              <a:rPr lang="en-US" sz="2400" dirty="0">
                <a:solidFill>
                  <a:srgbClr val="002060"/>
                </a:solidFill>
              </a:rPr>
              <a:t>Getting together and meeting new </a:t>
            </a:r>
            <a:br>
              <a:rPr lang="en-US" sz="2400" dirty="0">
                <a:solidFill>
                  <a:srgbClr val="002060"/>
                </a:solidFill>
              </a:rPr>
            </a:br>
            <a:r>
              <a:rPr lang="en-US" sz="2400" dirty="0">
                <a:solidFill>
                  <a:srgbClr val="002060"/>
                </a:solidFill>
              </a:rPr>
              <a:t>people during this summer was very nice.” </a:t>
            </a:r>
          </a:p>
        </p:txBody>
      </p:sp>
      <p:sp>
        <p:nvSpPr>
          <p:cNvPr id="4" name="TextBox 3">
            <a:extLst>
              <a:ext uri="{FF2B5EF4-FFF2-40B4-BE49-F238E27FC236}">
                <a16:creationId xmlns:a16="http://schemas.microsoft.com/office/drawing/2014/main" id="{0BFE29DC-C5D9-E444-B9D3-AF63387F0800}"/>
              </a:ext>
            </a:extLst>
          </p:cNvPr>
          <p:cNvSpPr txBox="1"/>
          <p:nvPr/>
        </p:nvSpPr>
        <p:spPr>
          <a:xfrm>
            <a:off x="78059" y="234176"/>
            <a:ext cx="3649879" cy="369332"/>
          </a:xfrm>
          <a:prstGeom prst="rect">
            <a:avLst/>
          </a:prstGeom>
          <a:noFill/>
        </p:spPr>
        <p:txBody>
          <a:bodyPr wrap="square" rtlCol="0">
            <a:spAutoFit/>
          </a:bodyPr>
          <a:lstStyle/>
          <a:p>
            <a:r>
              <a:rPr lang="en-US" dirty="0">
                <a:latin typeface="Helvetica" pitchFamily="2" charset="0"/>
              </a:rPr>
              <a:t>Office of Research and Innovation</a:t>
            </a:r>
          </a:p>
        </p:txBody>
      </p:sp>
      <p:sp>
        <p:nvSpPr>
          <p:cNvPr id="8" name="Rectangle 7">
            <a:extLst>
              <a:ext uri="{FF2B5EF4-FFF2-40B4-BE49-F238E27FC236}">
                <a16:creationId xmlns:a16="http://schemas.microsoft.com/office/drawing/2014/main" id="{85A68AC2-88B4-9842-8A3D-D1F580DB44F4}"/>
              </a:ext>
            </a:extLst>
          </p:cNvPr>
          <p:cNvSpPr/>
          <p:nvPr/>
        </p:nvSpPr>
        <p:spPr>
          <a:xfrm>
            <a:off x="9548580" y="5432274"/>
            <a:ext cx="2353145" cy="507831"/>
          </a:xfrm>
          <a:prstGeom prst="rect">
            <a:avLst/>
          </a:prstGeom>
        </p:spPr>
        <p:txBody>
          <a:bodyPr wrap="none">
            <a:spAutoFit/>
          </a:bodyPr>
          <a:lstStyle/>
          <a:p>
            <a:pPr algn="ctr"/>
            <a:r>
              <a:rPr lang="en-US" sz="2700" dirty="0">
                <a:solidFill>
                  <a:srgbClr val="002060"/>
                </a:solidFill>
                <a:latin typeface="Tahoma" panose="020B0604030504040204" pitchFamily="34" charset="0"/>
              </a:rPr>
              <a:t>Navneet Kaur </a:t>
            </a:r>
          </a:p>
        </p:txBody>
      </p:sp>
      <p:pic>
        <p:nvPicPr>
          <p:cNvPr id="9" name="Picture 8">
            <a:extLst>
              <a:ext uri="{FF2B5EF4-FFF2-40B4-BE49-F238E27FC236}">
                <a16:creationId xmlns:a16="http://schemas.microsoft.com/office/drawing/2014/main" id="{ADBC6D51-C52A-6D4C-8D60-8B36882B19E2}"/>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8682197" y="-1336"/>
            <a:ext cx="3509802" cy="2009543"/>
          </a:xfrm>
          <a:prstGeom prst="rect">
            <a:avLst/>
          </a:prstGeom>
        </p:spPr>
      </p:pic>
      <p:pic>
        <p:nvPicPr>
          <p:cNvPr id="10" name="Picture 9">
            <a:extLst>
              <a:ext uri="{FF2B5EF4-FFF2-40B4-BE49-F238E27FC236}">
                <a16:creationId xmlns:a16="http://schemas.microsoft.com/office/drawing/2014/main" id="{CAE0148C-CC32-E74A-A62F-7C5539CE0205}"/>
              </a:ext>
            </a:extLst>
          </p:cNvPr>
          <p:cNvPicPr/>
          <p:nvPr/>
        </p:nvPicPr>
        <p:blipFill>
          <a:blip r:embed="rId3" cstate="print">
            <a:extLst>
              <a:ext uri="{28A0092B-C50C-407E-A947-70E740481C1C}">
                <a14:useLocalDpi xmlns:a14="http://schemas.microsoft.com/office/drawing/2010/main"/>
              </a:ext>
            </a:extLst>
          </a:blip>
          <a:stretch>
            <a:fillRect/>
          </a:stretch>
        </p:blipFill>
        <p:spPr>
          <a:xfrm>
            <a:off x="4138767" y="6255813"/>
            <a:ext cx="2174875" cy="295275"/>
          </a:xfrm>
          <a:prstGeom prst="rect">
            <a:avLst/>
          </a:prstGeom>
        </p:spPr>
      </p:pic>
      <p:sp>
        <p:nvSpPr>
          <p:cNvPr id="11" name="Rectangle 10">
            <a:extLst>
              <a:ext uri="{FF2B5EF4-FFF2-40B4-BE49-F238E27FC236}">
                <a16:creationId xmlns:a16="http://schemas.microsoft.com/office/drawing/2014/main" id="{B99687C4-6D06-BE45-A882-2434A3E7594A}"/>
              </a:ext>
            </a:extLst>
          </p:cNvPr>
          <p:cNvSpPr/>
          <p:nvPr/>
        </p:nvSpPr>
        <p:spPr>
          <a:xfrm>
            <a:off x="0" y="6088870"/>
            <a:ext cx="12192000" cy="75862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 pitchFamily="2" charset="0"/>
            </a:endParaRPr>
          </a:p>
        </p:txBody>
      </p:sp>
      <p:pic>
        <p:nvPicPr>
          <p:cNvPr id="12" name="Picture 11">
            <a:extLst>
              <a:ext uri="{FF2B5EF4-FFF2-40B4-BE49-F238E27FC236}">
                <a16:creationId xmlns:a16="http://schemas.microsoft.com/office/drawing/2014/main" id="{95833BFD-A87A-EC41-8ACD-54D5376DB28A}"/>
              </a:ext>
            </a:extLst>
          </p:cNvPr>
          <p:cNvPicPr/>
          <p:nvPr/>
        </p:nvPicPr>
        <p:blipFill>
          <a:blip r:embed="rId3" cstate="print">
            <a:extLst>
              <a:ext uri="{28A0092B-C50C-407E-A947-70E740481C1C}">
                <a14:useLocalDpi xmlns:a14="http://schemas.microsoft.com/office/drawing/2010/main"/>
              </a:ext>
            </a:extLst>
          </a:blip>
          <a:stretch>
            <a:fillRect/>
          </a:stretch>
        </p:blipFill>
        <p:spPr>
          <a:xfrm>
            <a:off x="9790771" y="6403450"/>
            <a:ext cx="2174875" cy="295275"/>
          </a:xfrm>
          <a:prstGeom prst="rect">
            <a:avLst/>
          </a:prstGeom>
        </p:spPr>
      </p:pic>
      <p:sp>
        <p:nvSpPr>
          <p:cNvPr id="2" name="Title 1">
            <a:extLst>
              <a:ext uri="{FF2B5EF4-FFF2-40B4-BE49-F238E27FC236}">
                <a16:creationId xmlns:a16="http://schemas.microsoft.com/office/drawing/2014/main" id="{96633F50-96C9-1847-9D6A-E928B4585329}"/>
              </a:ext>
            </a:extLst>
          </p:cNvPr>
          <p:cNvSpPr>
            <a:spLocks noGrp="1"/>
          </p:cNvSpPr>
          <p:nvPr>
            <p:ph type="ctrTitle"/>
          </p:nvPr>
        </p:nvSpPr>
        <p:spPr>
          <a:xfrm>
            <a:off x="5226205" y="5368306"/>
            <a:ext cx="3870142" cy="731074"/>
          </a:xfrm>
        </p:spPr>
        <p:txBody>
          <a:bodyPr>
            <a:noAutofit/>
          </a:bodyPr>
          <a:lstStyle/>
          <a:p>
            <a:pPr algn="r"/>
            <a:r>
              <a:rPr lang="en-US" sz="2800" b="1" dirty="0">
                <a:solidFill>
                  <a:srgbClr val="002060"/>
                </a:solidFill>
              </a:rPr>
              <a:t>SPOTLIGHT ON </a:t>
            </a:r>
            <a:br>
              <a:rPr lang="en-US" sz="2800" b="1" dirty="0">
                <a:solidFill>
                  <a:srgbClr val="002060"/>
                </a:solidFill>
              </a:rPr>
            </a:br>
            <a:r>
              <a:rPr lang="en-US" sz="2800" b="1" dirty="0">
                <a:solidFill>
                  <a:srgbClr val="002060"/>
                </a:solidFill>
              </a:rPr>
              <a:t>SUMMER UNDERGRADUATE RESEARCH</a:t>
            </a:r>
          </a:p>
        </p:txBody>
      </p:sp>
      <p:pic>
        <p:nvPicPr>
          <p:cNvPr id="14" name="Picture 13" descr="Graphical user interface, website&#10;&#10;Description automatically generated">
            <a:extLst>
              <a:ext uri="{FF2B5EF4-FFF2-40B4-BE49-F238E27FC236}">
                <a16:creationId xmlns:a16="http://schemas.microsoft.com/office/drawing/2014/main" id="{F08F7836-3D05-934B-8F0E-566C5B0969B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595303" y="319028"/>
            <a:ext cx="4282905" cy="1837944"/>
          </a:xfrm>
          <a:prstGeom prst="rect">
            <a:avLst/>
          </a:prstGeom>
        </p:spPr>
      </p:pic>
      <p:pic>
        <p:nvPicPr>
          <p:cNvPr id="15" name="Picture 14" descr="A person smiling for the camera&#10;&#10;Description automatically generated with medium confidence">
            <a:extLst>
              <a:ext uri="{FF2B5EF4-FFF2-40B4-BE49-F238E27FC236}">
                <a16:creationId xmlns:a16="http://schemas.microsoft.com/office/drawing/2014/main" id="{C25C85EE-621C-3C43-A73E-6B1EADE78695}"/>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591669" y="1913191"/>
            <a:ext cx="2266966" cy="3455115"/>
          </a:xfrm>
          <a:prstGeom prst="rect">
            <a:avLst/>
          </a:prstGeom>
        </p:spPr>
      </p:pic>
    </p:spTree>
    <p:extLst>
      <p:ext uri="{BB962C8B-B14F-4D97-AF65-F5344CB8AC3E}">
        <p14:creationId xmlns:p14="http://schemas.microsoft.com/office/powerpoint/2010/main" val="30693596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73231AD-3878-0645-8E53-F33DC4474A1C}"/>
              </a:ext>
            </a:extLst>
          </p:cNvPr>
          <p:cNvSpPr/>
          <p:nvPr/>
        </p:nvSpPr>
        <p:spPr>
          <a:xfrm>
            <a:off x="9258298" y="699574"/>
            <a:ext cx="2933702" cy="1984088"/>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 pitchFamily="2" charset="0"/>
            </a:endParaRPr>
          </a:p>
        </p:txBody>
      </p:sp>
      <p:sp>
        <p:nvSpPr>
          <p:cNvPr id="3" name="Subtitle 2">
            <a:extLst>
              <a:ext uri="{FF2B5EF4-FFF2-40B4-BE49-F238E27FC236}">
                <a16:creationId xmlns:a16="http://schemas.microsoft.com/office/drawing/2014/main" id="{6A4393F9-46D9-9346-83E2-8A98D512B6B0}"/>
              </a:ext>
            </a:extLst>
          </p:cNvPr>
          <p:cNvSpPr>
            <a:spLocks noGrp="1"/>
          </p:cNvSpPr>
          <p:nvPr>
            <p:ph type="subTitle" idx="1"/>
          </p:nvPr>
        </p:nvSpPr>
        <p:spPr>
          <a:xfrm>
            <a:off x="0" y="770450"/>
            <a:ext cx="7315200" cy="5318420"/>
          </a:xfrm>
        </p:spPr>
        <p:txBody>
          <a:bodyPr>
            <a:normAutofit fontScale="92500" lnSpcReduction="10000"/>
          </a:bodyPr>
          <a:lstStyle/>
          <a:p>
            <a:r>
              <a:rPr lang="en-US" sz="3200" b="1" dirty="0">
                <a:solidFill>
                  <a:srgbClr val="002060"/>
                </a:solidFill>
                <a:latin typeface="Tahoma" panose="020B0604030504040204" pitchFamily="34" charset="0"/>
              </a:rPr>
              <a:t>Henry’s summer research was </a:t>
            </a:r>
            <a:r>
              <a:rPr lang="en-US" dirty="0">
                <a:solidFill>
                  <a:srgbClr val="002060"/>
                </a:solidFill>
                <a:latin typeface="Tahoma" panose="020B0604030504040204" pitchFamily="34" charset="0"/>
              </a:rPr>
              <a:t>“</a:t>
            </a:r>
            <a:r>
              <a:rPr lang="en-US" sz="2400" dirty="0">
                <a:solidFill>
                  <a:srgbClr val="002060"/>
                </a:solidFill>
              </a:rPr>
              <a:t>about </a:t>
            </a:r>
            <a:r>
              <a:rPr lang="en-US" sz="2400" dirty="0" err="1">
                <a:solidFill>
                  <a:srgbClr val="002060"/>
                </a:solidFill>
              </a:rPr>
              <a:t>neuropsych</a:t>
            </a:r>
            <a:r>
              <a:rPr lang="en-US" sz="2400" dirty="0">
                <a:solidFill>
                  <a:srgbClr val="002060"/>
                </a:solidFill>
              </a:rPr>
              <a:t> testing and got trained to administer these tests once the semester starts.  …[and] about how to prepare and put on EEG caps, which are used to measure brain functions</a:t>
            </a:r>
            <a:r>
              <a:rPr lang="en-US" sz="2800" dirty="0">
                <a:solidFill>
                  <a:srgbClr val="002060"/>
                </a:solidFill>
              </a:rPr>
              <a:t>.”</a:t>
            </a:r>
          </a:p>
          <a:p>
            <a:endParaRPr lang="en-US" sz="2400" dirty="0">
              <a:solidFill>
                <a:srgbClr val="002060"/>
              </a:solidFill>
            </a:endParaRPr>
          </a:p>
          <a:p>
            <a:pPr>
              <a:spcBef>
                <a:spcPts val="600"/>
              </a:spcBef>
            </a:pPr>
            <a:r>
              <a:rPr lang="en-US" sz="3200" b="1" dirty="0">
                <a:solidFill>
                  <a:srgbClr val="002060"/>
                </a:solidFill>
                <a:latin typeface="Tahoma" panose="020B0604030504040204" pitchFamily="34" charset="0"/>
              </a:rPr>
              <a:t>Henry learned </a:t>
            </a:r>
            <a:r>
              <a:rPr lang="en-US" dirty="0">
                <a:solidFill>
                  <a:srgbClr val="002060"/>
                </a:solidFill>
                <a:latin typeface="Tahoma" panose="020B0604030504040204" pitchFamily="34" charset="0"/>
              </a:rPr>
              <a:t>“</a:t>
            </a:r>
            <a:r>
              <a:rPr lang="en-US" sz="2400" dirty="0">
                <a:solidFill>
                  <a:srgbClr val="002060"/>
                </a:solidFill>
              </a:rPr>
              <a:t>that I want to keep cognitive functioning involved in whatever I end up doing. Previously I was just doing this lab for experience, but in learning so much I have found that I am really interested in the topic.”</a:t>
            </a:r>
          </a:p>
          <a:p>
            <a:pPr>
              <a:spcBef>
                <a:spcPts val="600"/>
              </a:spcBef>
            </a:pPr>
            <a:endParaRPr lang="en-US" sz="2400" b="1" dirty="0">
              <a:solidFill>
                <a:srgbClr val="002060"/>
              </a:solidFill>
            </a:endParaRPr>
          </a:p>
          <a:p>
            <a:pPr>
              <a:spcBef>
                <a:spcPts val="600"/>
              </a:spcBef>
            </a:pPr>
            <a:r>
              <a:rPr lang="en-US" sz="3200" b="1" dirty="0">
                <a:solidFill>
                  <a:srgbClr val="002060"/>
                </a:solidFill>
                <a:latin typeface="Tahoma" panose="020B0604030504040204" pitchFamily="34" charset="0"/>
              </a:rPr>
              <a:t>And Henry’s favorite part was</a:t>
            </a:r>
            <a:r>
              <a:rPr lang="en-US" sz="2400" b="1" dirty="0">
                <a:solidFill>
                  <a:srgbClr val="002060"/>
                </a:solidFill>
              </a:rPr>
              <a:t>  </a:t>
            </a:r>
            <a:br>
              <a:rPr lang="en-US" sz="2400" b="1" dirty="0">
                <a:solidFill>
                  <a:srgbClr val="002060"/>
                </a:solidFill>
              </a:rPr>
            </a:br>
            <a:r>
              <a:rPr lang="en-US" sz="2400" dirty="0">
                <a:solidFill>
                  <a:srgbClr val="002060"/>
                </a:solidFill>
              </a:rPr>
              <a:t>“getting to know my lab members in person better               because all of last year we were meeting                     and working virtually.” </a:t>
            </a:r>
            <a:endParaRPr lang="en-US" sz="2800" dirty="0">
              <a:solidFill>
                <a:srgbClr val="002060"/>
              </a:solidFill>
            </a:endParaRPr>
          </a:p>
        </p:txBody>
      </p:sp>
      <p:sp>
        <p:nvSpPr>
          <p:cNvPr id="4" name="TextBox 3">
            <a:extLst>
              <a:ext uri="{FF2B5EF4-FFF2-40B4-BE49-F238E27FC236}">
                <a16:creationId xmlns:a16="http://schemas.microsoft.com/office/drawing/2014/main" id="{0BFE29DC-C5D9-E444-B9D3-AF63387F0800}"/>
              </a:ext>
            </a:extLst>
          </p:cNvPr>
          <p:cNvSpPr txBox="1"/>
          <p:nvPr/>
        </p:nvSpPr>
        <p:spPr>
          <a:xfrm>
            <a:off x="78059" y="234176"/>
            <a:ext cx="3673326" cy="369332"/>
          </a:xfrm>
          <a:prstGeom prst="rect">
            <a:avLst/>
          </a:prstGeom>
          <a:noFill/>
        </p:spPr>
        <p:txBody>
          <a:bodyPr wrap="square" rtlCol="0">
            <a:spAutoFit/>
          </a:bodyPr>
          <a:lstStyle/>
          <a:p>
            <a:r>
              <a:rPr lang="en-US" dirty="0">
                <a:latin typeface="Helvetica" pitchFamily="2" charset="0"/>
              </a:rPr>
              <a:t>Office of Research and Innovation</a:t>
            </a:r>
          </a:p>
        </p:txBody>
      </p:sp>
      <p:sp>
        <p:nvSpPr>
          <p:cNvPr id="8" name="Rectangle 7">
            <a:extLst>
              <a:ext uri="{FF2B5EF4-FFF2-40B4-BE49-F238E27FC236}">
                <a16:creationId xmlns:a16="http://schemas.microsoft.com/office/drawing/2014/main" id="{85A68AC2-88B4-9842-8A3D-D1F580DB44F4}"/>
              </a:ext>
            </a:extLst>
          </p:cNvPr>
          <p:cNvSpPr/>
          <p:nvPr/>
        </p:nvSpPr>
        <p:spPr>
          <a:xfrm>
            <a:off x="9711089" y="5473637"/>
            <a:ext cx="2028119" cy="507831"/>
          </a:xfrm>
          <a:prstGeom prst="rect">
            <a:avLst/>
          </a:prstGeom>
        </p:spPr>
        <p:txBody>
          <a:bodyPr wrap="none">
            <a:spAutoFit/>
          </a:bodyPr>
          <a:lstStyle/>
          <a:p>
            <a:pPr algn="ctr"/>
            <a:r>
              <a:rPr lang="en-US" sz="2700" dirty="0">
                <a:solidFill>
                  <a:srgbClr val="002060"/>
                </a:solidFill>
                <a:latin typeface="Tahoma" panose="020B0604030504040204" pitchFamily="34" charset="0"/>
              </a:rPr>
              <a:t>Henry Licht </a:t>
            </a:r>
          </a:p>
        </p:txBody>
      </p:sp>
      <p:pic>
        <p:nvPicPr>
          <p:cNvPr id="9" name="Picture 8">
            <a:extLst>
              <a:ext uri="{FF2B5EF4-FFF2-40B4-BE49-F238E27FC236}">
                <a16:creationId xmlns:a16="http://schemas.microsoft.com/office/drawing/2014/main" id="{ADBC6D51-C52A-6D4C-8D60-8B36882B19E2}"/>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8726656" y="-1335"/>
            <a:ext cx="3465343" cy="1984088"/>
          </a:xfrm>
          <a:prstGeom prst="rect">
            <a:avLst/>
          </a:prstGeom>
        </p:spPr>
      </p:pic>
      <p:pic>
        <p:nvPicPr>
          <p:cNvPr id="10" name="Picture 9">
            <a:extLst>
              <a:ext uri="{FF2B5EF4-FFF2-40B4-BE49-F238E27FC236}">
                <a16:creationId xmlns:a16="http://schemas.microsoft.com/office/drawing/2014/main" id="{CAE0148C-CC32-E74A-A62F-7C5539CE0205}"/>
              </a:ext>
            </a:extLst>
          </p:cNvPr>
          <p:cNvPicPr/>
          <p:nvPr/>
        </p:nvPicPr>
        <p:blipFill>
          <a:blip r:embed="rId3" cstate="print">
            <a:extLst>
              <a:ext uri="{28A0092B-C50C-407E-A947-70E740481C1C}">
                <a14:useLocalDpi xmlns:a14="http://schemas.microsoft.com/office/drawing/2010/main"/>
              </a:ext>
            </a:extLst>
          </a:blip>
          <a:stretch>
            <a:fillRect/>
          </a:stretch>
        </p:blipFill>
        <p:spPr>
          <a:xfrm>
            <a:off x="4138767" y="6255813"/>
            <a:ext cx="2174875" cy="295275"/>
          </a:xfrm>
          <a:prstGeom prst="rect">
            <a:avLst/>
          </a:prstGeom>
        </p:spPr>
      </p:pic>
      <p:sp>
        <p:nvSpPr>
          <p:cNvPr id="11" name="Rectangle 10">
            <a:extLst>
              <a:ext uri="{FF2B5EF4-FFF2-40B4-BE49-F238E27FC236}">
                <a16:creationId xmlns:a16="http://schemas.microsoft.com/office/drawing/2014/main" id="{B99687C4-6D06-BE45-A882-2434A3E7594A}"/>
              </a:ext>
            </a:extLst>
          </p:cNvPr>
          <p:cNvSpPr/>
          <p:nvPr/>
        </p:nvSpPr>
        <p:spPr>
          <a:xfrm>
            <a:off x="0" y="6088870"/>
            <a:ext cx="12192000" cy="75862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 pitchFamily="2" charset="0"/>
            </a:endParaRPr>
          </a:p>
        </p:txBody>
      </p:sp>
      <p:pic>
        <p:nvPicPr>
          <p:cNvPr id="12" name="Picture 11">
            <a:extLst>
              <a:ext uri="{FF2B5EF4-FFF2-40B4-BE49-F238E27FC236}">
                <a16:creationId xmlns:a16="http://schemas.microsoft.com/office/drawing/2014/main" id="{95833BFD-A87A-EC41-8ACD-54D5376DB28A}"/>
              </a:ext>
            </a:extLst>
          </p:cNvPr>
          <p:cNvPicPr/>
          <p:nvPr/>
        </p:nvPicPr>
        <p:blipFill>
          <a:blip r:embed="rId3" cstate="print">
            <a:extLst>
              <a:ext uri="{28A0092B-C50C-407E-A947-70E740481C1C}">
                <a14:useLocalDpi xmlns:a14="http://schemas.microsoft.com/office/drawing/2010/main"/>
              </a:ext>
            </a:extLst>
          </a:blip>
          <a:stretch>
            <a:fillRect/>
          </a:stretch>
        </p:blipFill>
        <p:spPr>
          <a:xfrm>
            <a:off x="9790771" y="6403450"/>
            <a:ext cx="2174875" cy="295275"/>
          </a:xfrm>
          <a:prstGeom prst="rect">
            <a:avLst/>
          </a:prstGeom>
        </p:spPr>
      </p:pic>
      <p:sp>
        <p:nvSpPr>
          <p:cNvPr id="2" name="Title 1">
            <a:extLst>
              <a:ext uri="{FF2B5EF4-FFF2-40B4-BE49-F238E27FC236}">
                <a16:creationId xmlns:a16="http://schemas.microsoft.com/office/drawing/2014/main" id="{96633F50-96C9-1847-9D6A-E928B4585329}"/>
              </a:ext>
            </a:extLst>
          </p:cNvPr>
          <p:cNvSpPr>
            <a:spLocks noGrp="1"/>
          </p:cNvSpPr>
          <p:nvPr>
            <p:ph type="ctrTitle"/>
          </p:nvPr>
        </p:nvSpPr>
        <p:spPr>
          <a:xfrm>
            <a:off x="5226205" y="5368306"/>
            <a:ext cx="3870142" cy="731074"/>
          </a:xfrm>
        </p:spPr>
        <p:txBody>
          <a:bodyPr>
            <a:noAutofit/>
          </a:bodyPr>
          <a:lstStyle/>
          <a:p>
            <a:pPr algn="r"/>
            <a:r>
              <a:rPr lang="en-US" sz="2800" b="1" dirty="0">
                <a:solidFill>
                  <a:srgbClr val="002060"/>
                </a:solidFill>
              </a:rPr>
              <a:t>SPOTLIGHT ON </a:t>
            </a:r>
            <a:br>
              <a:rPr lang="en-US" sz="2800" b="1" dirty="0">
                <a:solidFill>
                  <a:srgbClr val="002060"/>
                </a:solidFill>
              </a:rPr>
            </a:br>
            <a:r>
              <a:rPr lang="en-US" sz="2800" b="1" dirty="0">
                <a:solidFill>
                  <a:srgbClr val="002060"/>
                </a:solidFill>
              </a:rPr>
              <a:t>SUMMER UNDERGRADUATE RESEARCH</a:t>
            </a:r>
          </a:p>
        </p:txBody>
      </p:sp>
      <p:pic>
        <p:nvPicPr>
          <p:cNvPr id="16" name="Picture 15" descr="A picture containing person&#10;&#10;Description automatically generated">
            <a:extLst>
              <a:ext uri="{FF2B5EF4-FFF2-40B4-BE49-F238E27FC236}">
                <a16:creationId xmlns:a16="http://schemas.microsoft.com/office/drawing/2014/main" id="{FA6FE626-DA80-EA41-AB6B-5BF6E6D570B1}"/>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bwMode="auto">
          <a:xfrm rot="5400000">
            <a:off x="8974729" y="2480069"/>
            <a:ext cx="3500837" cy="2403574"/>
          </a:xfrm>
          <a:prstGeom prst="rect">
            <a:avLst/>
          </a:prstGeom>
          <a:ln>
            <a:noFill/>
          </a:ln>
          <a:extLst>
            <a:ext uri="{53640926-AAD7-44D8-BBD7-CCE9431645EC}">
              <a14:shadowObscured xmlns:a14="http://schemas.microsoft.com/office/drawing/2010/main"/>
            </a:ext>
          </a:extLst>
        </p:spPr>
      </p:pic>
      <p:pic>
        <p:nvPicPr>
          <p:cNvPr id="6" name="Picture 5" descr="Scan of a human brain in a neurology clinic">
            <a:extLst>
              <a:ext uri="{FF2B5EF4-FFF2-40B4-BE49-F238E27FC236}">
                <a16:creationId xmlns:a16="http://schemas.microsoft.com/office/drawing/2014/main" id="{9881F621-15AC-A44F-890C-F832079DFF85}"/>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8838393" y="202201"/>
            <a:ext cx="2039815" cy="1529861"/>
          </a:xfrm>
          <a:prstGeom prst="rect">
            <a:avLst/>
          </a:prstGeom>
        </p:spPr>
      </p:pic>
      <p:pic>
        <p:nvPicPr>
          <p:cNvPr id="14" name="image3.jpeg" descr="A picture containing neuropsychology cap.">
            <a:extLst>
              <a:ext uri="{FF2B5EF4-FFF2-40B4-BE49-F238E27FC236}">
                <a16:creationId xmlns:a16="http://schemas.microsoft.com/office/drawing/2014/main" id="{21B801FC-73AD-2346-8A55-5D4C7DD0E6C8}"/>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239423" y="1346848"/>
            <a:ext cx="1652918" cy="2203335"/>
          </a:xfrm>
          <a:prstGeom prst="rect">
            <a:avLst/>
          </a:prstGeom>
        </p:spPr>
      </p:pic>
    </p:spTree>
    <p:extLst>
      <p:ext uri="{BB962C8B-B14F-4D97-AF65-F5344CB8AC3E}">
        <p14:creationId xmlns:p14="http://schemas.microsoft.com/office/powerpoint/2010/main" val="28081519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73231AD-3878-0645-8E53-F33DC4474A1C}"/>
              </a:ext>
            </a:extLst>
          </p:cNvPr>
          <p:cNvSpPr/>
          <p:nvPr/>
        </p:nvSpPr>
        <p:spPr>
          <a:xfrm>
            <a:off x="9258298" y="699574"/>
            <a:ext cx="2933702" cy="1984088"/>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 pitchFamily="2" charset="0"/>
            </a:endParaRPr>
          </a:p>
        </p:txBody>
      </p:sp>
      <p:sp>
        <p:nvSpPr>
          <p:cNvPr id="3" name="Subtitle 2">
            <a:extLst>
              <a:ext uri="{FF2B5EF4-FFF2-40B4-BE49-F238E27FC236}">
                <a16:creationId xmlns:a16="http://schemas.microsoft.com/office/drawing/2014/main" id="{6A4393F9-46D9-9346-83E2-8A98D512B6B0}"/>
              </a:ext>
            </a:extLst>
          </p:cNvPr>
          <p:cNvSpPr>
            <a:spLocks noGrp="1"/>
          </p:cNvSpPr>
          <p:nvPr>
            <p:ph type="subTitle" idx="1"/>
          </p:nvPr>
        </p:nvSpPr>
        <p:spPr>
          <a:xfrm>
            <a:off x="0" y="877130"/>
            <a:ext cx="7315200" cy="5318420"/>
          </a:xfrm>
        </p:spPr>
        <p:txBody>
          <a:bodyPr>
            <a:normAutofit/>
          </a:bodyPr>
          <a:lstStyle/>
          <a:p>
            <a:r>
              <a:rPr lang="en-US" sz="3200" b="1" dirty="0" err="1">
                <a:solidFill>
                  <a:srgbClr val="002060"/>
                </a:solidFill>
                <a:latin typeface="Tahoma" panose="020B0604030504040204" pitchFamily="34" charset="0"/>
              </a:rPr>
              <a:t>Koreena’s</a:t>
            </a:r>
            <a:r>
              <a:rPr lang="en-US" sz="3200" b="1" dirty="0">
                <a:solidFill>
                  <a:srgbClr val="002060"/>
                </a:solidFill>
                <a:latin typeface="Tahoma" panose="020B0604030504040204" pitchFamily="34" charset="0"/>
              </a:rPr>
              <a:t> summer research was </a:t>
            </a:r>
            <a:r>
              <a:rPr lang="en-US" sz="2400" dirty="0">
                <a:solidFill>
                  <a:srgbClr val="002060"/>
                </a:solidFill>
              </a:rPr>
              <a:t>”</a:t>
            </a:r>
            <a:r>
              <a:rPr lang="en-US" dirty="0">
                <a:solidFill>
                  <a:srgbClr val="002060"/>
                </a:solidFill>
              </a:rPr>
              <a:t>finding an accurate way to diagnose Schistosomiasis thorough filtered urine from Tanzania, Arica. …It is considered a disease of poverty, due to the lack of adequate infrastructure in the endemic countries.” </a:t>
            </a:r>
            <a:endParaRPr lang="en-US" sz="2400" dirty="0">
              <a:solidFill>
                <a:srgbClr val="002060"/>
              </a:solidFill>
            </a:endParaRPr>
          </a:p>
          <a:p>
            <a:pPr>
              <a:spcBef>
                <a:spcPts val="600"/>
              </a:spcBef>
            </a:pPr>
            <a:r>
              <a:rPr lang="en-US" sz="3200" b="1" dirty="0" err="1">
                <a:solidFill>
                  <a:srgbClr val="002060"/>
                </a:solidFill>
                <a:latin typeface="Tahoma" panose="020B0604030504040204" pitchFamily="34" charset="0"/>
              </a:rPr>
              <a:t>Koreena</a:t>
            </a:r>
            <a:r>
              <a:rPr lang="en-US" sz="3200" b="1" dirty="0">
                <a:solidFill>
                  <a:srgbClr val="002060"/>
                </a:solidFill>
                <a:latin typeface="Tahoma" panose="020B0604030504040204" pitchFamily="34" charset="0"/>
              </a:rPr>
              <a:t> learned that </a:t>
            </a:r>
            <a:r>
              <a:rPr lang="en-US" dirty="0">
                <a:solidFill>
                  <a:srgbClr val="002060"/>
                </a:solidFill>
              </a:rPr>
              <a:t>”the high prevalence of co-infection, meaning both species were found in the DNA sample, in the Tanzanian samples we analyzed. There needs to be a cheaper method to discover these infections efficiently to treat these patients properly.”</a:t>
            </a:r>
            <a:r>
              <a:rPr lang="en-US" sz="2400" dirty="0">
                <a:solidFill>
                  <a:srgbClr val="002060"/>
                </a:solidFill>
              </a:rPr>
              <a:t> </a:t>
            </a:r>
          </a:p>
          <a:p>
            <a:pPr>
              <a:spcBef>
                <a:spcPts val="600"/>
              </a:spcBef>
            </a:pPr>
            <a:r>
              <a:rPr lang="en-US" sz="3200" b="1" dirty="0">
                <a:solidFill>
                  <a:srgbClr val="002060"/>
                </a:solidFill>
                <a:latin typeface="Tahoma" panose="020B0604030504040204" pitchFamily="34" charset="0"/>
              </a:rPr>
              <a:t>And </a:t>
            </a:r>
            <a:r>
              <a:rPr lang="en-US" sz="3200" b="1" dirty="0" err="1">
                <a:solidFill>
                  <a:srgbClr val="002060"/>
                </a:solidFill>
                <a:latin typeface="Tahoma" panose="020B0604030504040204" pitchFamily="34" charset="0"/>
              </a:rPr>
              <a:t>Koreena’s</a:t>
            </a:r>
            <a:r>
              <a:rPr lang="en-US" sz="3200" b="1" dirty="0">
                <a:solidFill>
                  <a:srgbClr val="002060"/>
                </a:solidFill>
                <a:latin typeface="Tahoma" panose="020B0604030504040204" pitchFamily="34" charset="0"/>
              </a:rPr>
              <a:t> favorite part       was</a:t>
            </a:r>
            <a:r>
              <a:rPr lang="en-US" sz="2400" b="1" dirty="0">
                <a:solidFill>
                  <a:srgbClr val="002060"/>
                </a:solidFill>
                <a:latin typeface="Tahoma" panose="020B0604030504040204" pitchFamily="34" charset="0"/>
              </a:rPr>
              <a:t> </a:t>
            </a:r>
            <a:r>
              <a:rPr lang="en-US" dirty="0">
                <a:solidFill>
                  <a:srgbClr val="002060"/>
                </a:solidFill>
              </a:rPr>
              <a:t>”realizing the need for small projects like          ours to continue because of the importance                    of helping these impacted populations.” </a:t>
            </a:r>
            <a:endParaRPr lang="en-US" sz="2800" dirty="0">
              <a:solidFill>
                <a:srgbClr val="002060"/>
              </a:solidFill>
            </a:endParaRPr>
          </a:p>
        </p:txBody>
      </p:sp>
      <p:sp>
        <p:nvSpPr>
          <p:cNvPr id="4" name="TextBox 3">
            <a:extLst>
              <a:ext uri="{FF2B5EF4-FFF2-40B4-BE49-F238E27FC236}">
                <a16:creationId xmlns:a16="http://schemas.microsoft.com/office/drawing/2014/main" id="{0BFE29DC-C5D9-E444-B9D3-AF63387F0800}"/>
              </a:ext>
            </a:extLst>
          </p:cNvPr>
          <p:cNvSpPr txBox="1"/>
          <p:nvPr/>
        </p:nvSpPr>
        <p:spPr>
          <a:xfrm>
            <a:off x="78059" y="234176"/>
            <a:ext cx="3884341" cy="369332"/>
          </a:xfrm>
          <a:prstGeom prst="rect">
            <a:avLst/>
          </a:prstGeom>
          <a:noFill/>
        </p:spPr>
        <p:txBody>
          <a:bodyPr wrap="square" rtlCol="0">
            <a:spAutoFit/>
          </a:bodyPr>
          <a:lstStyle/>
          <a:p>
            <a:r>
              <a:rPr lang="en-US" dirty="0">
                <a:latin typeface="Helvetica" pitchFamily="2" charset="0"/>
              </a:rPr>
              <a:t>Office of Research and Innovation</a:t>
            </a:r>
          </a:p>
        </p:txBody>
      </p:sp>
      <p:sp>
        <p:nvSpPr>
          <p:cNvPr id="8" name="Rectangle 7">
            <a:extLst>
              <a:ext uri="{FF2B5EF4-FFF2-40B4-BE49-F238E27FC236}">
                <a16:creationId xmlns:a16="http://schemas.microsoft.com/office/drawing/2014/main" id="{85A68AC2-88B4-9842-8A3D-D1F580DB44F4}"/>
              </a:ext>
            </a:extLst>
          </p:cNvPr>
          <p:cNvSpPr/>
          <p:nvPr/>
        </p:nvSpPr>
        <p:spPr>
          <a:xfrm>
            <a:off x="9496447" y="5473637"/>
            <a:ext cx="2457404" cy="507831"/>
          </a:xfrm>
          <a:prstGeom prst="rect">
            <a:avLst/>
          </a:prstGeom>
        </p:spPr>
        <p:txBody>
          <a:bodyPr wrap="none">
            <a:spAutoFit/>
          </a:bodyPr>
          <a:lstStyle/>
          <a:p>
            <a:pPr algn="ctr"/>
            <a:r>
              <a:rPr lang="en-US" sz="2700" dirty="0" err="1">
                <a:solidFill>
                  <a:srgbClr val="002060"/>
                </a:solidFill>
                <a:latin typeface="Tahoma" panose="020B0604030504040204" pitchFamily="34" charset="0"/>
              </a:rPr>
              <a:t>Koreena</a:t>
            </a:r>
            <a:r>
              <a:rPr lang="en-US" sz="2700" dirty="0">
                <a:solidFill>
                  <a:srgbClr val="002060"/>
                </a:solidFill>
                <a:latin typeface="Tahoma" panose="020B0604030504040204" pitchFamily="34" charset="0"/>
              </a:rPr>
              <a:t> Miller </a:t>
            </a:r>
          </a:p>
        </p:txBody>
      </p:sp>
      <p:pic>
        <p:nvPicPr>
          <p:cNvPr id="9" name="Picture 8">
            <a:extLst>
              <a:ext uri="{FF2B5EF4-FFF2-40B4-BE49-F238E27FC236}">
                <a16:creationId xmlns:a16="http://schemas.microsoft.com/office/drawing/2014/main" id="{ADBC6D51-C52A-6D4C-8D60-8B36882B19E2}"/>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l="31095"/>
          <a:stretch/>
        </p:blipFill>
        <p:spPr>
          <a:xfrm>
            <a:off x="9258297" y="-1336"/>
            <a:ext cx="2933702" cy="2437703"/>
          </a:xfrm>
          <a:prstGeom prst="rect">
            <a:avLst/>
          </a:prstGeom>
        </p:spPr>
      </p:pic>
      <p:pic>
        <p:nvPicPr>
          <p:cNvPr id="10" name="Picture 9">
            <a:extLst>
              <a:ext uri="{FF2B5EF4-FFF2-40B4-BE49-F238E27FC236}">
                <a16:creationId xmlns:a16="http://schemas.microsoft.com/office/drawing/2014/main" id="{CAE0148C-CC32-E74A-A62F-7C5539CE0205}"/>
              </a:ext>
            </a:extLst>
          </p:cNvPr>
          <p:cNvPicPr/>
          <p:nvPr/>
        </p:nvPicPr>
        <p:blipFill>
          <a:blip r:embed="rId3" cstate="print">
            <a:extLst>
              <a:ext uri="{28A0092B-C50C-407E-A947-70E740481C1C}">
                <a14:useLocalDpi xmlns:a14="http://schemas.microsoft.com/office/drawing/2010/main"/>
              </a:ext>
            </a:extLst>
          </a:blip>
          <a:stretch>
            <a:fillRect/>
          </a:stretch>
        </p:blipFill>
        <p:spPr>
          <a:xfrm>
            <a:off x="4138767" y="6255813"/>
            <a:ext cx="2174875" cy="295275"/>
          </a:xfrm>
          <a:prstGeom prst="rect">
            <a:avLst/>
          </a:prstGeom>
        </p:spPr>
      </p:pic>
      <p:sp>
        <p:nvSpPr>
          <p:cNvPr id="11" name="Rectangle 10">
            <a:extLst>
              <a:ext uri="{FF2B5EF4-FFF2-40B4-BE49-F238E27FC236}">
                <a16:creationId xmlns:a16="http://schemas.microsoft.com/office/drawing/2014/main" id="{B99687C4-6D06-BE45-A882-2434A3E7594A}"/>
              </a:ext>
            </a:extLst>
          </p:cNvPr>
          <p:cNvSpPr/>
          <p:nvPr/>
        </p:nvSpPr>
        <p:spPr>
          <a:xfrm>
            <a:off x="0" y="6088870"/>
            <a:ext cx="12192000" cy="75862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 pitchFamily="2" charset="0"/>
            </a:endParaRPr>
          </a:p>
        </p:txBody>
      </p:sp>
      <p:pic>
        <p:nvPicPr>
          <p:cNvPr id="12" name="Picture 11">
            <a:extLst>
              <a:ext uri="{FF2B5EF4-FFF2-40B4-BE49-F238E27FC236}">
                <a16:creationId xmlns:a16="http://schemas.microsoft.com/office/drawing/2014/main" id="{95833BFD-A87A-EC41-8ACD-54D5376DB28A}"/>
              </a:ext>
            </a:extLst>
          </p:cNvPr>
          <p:cNvPicPr/>
          <p:nvPr/>
        </p:nvPicPr>
        <p:blipFill>
          <a:blip r:embed="rId3" cstate="print">
            <a:extLst>
              <a:ext uri="{28A0092B-C50C-407E-A947-70E740481C1C}">
                <a14:useLocalDpi xmlns:a14="http://schemas.microsoft.com/office/drawing/2010/main"/>
              </a:ext>
            </a:extLst>
          </a:blip>
          <a:stretch>
            <a:fillRect/>
          </a:stretch>
        </p:blipFill>
        <p:spPr>
          <a:xfrm>
            <a:off x="9790771" y="6403450"/>
            <a:ext cx="2174875" cy="295275"/>
          </a:xfrm>
          <a:prstGeom prst="rect">
            <a:avLst/>
          </a:prstGeom>
        </p:spPr>
      </p:pic>
      <p:sp>
        <p:nvSpPr>
          <p:cNvPr id="2" name="Title 1">
            <a:extLst>
              <a:ext uri="{FF2B5EF4-FFF2-40B4-BE49-F238E27FC236}">
                <a16:creationId xmlns:a16="http://schemas.microsoft.com/office/drawing/2014/main" id="{96633F50-96C9-1847-9D6A-E928B4585329}"/>
              </a:ext>
            </a:extLst>
          </p:cNvPr>
          <p:cNvSpPr>
            <a:spLocks noGrp="1"/>
          </p:cNvSpPr>
          <p:nvPr>
            <p:ph type="ctrTitle"/>
          </p:nvPr>
        </p:nvSpPr>
        <p:spPr>
          <a:xfrm>
            <a:off x="5226205" y="5368306"/>
            <a:ext cx="3870142" cy="731074"/>
          </a:xfrm>
        </p:spPr>
        <p:txBody>
          <a:bodyPr>
            <a:noAutofit/>
          </a:bodyPr>
          <a:lstStyle/>
          <a:p>
            <a:pPr algn="r"/>
            <a:r>
              <a:rPr lang="en-US" sz="2800" b="1" dirty="0"/>
              <a:t>SPOTLIGHT ON </a:t>
            </a:r>
            <a:br>
              <a:rPr lang="en-US" sz="2800" b="1" dirty="0"/>
            </a:br>
            <a:r>
              <a:rPr lang="en-US" sz="2800" b="1" dirty="0"/>
              <a:t>SUMMER UNDERGRADUATE RESEARCH</a:t>
            </a:r>
          </a:p>
        </p:txBody>
      </p:sp>
      <p:pic>
        <p:nvPicPr>
          <p:cNvPr id="14" name="Picture 13" descr="A person holding a dog&#10;&#10;Description automatically generated">
            <a:extLst>
              <a:ext uri="{FF2B5EF4-FFF2-40B4-BE49-F238E27FC236}">
                <a16:creationId xmlns:a16="http://schemas.microsoft.com/office/drawing/2014/main" id="{C2897BFA-A553-1F4C-AE33-D962F640E6FB}"/>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9561388" y="2436368"/>
            <a:ext cx="2404258" cy="2850059"/>
          </a:xfrm>
          <a:prstGeom prst="rect">
            <a:avLst/>
          </a:prstGeom>
        </p:spPr>
      </p:pic>
      <p:pic>
        <p:nvPicPr>
          <p:cNvPr id="15" name="Picture 14" descr="Table&#10;&#10;Description automatically generated">
            <a:extLst>
              <a:ext uri="{FF2B5EF4-FFF2-40B4-BE49-F238E27FC236}">
                <a16:creationId xmlns:a16="http://schemas.microsoft.com/office/drawing/2014/main" id="{0E777C07-DA1F-4E93-BC3F-D791481D540B}"/>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051639" y="455760"/>
            <a:ext cx="3846497" cy="1388280"/>
          </a:xfrm>
          <a:prstGeom prst="rect">
            <a:avLst/>
          </a:prstGeom>
          <a:ln>
            <a:solidFill>
              <a:srgbClr val="C00000"/>
            </a:solidFill>
          </a:ln>
        </p:spPr>
      </p:pic>
    </p:spTree>
    <p:extLst>
      <p:ext uri="{BB962C8B-B14F-4D97-AF65-F5344CB8AC3E}">
        <p14:creationId xmlns:p14="http://schemas.microsoft.com/office/powerpoint/2010/main" val="28815997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73231AD-3878-0645-8E53-F33DC4474A1C}"/>
              </a:ext>
            </a:extLst>
          </p:cNvPr>
          <p:cNvSpPr/>
          <p:nvPr/>
        </p:nvSpPr>
        <p:spPr>
          <a:xfrm>
            <a:off x="9258298" y="699574"/>
            <a:ext cx="2933702" cy="1984088"/>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 pitchFamily="2" charset="0"/>
            </a:endParaRPr>
          </a:p>
        </p:txBody>
      </p:sp>
      <p:sp>
        <p:nvSpPr>
          <p:cNvPr id="3" name="Subtitle 2">
            <a:extLst>
              <a:ext uri="{FF2B5EF4-FFF2-40B4-BE49-F238E27FC236}">
                <a16:creationId xmlns:a16="http://schemas.microsoft.com/office/drawing/2014/main" id="{6A4393F9-46D9-9346-83E2-8A98D512B6B0}"/>
              </a:ext>
            </a:extLst>
          </p:cNvPr>
          <p:cNvSpPr>
            <a:spLocks noGrp="1"/>
          </p:cNvSpPr>
          <p:nvPr>
            <p:ph type="subTitle" idx="1"/>
          </p:nvPr>
        </p:nvSpPr>
        <p:spPr>
          <a:xfrm>
            <a:off x="0" y="845110"/>
            <a:ext cx="7315200" cy="5485363"/>
          </a:xfrm>
        </p:spPr>
        <p:txBody>
          <a:bodyPr>
            <a:normAutofit/>
          </a:bodyPr>
          <a:lstStyle/>
          <a:p>
            <a:r>
              <a:rPr lang="en-US" sz="3600" b="1" dirty="0">
                <a:solidFill>
                  <a:srgbClr val="002060"/>
                </a:solidFill>
                <a:latin typeface="Tahoma" panose="020B0604030504040204" pitchFamily="34" charset="0"/>
              </a:rPr>
              <a:t>Isabel’s summer research was </a:t>
            </a:r>
            <a:r>
              <a:rPr lang="en-US" sz="2800" dirty="0">
                <a:solidFill>
                  <a:srgbClr val="002060"/>
                </a:solidFill>
              </a:rPr>
              <a:t>studying Sickle Cell Disease primarily in the adolescent Milwaukee population. </a:t>
            </a:r>
          </a:p>
          <a:p>
            <a:r>
              <a:rPr lang="en-US" sz="3600" b="1" dirty="0">
                <a:solidFill>
                  <a:srgbClr val="002060"/>
                </a:solidFill>
                <a:latin typeface="Tahoma" panose="020B0604030504040204" pitchFamily="34" charset="0"/>
              </a:rPr>
              <a:t>Isabel learned about </a:t>
            </a:r>
            <a:r>
              <a:rPr lang="en-US" sz="2800" dirty="0">
                <a:solidFill>
                  <a:srgbClr val="002060"/>
                </a:solidFill>
              </a:rPr>
              <a:t>”the workload and requirements needed to begin a seminar from start to finish.” </a:t>
            </a:r>
            <a:br>
              <a:rPr lang="en-US" sz="2400" b="1" dirty="0">
                <a:solidFill>
                  <a:srgbClr val="002060"/>
                </a:solidFill>
              </a:rPr>
            </a:br>
            <a:r>
              <a:rPr lang="en-US" sz="3600" b="1" dirty="0">
                <a:solidFill>
                  <a:srgbClr val="002060"/>
                </a:solidFill>
                <a:latin typeface="Tahoma" panose="020B0604030504040204" pitchFamily="34" charset="0"/>
              </a:rPr>
              <a:t>And Isabel’s favorite part:       </a:t>
            </a:r>
            <a:r>
              <a:rPr lang="en-US" sz="2800" dirty="0">
                <a:solidFill>
                  <a:srgbClr val="002060"/>
                </a:solidFill>
              </a:rPr>
              <a:t>”that this summer allowed me to continue         progressing the research I had             already been doing with                              Dr. Clayton-Jones throughout the          school year into  the summer.” </a:t>
            </a:r>
            <a:endParaRPr lang="en-US" sz="3600" dirty="0">
              <a:solidFill>
                <a:srgbClr val="002060"/>
              </a:solidFill>
            </a:endParaRPr>
          </a:p>
        </p:txBody>
      </p:sp>
      <p:sp>
        <p:nvSpPr>
          <p:cNvPr id="4" name="TextBox 3">
            <a:extLst>
              <a:ext uri="{FF2B5EF4-FFF2-40B4-BE49-F238E27FC236}">
                <a16:creationId xmlns:a16="http://schemas.microsoft.com/office/drawing/2014/main" id="{0BFE29DC-C5D9-E444-B9D3-AF63387F0800}"/>
              </a:ext>
            </a:extLst>
          </p:cNvPr>
          <p:cNvSpPr txBox="1"/>
          <p:nvPr/>
        </p:nvSpPr>
        <p:spPr>
          <a:xfrm>
            <a:off x="78059" y="234176"/>
            <a:ext cx="3720218" cy="369332"/>
          </a:xfrm>
          <a:prstGeom prst="rect">
            <a:avLst/>
          </a:prstGeom>
          <a:noFill/>
        </p:spPr>
        <p:txBody>
          <a:bodyPr wrap="square" rtlCol="0">
            <a:spAutoFit/>
          </a:bodyPr>
          <a:lstStyle/>
          <a:p>
            <a:r>
              <a:rPr lang="en-US" dirty="0">
                <a:latin typeface="Helvetica" pitchFamily="2" charset="0"/>
              </a:rPr>
              <a:t>Office of Research and Innovation</a:t>
            </a:r>
          </a:p>
        </p:txBody>
      </p:sp>
      <p:sp>
        <p:nvSpPr>
          <p:cNvPr id="8" name="Rectangle 7">
            <a:extLst>
              <a:ext uri="{FF2B5EF4-FFF2-40B4-BE49-F238E27FC236}">
                <a16:creationId xmlns:a16="http://schemas.microsoft.com/office/drawing/2014/main" id="{85A68AC2-88B4-9842-8A3D-D1F580DB44F4}"/>
              </a:ext>
            </a:extLst>
          </p:cNvPr>
          <p:cNvSpPr/>
          <p:nvPr/>
        </p:nvSpPr>
        <p:spPr>
          <a:xfrm>
            <a:off x="9710319" y="5423749"/>
            <a:ext cx="2029659" cy="507831"/>
          </a:xfrm>
          <a:prstGeom prst="rect">
            <a:avLst/>
          </a:prstGeom>
        </p:spPr>
        <p:txBody>
          <a:bodyPr wrap="none">
            <a:spAutoFit/>
          </a:bodyPr>
          <a:lstStyle/>
          <a:p>
            <a:pPr algn="ctr"/>
            <a:r>
              <a:rPr lang="en-US" sz="2700" dirty="0">
                <a:solidFill>
                  <a:srgbClr val="002060"/>
                </a:solidFill>
                <a:latin typeface="Tahoma" panose="020B0604030504040204" pitchFamily="34" charset="0"/>
              </a:rPr>
              <a:t>Isabel </a:t>
            </a:r>
            <a:r>
              <a:rPr lang="en-US" sz="2700" dirty="0" err="1">
                <a:solidFill>
                  <a:srgbClr val="002060"/>
                </a:solidFill>
                <a:latin typeface="Tahoma" panose="020B0604030504040204" pitchFamily="34" charset="0"/>
              </a:rPr>
              <a:t>Silvar</a:t>
            </a:r>
            <a:endParaRPr lang="en-US" sz="2700" dirty="0">
              <a:solidFill>
                <a:srgbClr val="002060"/>
              </a:solidFill>
              <a:latin typeface="Tahoma" panose="020B0604030504040204" pitchFamily="34" charset="0"/>
            </a:endParaRPr>
          </a:p>
        </p:txBody>
      </p:sp>
      <p:pic>
        <p:nvPicPr>
          <p:cNvPr id="9" name="Picture 8">
            <a:extLst>
              <a:ext uri="{FF2B5EF4-FFF2-40B4-BE49-F238E27FC236}">
                <a16:creationId xmlns:a16="http://schemas.microsoft.com/office/drawing/2014/main" id="{ADBC6D51-C52A-6D4C-8D60-8B36882B19E2}"/>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8393374" y="-1336"/>
            <a:ext cx="3798625" cy="2174909"/>
          </a:xfrm>
          <a:prstGeom prst="rect">
            <a:avLst/>
          </a:prstGeom>
        </p:spPr>
      </p:pic>
      <p:pic>
        <p:nvPicPr>
          <p:cNvPr id="10" name="Picture 9">
            <a:extLst>
              <a:ext uri="{FF2B5EF4-FFF2-40B4-BE49-F238E27FC236}">
                <a16:creationId xmlns:a16="http://schemas.microsoft.com/office/drawing/2014/main" id="{CAE0148C-CC32-E74A-A62F-7C5539CE0205}"/>
              </a:ext>
            </a:extLst>
          </p:cNvPr>
          <p:cNvPicPr/>
          <p:nvPr/>
        </p:nvPicPr>
        <p:blipFill>
          <a:blip r:embed="rId3" cstate="print">
            <a:extLst>
              <a:ext uri="{28A0092B-C50C-407E-A947-70E740481C1C}">
                <a14:useLocalDpi xmlns:a14="http://schemas.microsoft.com/office/drawing/2010/main"/>
              </a:ext>
            </a:extLst>
          </a:blip>
          <a:stretch>
            <a:fillRect/>
          </a:stretch>
        </p:blipFill>
        <p:spPr>
          <a:xfrm>
            <a:off x="4138767" y="6255813"/>
            <a:ext cx="2174875" cy="295275"/>
          </a:xfrm>
          <a:prstGeom prst="rect">
            <a:avLst/>
          </a:prstGeom>
        </p:spPr>
      </p:pic>
      <p:sp>
        <p:nvSpPr>
          <p:cNvPr id="11" name="Rectangle 10">
            <a:extLst>
              <a:ext uri="{FF2B5EF4-FFF2-40B4-BE49-F238E27FC236}">
                <a16:creationId xmlns:a16="http://schemas.microsoft.com/office/drawing/2014/main" id="{B99687C4-6D06-BE45-A882-2434A3E7594A}"/>
              </a:ext>
            </a:extLst>
          </p:cNvPr>
          <p:cNvSpPr/>
          <p:nvPr/>
        </p:nvSpPr>
        <p:spPr>
          <a:xfrm>
            <a:off x="0" y="6088870"/>
            <a:ext cx="12192000" cy="75862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 pitchFamily="2" charset="0"/>
            </a:endParaRPr>
          </a:p>
        </p:txBody>
      </p:sp>
      <p:pic>
        <p:nvPicPr>
          <p:cNvPr id="12" name="Picture 11">
            <a:extLst>
              <a:ext uri="{FF2B5EF4-FFF2-40B4-BE49-F238E27FC236}">
                <a16:creationId xmlns:a16="http://schemas.microsoft.com/office/drawing/2014/main" id="{95833BFD-A87A-EC41-8ACD-54D5376DB28A}"/>
              </a:ext>
            </a:extLst>
          </p:cNvPr>
          <p:cNvPicPr/>
          <p:nvPr/>
        </p:nvPicPr>
        <p:blipFill>
          <a:blip r:embed="rId3" cstate="print">
            <a:extLst>
              <a:ext uri="{28A0092B-C50C-407E-A947-70E740481C1C}">
                <a14:useLocalDpi xmlns:a14="http://schemas.microsoft.com/office/drawing/2010/main"/>
              </a:ext>
            </a:extLst>
          </a:blip>
          <a:stretch>
            <a:fillRect/>
          </a:stretch>
        </p:blipFill>
        <p:spPr>
          <a:xfrm>
            <a:off x="9790771" y="6403450"/>
            <a:ext cx="2174875" cy="295275"/>
          </a:xfrm>
          <a:prstGeom prst="rect">
            <a:avLst/>
          </a:prstGeom>
        </p:spPr>
      </p:pic>
      <p:sp>
        <p:nvSpPr>
          <p:cNvPr id="2" name="Title 1">
            <a:extLst>
              <a:ext uri="{FF2B5EF4-FFF2-40B4-BE49-F238E27FC236}">
                <a16:creationId xmlns:a16="http://schemas.microsoft.com/office/drawing/2014/main" id="{96633F50-96C9-1847-9D6A-E928B4585329}"/>
              </a:ext>
            </a:extLst>
          </p:cNvPr>
          <p:cNvSpPr>
            <a:spLocks noGrp="1"/>
          </p:cNvSpPr>
          <p:nvPr>
            <p:ph type="ctrTitle"/>
          </p:nvPr>
        </p:nvSpPr>
        <p:spPr>
          <a:xfrm>
            <a:off x="5226205" y="5368306"/>
            <a:ext cx="3870142" cy="731074"/>
          </a:xfrm>
        </p:spPr>
        <p:txBody>
          <a:bodyPr>
            <a:noAutofit/>
          </a:bodyPr>
          <a:lstStyle/>
          <a:p>
            <a:pPr algn="r"/>
            <a:r>
              <a:rPr lang="en-US" sz="2800" b="1" dirty="0">
                <a:solidFill>
                  <a:srgbClr val="002060"/>
                </a:solidFill>
              </a:rPr>
              <a:t>SPOTLIGHT ON </a:t>
            </a:r>
            <a:br>
              <a:rPr lang="en-US" sz="2800" b="1" dirty="0">
                <a:solidFill>
                  <a:srgbClr val="002060"/>
                </a:solidFill>
              </a:rPr>
            </a:br>
            <a:r>
              <a:rPr lang="en-US" sz="2800" b="1" dirty="0">
                <a:solidFill>
                  <a:srgbClr val="002060"/>
                </a:solidFill>
              </a:rPr>
              <a:t>SUMMER UNDERGRADUATE RESEARCH</a:t>
            </a:r>
          </a:p>
        </p:txBody>
      </p:sp>
      <p:pic>
        <p:nvPicPr>
          <p:cNvPr id="16" name="Picture 15" descr="A person posing for a picture&#10;&#10;Description automatically generated with medium confidence">
            <a:extLst>
              <a:ext uri="{FF2B5EF4-FFF2-40B4-BE49-F238E27FC236}">
                <a16:creationId xmlns:a16="http://schemas.microsoft.com/office/drawing/2014/main" id="{78F0A38E-D8C4-5347-AA0A-C11BDDB4DA3D}"/>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rot="5400000">
            <a:off x="9156002" y="2767504"/>
            <a:ext cx="3250175" cy="2062317"/>
          </a:xfrm>
          <a:prstGeom prst="rect">
            <a:avLst/>
          </a:prstGeom>
        </p:spPr>
      </p:pic>
      <p:pic>
        <p:nvPicPr>
          <p:cNvPr id="17" name="Picture 16" descr="Flyer">
            <a:extLst>
              <a:ext uri="{FF2B5EF4-FFF2-40B4-BE49-F238E27FC236}">
                <a16:creationId xmlns:a16="http://schemas.microsoft.com/office/drawing/2014/main" id="{190E9899-020E-6247-B646-3CBDB769C7FC}"/>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412057" y="140319"/>
            <a:ext cx="2092057" cy="2929059"/>
          </a:xfrm>
          <a:prstGeom prst="rect">
            <a:avLst/>
          </a:prstGeom>
        </p:spPr>
      </p:pic>
    </p:spTree>
    <p:extLst>
      <p:ext uri="{BB962C8B-B14F-4D97-AF65-F5344CB8AC3E}">
        <p14:creationId xmlns:p14="http://schemas.microsoft.com/office/powerpoint/2010/main" val="42392142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73231AD-3878-0645-8E53-F33DC4474A1C}"/>
              </a:ext>
            </a:extLst>
          </p:cNvPr>
          <p:cNvSpPr/>
          <p:nvPr/>
        </p:nvSpPr>
        <p:spPr>
          <a:xfrm>
            <a:off x="9258297" y="771526"/>
            <a:ext cx="2967801" cy="1984088"/>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 pitchFamily="2" charset="0"/>
            </a:endParaRPr>
          </a:p>
        </p:txBody>
      </p:sp>
      <p:sp>
        <p:nvSpPr>
          <p:cNvPr id="2" name="Title 1">
            <a:extLst>
              <a:ext uri="{FF2B5EF4-FFF2-40B4-BE49-F238E27FC236}">
                <a16:creationId xmlns:a16="http://schemas.microsoft.com/office/drawing/2014/main" id="{96633F50-96C9-1847-9D6A-E928B4585329}"/>
              </a:ext>
            </a:extLst>
          </p:cNvPr>
          <p:cNvSpPr>
            <a:spLocks noGrp="1"/>
          </p:cNvSpPr>
          <p:nvPr>
            <p:ph type="ctrTitle"/>
          </p:nvPr>
        </p:nvSpPr>
        <p:spPr>
          <a:xfrm>
            <a:off x="5226205" y="5368306"/>
            <a:ext cx="3870142" cy="731074"/>
          </a:xfrm>
        </p:spPr>
        <p:txBody>
          <a:bodyPr>
            <a:noAutofit/>
          </a:bodyPr>
          <a:lstStyle/>
          <a:p>
            <a:pPr algn="r"/>
            <a:r>
              <a:rPr lang="en-US" sz="2800" b="1" dirty="0">
                <a:solidFill>
                  <a:srgbClr val="002060"/>
                </a:solidFill>
              </a:rPr>
              <a:t>SPOTLIGHT ON </a:t>
            </a:r>
            <a:br>
              <a:rPr lang="en-US" sz="2800" b="1" dirty="0">
                <a:solidFill>
                  <a:srgbClr val="002060"/>
                </a:solidFill>
              </a:rPr>
            </a:br>
            <a:r>
              <a:rPr lang="en-US" sz="2800" b="1" dirty="0">
                <a:solidFill>
                  <a:srgbClr val="002060"/>
                </a:solidFill>
              </a:rPr>
              <a:t>SUMMER UNDERGRADUATE RESEARCH</a:t>
            </a:r>
          </a:p>
        </p:txBody>
      </p:sp>
      <p:sp>
        <p:nvSpPr>
          <p:cNvPr id="3" name="Subtitle 2" descr="Picture of microscopic green florescent protein.">
            <a:extLst>
              <a:ext uri="{FF2B5EF4-FFF2-40B4-BE49-F238E27FC236}">
                <a16:creationId xmlns:a16="http://schemas.microsoft.com/office/drawing/2014/main" id="{6A4393F9-46D9-9346-83E2-8A98D512B6B0}"/>
              </a:ext>
            </a:extLst>
          </p:cNvPr>
          <p:cNvSpPr>
            <a:spLocks noGrp="1"/>
          </p:cNvSpPr>
          <p:nvPr>
            <p:ph type="subTitle" idx="1"/>
          </p:nvPr>
        </p:nvSpPr>
        <p:spPr>
          <a:xfrm>
            <a:off x="132194" y="925503"/>
            <a:ext cx="7315200" cy="5071688"/>
          </a:xfrm>
        </p:spPr>
        <p:txBody>
          <a:bodyPr>
            <a:normAutofit fontScale="92500" lnSpcReduction="10000"/>
          </a:bodyPr>
          <a:lstStyle/>
          <a:p>
            <a:pPr>
              <a:lnSpc>
                <a:spcPct val="100000"/>
              </a:lnSpc>
            </a:pPr>
            <a:r>
              <a:rPr lang="en-US" sz="2800" b="1" dirty="0">
                <a:solidFill>
                  <a:srgbClr val="002060"/>
                </a:solidFill>
                <a:latin typeface="Tahoma" panose="020B0604030504040204" pitchFamily="34" charset="0"/>
              </a:rPr>
              <a:t>Leona’s summer research</a:t>
            </a:r>
            <a:br>
              <a:rPr lang="en-US" sz="3200" dirty="0">
                <a:solidFill>
                  <a:srgbClr val="002060"/>
                </a:solidFill>
                <a:latin typeface="Tahoma" panose="020B0604030504040204" pitchFamily="34" charset="0"/>
              </a:rPr>
            </a:br>
            <a:r>
              <a:rPr lang="en-US" sz="2400" dirty="0">
                <a:solidFill>
                  <a:srgbClr val="002060"/>
                </a:solidFill>
              </a:rPr>
              <a:t>created a plasmid that expresses </a:t>
            </a:r>
            <a:br>
              <a:rPr lang="en-US" sz="2400" dirty="0">
                <a:solidFill>
                  <a:srgbClr val="002060"/>
                </a:solidFill>
              </a:rPr>
            </a:br>
            <a:r>
              <a:rPr lang="en-US" sz="2400" dirty="0">
                <a:solidFill>
                  <a:srgbClr val="002060"/>
                </a:solidFill>
              </a:rPr>
              <a:t>GFP-tagged Ab (Green Fluorescent </a:t>
            </a:r>
            <a:br>
              <a:rPr lang="en-US" sz="2400" dirty="0">
                <a:solidFill>
                  <a:srgbClr val="002060"/>
                </a:solidFill>
              </a:rPr>
            </a:br>
            <a:r>
              <a:rPr lang="en-US" sz="2400" dirty="0">
                <a:solidFill>
                  <a:srgbClr val="002060"/>
                </a:solidFill>
              </a:rPr>
              <a:t>Protein fluoresces when expressed so </a:t>
            </a:r>
            <a:br>
              <a:rPr lang="en-US" sz="2400" dirty="0">
                <a:solidFill>
                  <a:srgbClr val="002060"/>
                </a:solidFill>
              </a:rPr>
            </a:br>
            <a:r>
              <a:rPr lang="en-US" sz="2400" dirty="0">
                <a:solidFill>
                  <a:srgbClr val="002060"/>
                </a:solidFill>
              </a:rPr>
              <a:t>we can visualize misfolded Ab peptide) </a:t>
            </a:r>
            <a:br>
              <a:rPr lang="en-US" sz="2400" dirty="0">
                <a:solidFill>
                  <a:srgbClr val="002060"/>
                </a:solidFill>
              </a:rPr>
            </a:br>
            <a:r>
              <a:rPr lang="en-US" sz="2400" dirty="0">
                <a:solidFill>
                  <a:srgbClr val="002060"/>
                </a:solidFill>
              </a:rPr>
              <a:t>which has been implicated in </a:t>
            </a:r>
            <a:br>
              <a:rPr lang="en-US" sz="2400" dirty="0">
                <a:solidFill>
                  <a:srgbClr val="002060"/>
                </a:solidFill>
              </a:rPr>
            </a:br>
            <a:r>
              <a:rPr lang="en-US" sz="2400" dirty="0">
                <a:solidFill>
                  <a:srgbClr val="002060"/>
                </a:solidFill>
              </a:rPr>
              <a:t>Alzheimer’s disease.</a:t>
            </a:r>
          </a:p>
          <a:p>
            <a:pPr>
              <a:lnSpc>
                <a:spcPct val="100000"/>
              </a:lnSpc>
            </a:pPr>
            <a:r>
              <a:rPr lang="en-US" sz="3200" b="1" dirty="0">
                <a:solidFill>
                  <a:srgbClr val="002060"/>
                </a:solidFill>
                <a:latin typeface="Tahoma" panose="020B0604030504040204" pitchFamily="34" charset="0"/>
              </a:rPr>
              <a:t>Leona discovered </a:t>
            </a:r>
            <a:r>
              <a:rPr lang="en-US" sz="2400" dirty="0">
                <a:solidFill>
                  <a:srgbClr val="002060"/>
                </a:solidFill>
              </a:rPr>
              <a:t>that she loves research and that it is definitely going to be part of her future career path, but she is shifting to Psychology research after this summer.</a:t>
            </a:r>
          </a:p>
          <a:p>
            <a:pPr>
              <a:lnSpc>
                <a:spcPct val="110000"/>
              </a:lnSpc>
            </a:pPr>
            <a:r>
              <a:rPr lang="en-US" sz="3200" b="1" dirty="0">
                <a:solidFill>
                  <a:srgbClr val="002060"/>
                </a:solidFill>
                <a:latin typeface="Tahoma" panose="020B0604030504040204" pitchFamily="34" charset="0"/>
              </a:rPr>
              <a:t>And Leona’s favorite part</a:t>
            </a:r>
            <a:r>
              <a:rPr lang="en-US" sz="2400" b="1" dirty="0">
                <a:solidFill>
                  <a:srgbClr val="002060"/>
                </a:solidFill>
              </a:rPr>
              <a:t>  </a:t>
            </a:r>
            <a:r>
              <a:rPr lang="en-US" sz="2400" dirty="0">
                <a:solidFill>
                  <a:srgbClr val="002060"/>
                </a:solidFill>
              </a:rPr>
              <a:t>of</a:t>
            </a:r>
            <a:br>
              <a:rPr lang="en-US" sz="2400" dirty="0">
                <a:solidFill>
                  <a:srgbClr val="002060"/>
                </a:solidFill>
              </a:rPr>
            </a:br>
            <a:r>
              <a:rPr lang="en-US" sz="2400" dirty="0">
                <a:solidFill>
                  <a:srgbClr val="002060"/>
                </a:solidFill>
              </a:rPr>
              <a:t>summer research was her mentors,</a:t>
            </a:r>
            <a:br>
              <a:rPr lang="en-US" sz="2400" dirty="0">
                <a:solidFill>
                  <a:srgbClr val="002060"/>
                </a:solidFill>
              </a:rPr>
            </a:br>
            <a:r>
              <a:rPr lang="en-US" sz="2400" dirty="0">
                <a:solidFill>
                  <a:srgbClr val="002060"/>
                </a:solidFill>
              </a:rPr>
              <a:t>Dr. Sontag and Sarah </a:t>
            </a:r>
            <a:r>
              <a:rPr lang="en-US" sz="2400" dirty="0" err="1">
                <a:solidFill>
                  <a:srgbClr val="002060"/>
                </a:solidFill>
              </a:rPr>
              <a:t>Rolli</a:t>
            </a:r>
            <a:r>
              <a:rPr lang="en-US" sz="2400" dirty="0">
                <a:solidFill>
                  <a:srgbClr val="002060"/>
                </a:solidFill>
              </a:rPr>
              <a:t>.</a:t>
            </a:r>
          </a:p>
        </p:txBody>
      </p:sp>
      <p:sp>
        <p:nvSpPr>
          <p:cNvPr id="4" name="TextBox 3">
            <a:extLst>
              <a:ext uri="{FF2B5EF4-FFF2-40B4-BE49-F238E27FC236}">
                <a16:creationId xmlns:a16="http://schemas.microsoft.com/office/drawing/2014/main" id="{0BFE29DC-C5D9-E444-B9D3-AF63387F0800}"/>
              </a:ext>
            </a:extLst>
          </p:cNvPr>
          <p:cNvSpPr txBox="1"/>
          <p:nvPr/>
        </p:nvSpPr>
        <p:spPr>
          <a:xfrm>
            <a:off x="112841" y="170915"/>
            <a:ext cx="3638544" cy="369332"/>
          </a:xfrm>
          <a:prstGeom prst="rect">
            <a:avLst/>
          </a:prstGeom>
          <a:noFill/>
        </p:spPr>
        <p:txBody>
          <a:bodyPr wrap="square" rtlCol="0">
            <a:spAutoFit/>
          </a:bodyPr>
          <a:lstStyle/>
          <a:p>
            <a:r>
              <a:rPr lang="en-US" dirty="0">
                <a:latin typeface="Helvetica" pitchFamily="2" charset="0"/>
              </a:rPr>
              <a:t>Office of Research and Innovation</a:t>
            </a:r>
          </a:p>
        </p:txBody>
      </p:sp>
      <p:sp>
        <p:nvSpPr>
          <p:cNvPr id="8" name="Rectangle 7">
            <a:extLst>
              <a:ext uri="{FF2B5EF4-FFF2-40B4-BE49-F238E27FC236}">
                <a16:creationId xmlns:a16="http://schemas.microsoft.com/office/drawing/2014/main" id="{85A68AC2-88B4-9842-8A3D-D1F580DB44F4}"/>
              </a:ext>
            </a:extLst>
          </p:cNvPr>
          <p:cNvSpPr/>
          <p:nvPr/>
        </p:nvSpPr>
        <p:spPr>
          <a:xfrm>
            <a:off x="9622599" y="5196356"/>
            <a:ext cx="2207464" cy="507831"/>
          </a:xfrm>
          <a:prstGeom prst="rect">
            <a:avLst/>
          </a:prstGeom>
        </p:spPr>
        <p:txBody>
          <a:bodyPr wrap="none">
            <a:spAutoFit/>
          </a:bodyPr>
          <a:lstStyle/>
          <a:p>
            <a:pPr algn="ctr"/>
            <a:r>
              <a:rPr lang="en-US" sz="2700" dirty="0">
                <a:solidFill>
                  <a:srgbClr val="002060"/>
                </a:solidFill>
                <a:latin typeface="Tahoma" panose="020B0604030504040204" pitchFamily="34" charset="0"/>
              </a:rPr>
              <a:t>Leona </a:t>
            </a:r>
            <a:r>
              <a:rPr lang="en-US" sz="2700" dirty="0" err="1">
                <a:solidFill>
                  <a:srgbClr val="002060"/>
                </a:solidFill>
                <a:latin typeface="Tahoma" panose="020B0604030504040204" pitchFamily="34" charset="0"/>
              </a:rPr>
              <a:t>Kondic</a:t>
            </a:r>
            <a:endParaRPr lang="en-US" sz="2700" dirty="0">
              <a:solidFill>
                <a:srgbClr val="002060"/>
              </a:solidFill>
              <a:latin typeface="Tahoma" panose="020B0604030504040204" pitchFamily="34" charset="0"/>
            </a:endParaRPr>
          </a:p>
        </p:txBody>
      </p:sp>
      <p:pic>
        <p:nvPicPr>
          <p:cNvPr id="9" name="Picture 8">
            <a:extLst>
              <a:ext uri="{FF2B5EF4-FFF2-40B4-BE49-F238E27FC236}">
                <a16:creationId xmlns:a16="http://schemas.microsoft.com/office/drawing/2014/main" id="{ADBC6D51-C52A-6D4C-8D60-8B36882B19E2}"/>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0485120" y="-39994"/>
            <a:ext cx="1706880" cy="977277"/>
          </a:xfrm>
          <a:prstGeom prst="rect">
            <a:avLst/>
          </a:prstGeom>
        </p:spPr>
      </p:pic>
      <p:pic>
        <p:nvPicPr>
          <p:cNvPr id="10" name="Picture 9">
            <a:extLst>
              <a:ext uri="{FF2B5EF4-FFF2-40B4-BE49-F238E27FC236}">
                <a16:creationId xmlns:a16="http://schemas.microsoft.com/office/drawing/2014/main" id="{CAE0148C-CC32-E74A-A62F-7C5539CE0205}"/>
              </a:ext>
            </a:extLst>
          </p:cNvPr>
          <p:cNvPicPr/>
          <p:nvPr/>
        </p:nvPicPr>
        <p:blipFill>
          <a:blip r:embed="rId4" cstate="print">
            <a:extLst>
              <a:ext uri="{28A0092B-C50C-407E-A947-70E740481C1C}">
                <a14:useLocalDpi xmlns:a14="http://schemas.microsoft.com/office/drawing/2010/main"/>
              </a:ext>
            </a:extLst>
          </a:blip>
          <a:stretch>
            <a:fillRect/>
          </a:stretch>
        </p:blipFill>
        <p:spPr>
          <a:xfrm>
            <a:off x="4138767" y="6255813"/>
            <a:ext cx="2174875" cy="295275"/>
          </a:xfrm>
          <a:prstGeom prst="rect">
            <a:avLst/>
          </a:prstGeom>
        </p:spPr>
      </p:pic>
      <p:sp>
        <p:nvSpPr>
          <p:cNvPr id="11" name="Rectangle 10">
            <a:extLst>
              <a:ext uri="{FF2B5EF4-FFF2-40B4-BE49-F238E27FC236}">
                <a16:creationId xmlns:a16="http://schemas.microsoft.com/office/drawing/2014/main" id="{B99687C4-6D06-BE45-A882-2434A3E7594A}"/>
              </a:ext>
            </a:extLst>
          </p:cNvPr>
          <p:cNvSpPr/>
          <p:nvPr/>
        </p:nvSpPr>
        <p:spPr>
          <a:xfrm>
            <a:off x="0" y="6088870"/>
            <a:ext cx="12192000" cy="75862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 pitchFamily="2" charset="0"/>
            </a:endParaRPr>
          </a:p>
        </p:txBody>
      </p:sp>
      <p:pic>
        <p:nvPicPr>
          <p:cNvPr id="12" name="Picture 11">
            <a:extLst>
              <a:ext uri="{FF2B5EF4-FFF2-40B4-BE49-F238E27FC236}">
                <a16:creationId xmlns:a16="http://schemas.microsoft.com/office/drawing/2014/main" id="{95833BFD-A87A-EC41-8ACD-54D5376DB28A}"/>
              </a:ext>
            </a:extLst>
          </p:cNvPr>
          <p:cNvPicPr/>
          <p:nvPr/>
        </p:nvPicPr>
        <p:blipFill>
          <a:blip r:embed="rId4" cstate="print">
            <a:extLst>
              <a:ext uri="{28A0092B-C50C-407E-A947-70E740481C1C}">
                <a14:useLocalDpi xmlns:a14="http://schemas.microsoft.com/office/drawing/2010/main"/>
              </a:ext>
            </a:extLst>
          </a:blip>
          <a:stretch>
            <a:fillRect/>
          </a:stretch>
        </p:blipFill>
        <p:spPr>
          <a:xfrm>
            <a:off x="9807799" y="6332868"/>
            <a:ext cx="2174875" cy="295275"/>
          </a:xfrm>
          <a:prstGeom prst="rect">
            <a:avLst/>
          </a:prstGeom>
        </p:spPr>
      </p:pic>
      <p:pic>
        <p:nvPicPr>
          <p:cNvPr id="15" name="Picture 14" descr="A person standing on a train track&#10;&#10;Description automatically generated with medium confidence">
            <a:extLst>
              <a:ext uri="{FF2B5EF4-FFF2-40B4-BE49-F238E27FC236}">
                <a16:creationId xmlns:a16="http://schemas.microsoft.com/office/drawing/2014/main" id="{5DE507D3-4FA7-0B42-B55D-72A2A8BC304C}"/>
              </a:ext>
            </a:extLst>
          </p:cNvPr>
          <p:cNvPicPr/>
          <p:nvPr/>
        </p:nvPicPr>
        <p:blipFill>
          <a:blip r:embed="rId5" cstate="print">
            <a:extLst>
              <a:ext uri="{28A0092B-C50C-407E-A947-70E740481C1C}">
                <a14:useLocalDpi xmlns:a14="http://schemas.microsoft.com/office/drawing/2010/main"/>
              </a:ext>
            </a:extLst>
          </a:blip>
          <a:srcRect/>
          <a:stretch>
            <a:fillRect/>
          </a:stretch>
        </p:blipFill>
        <p:spPr>
          <a:xfrm>
            <a:off x="9807799" y="998039"/>
            <a:ext cx="1906754" cy="412271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6" name="Picture 15" descr="Picture of green florescent protein.">
            <a:extLst>
              <a:ext uri="{FF2B5EF4-FFF2-40B4-BE49-F238E27FC236}">
                <a16:creationId xmlns:a16="http://schemas.microsoft.com/office/drawing/2014/main" id="{F204AAC9-6416-0A49-972F-89F927062CF5}"/>
              </a:ext>
              <a:ext uri="{C183D7F6-B498-43B3-948B-1728B52AA6E4}">
                <adec:decorative xmlns:adec="http://schemas.microsoft.com/office/drawing/2017/decorative" val="0"/>
              </a:ext>
            </a:extLst>
          </p:cNvPr>
          <p:cNvPicPr/>
          <p:nvPr/>
        </p:nvPicPr>
        <p:blipFill>
          <a:blip r:embed="rId6" cstate="hqprint">
            <a:extLst>
              <a:ext uri="{28A0092B-C50C-407E-A947-70E740481C1C}">
                <a14:useLocalDpi xmlns:a14="http://schemas.microsoft.com/office/drawing/2010/main"/>
              </a:ext>
            </a:extLst>
          </a:blip>
          <a:stretch>
            <a:fillRect/>
          </a:stretch>
        </p:blipFill>
        <p:spPr>
          <a:xfrm>
            <a:off x="5380339" y="319073"/>
            <a:ext cx="2146610" cy="2436541"/>
          </a:xfrm>
          <a:prstGeom prst="rect">
            <a:avLst/>
          </a:prstGeom>
        </p:spPr>
      </p:pic>
      <p:pic>
        <p:nvPicPr>
          <p:cNvPr id="20" name="Picture 19" descr="Picture of green florescent protein.">
            <a:extLst>
              <a:ext uri="{FF2B5EF4-FFF2-40B4-BE49-F238E27FC236}">
                <a16:creationId xmlns:a16="http://schemas.microsoft.com/office/drawing/2014/main" id="{6A4EBA8B-871C-8A41-A370-F6DFD174D0CD}"/>
              </a:ext>
            </a:extLst>
          </p:cNvPr>
          <p:cNvPicPr/>
          <p:nvPr/>
        </p:nvPicPr>
        <p:blipFill>
          <a:blip r:embed="rId7">
            <a:extLst>
              <a:ext uri="{28A0092B-C50C-407E-A947-70E740481C1C}">
                <a14:useLocalDpi xmlns:a14="http://schemas.microsoft.com/office/drawing/2010/main"/>
              </a:ext>
            </a:extLst>
          </a:blip>
          <a:stretch>
            <a:fillRect/>
          </a:stretch>
        </p:blipFill>
        <p:spPr>
          <a:xfrm>
            <a:off x="7710520" y="2213411"/>
            <a:ext cx="1984088" cy="1984088"/>
          </a:xfrm>
          <a:prstGeom prst="rect">
            <a:avLst/>
          </a:prstGeom>
        </p:spPr>
      </p:pic>
    </p:spTree>
    <p:extLst>
      <p:ext uri="{BB962C8B-B14F-4D97-AF65-F5344CB8AC3E}">
        <p14:creationId xmlns:p14="http://schemas.microsoft.com/office/powerpoint/2010/main" val="38665111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73231AD-3878-0645-8E53-F33DC4474A1C}"/>
              </a:ext>
            </a:extLst>
          </p:cNvPr>
          <p:cNvSpPr/>
          <p:nvPr/>
        </p:nvSpPr>
        <p:spPr>
          <a:xfrm>
            <a:off x="9258298" y="699574"/>
            <a:ext cx="2933702" cy="1984088"/>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 pitchFamily="2" charset="0"/>
            </a:endParaRPr>
          </a:p>
        </p:txBody>
      </p:sp>
      <p:sp>
        <p:nvSpPr>
          <p:cNvPr id="3" name="Subtitle 2">
            <a:extLst>
              <a:ext uri="{FF2B5EF4-FFF2-40B4-BE49-F238E27FC236}">
                <a16:creationId xmlns:a16="http://schemas.microsoft.com/office/drawing/2014/main" id="{6A4393F9-46D9-9346-83E2-8A98D512B6B0}"/>
              </a:ext>
            </a:extLst>
          </p:cNvPr>
          <p:cNvSpPr>
            <a:spLocks noGrp="1"/>
          </p:cNvSpPr>
          <p:nvPr>
            <p:ph type="subTitle" idx="1"/>
          </p:nvPr>
        </p:nvSpPr>
        <p:spPr>
          <a:xfrm>
            <a:off x="0" y="922850"/>
            <a:ext cx="7315200" cy="5328930"/>
          </a:xfrm>
        </p:spPr>
        <p:txBody>
          <a:bodyPr>
            <a:normAutofit lnSpcReduction="10000"/>
          </a:bodyPr>
          <a:lstStyle/>
          <a:p>
            <a:r>
              <a:rPr lang="en-US" sz="3200" b="1" dirty="0" err="1">
                <a:solidFill>
                  <a:srgbClr val="002060"/>
                </a:solidFill>
                <a:latin typeface="Tahoma" panose="020B0604030504040204" pitchFamily="34" charset="0"/>
              </a:rPr>
              <a:t>Kyara’s</a:t>
            </a:r>
            <a:r>
              <a:rPr lang="en-US" sz="3200" b="1" dirty="0">
                <a:solidFill>
                  <a:srgbClr val="002060"/>
                </a:solidFill>
                <a:latin typeface="Tahoma" panose="020B0604030504040204" pitchFamily="34" charset="0"/>
              </a:rPr>
              <a:t> summer research was on </a:t>
            </a:r>
            <a:r>
              <a:rPr lang="en-US" sz="2800" dirty="0">
                <a:solidFill>
                  <a:srgbClr val="002060"/>
                </a:solidFill>
              </a:rPr>
              <a:t>”</a:t>
            </a:r>
            <a:r>
              <a:rPr lang="en-US" dirty="0">
                <a:solidFill>
                  <a:srgbClr val="002060"/>
                </a:solidFill>
              </a:rPr>
              <a:t>how the social environment of the </a:t>
            </a:r>
            <a:r>
              <a:rPr lang="en-US" dirty="0" err="1">
                <a:solidFill>
                  <a:srgbClr val="002060"/>
                </a:solidFill>
              </a:rPr>
              <a:t>Apis</a:t>
            </a:r>
            <a:r>
              <a:rPr lang="en-US" dirty="0">
                <a:solidFill>
                  <a:srgbClr val="002060"/>
                </a:solidFill>
              </a:rPr>
              <a:t> mellifera, which are western honeybees, mediates fanning, a thermoregulation response to rising temperatures. …Do honeybees interact with their antennas and use it as a form of communication on when to initiate their fanning response to temperatures above 36℃?”</a:t>
            </a:r>
            <a:endParaRPr lang="en-US" sz="2400" dirty="0">
              <a:solidFill>
                <a:srgbClr val="002060"/>
              </a:solidFill>
            </a:endParaRPr>
          </a:p>
          <a:p>
            <a:r>
              <a:rPr lang="en-US" sz="3200" b="1" dirty="0" err="1">
                <a:solidFill>
                  <a:srgbClr val="002060"/>
                </a:solidFill>
                <a:latin typeface="Tahoma" panose="020B0604030504040204" pitchFamily="34" charset="0"/>
              </a:rPr>
              <a:t>Kyara</a:t>
            </a:r>
            <a:r>
              <a:rPr lang="en-US" sz="3200" b="1" dirty="0">
                <a:solidFill>
                  <a:srgbClr val="002060"/>
                </a:solidFill>
                <a:latin typeface="Tahoma" panose="020B0604030504040204" pitchFamily="34" charset="0"/>
              </a:rPr>
              <a:t> learned about </a:t>
            </a:r>
            <a:r>
              <a:rPr lang="en-US" b="1" dirty="0">
                <a:solidFill>
                  <a:srgbClr val="002060"/>
                </a:solidFill>
              </a:rPr>
              <a:t>“</a:t>
            </a:r>
            <a:r>
              <a:rPr lang="en-US" dirty="0">
                <a:solidFill>
                  <a:srgbClr val="002060"/>
                </a:solidFill>
              </a:rPr>
              <a:t>honeybees that are able to use their antennas are more likely to fan than honeybees that aren’t able to use their antennas due to their ability to communicate more efficiently with attenuation.”</a:t>
            </a:r>
            <a:br>
              <a:rPr lang="en-US" b="1" dirty="0">
                <a:solidFill>
                  <a:srgbClr val="002060"/>
                </a:solidFill>
              </a:rPr>
            </a:br>
            <a:r>
              <a:rPr lang="en-US" sz="3200" b="1" dirty="0">
                <a:solidFill>
                  <a:srgbClr val="002060"/>
                </a:solidFill>
                <a:latin typeface="Tahoma" panose="020B0604030504040204" pitchFamily="34" charset="0"/>
              </a:rPr>
              <a:t>And </a:t>
            </a:r>
            <a:r>
              <a:rPr lang="en-US" sz="3200" b="1" dirty="0" err="1">
                <a:solidFill>
                  <a:srgbClr val="002060"/>
                </a:solidFill>
                <a:latin typeface="Tahoma" panose="020B0604030504040204" pitchFamily="34" charset="0"/>
              </a:rPr>
              <a:t>Kyara’s</a:t>
            </a:r>
            <a:r>
              <a:rPr lang="en-US" sz="3200" b="1" dirty="0">
                <a:solidFill>
                  <a:srgbClr val="002060"/>
                </a:solidFill>
                <a:latin typeface="Tahoma" panose="020B0604030504040204" pitchFamily="34" charset="0"/>
              </a:rPr>
              <a:t> favorite part:           </a:t>
            </a:r>
            <a:r>
              <a:rPr lang="en-US" dirty="0">
                <a:solidFill>
                  <a:srgbClr val="002060"/>
                </a:solidFill>
              </a:rPr>
              <a:t>“being taught the ins and outs of research!                        I got to design the experiment and that                        was  a really exciting process.”</a:t>
            </a:r>
            <a:r>
              <a:rPr lang="en-US" sz="2400" dirty="0">
                <a:solidFill>
                  <a:srgbClr val="002060"/>
                </a:solidFill>
              </a:rPr>
              <a:t> </a:t>
            </a:r>
            <a:endParaRPr lang="en-US" sz="3200" dirty="0">
              <a:solidFill>
                <a:srgbClr val="002060"/>
              </a:solidFill>
            </a:endParaRPr>
          </a:p>
        </p:txBody>
      </p:sp>
      <p:sp>
        <p:nvSpPr>
          <p:cNvPr id="4" name="TextBox 3">
            <a:extLst>
              <a:ext uri="{FF2B5EF4-FFF2-40B4-BE49-F238E27FC236}">
                <a16:creationId xmlns:a16="http://schemas.microsoft.com/office/drawing/2014/main" id="{0BFE29DC-C5D9-E444-B9D3-AF63387F0800}"/>
              </a:ext>
            </a:extLst>
          </p:cNvPr>
          <p:cNvSpPr txBox="1"/>
          <p:nvPr/>
        </p:nvSpPr>
        <p:spPr>
          <a:xfrm>
            <a:off x="78059" y="234176"/>
            <a:ext cx="3743664" cy="369332"/>
          </a:xfrm>
          <a:prstGeom prst="rect">
            <a:avLst/>
          </a:prstGeom>
          <a:noFill/>
        </p:spPr>
        <p:txBody>
          <a:bodyPr wrap="square" rtlCol="0">
            <a:spAutoFit/>
          </a:bodyPr>
          <a:lstStyle/>
          <a:p>
            <a:r>
              <a:rPr lang="en-US" dirty="0">
                <a:latin typeface="Helvetica" pitchFamily="2" charset="0"/>
              </a:rPr>
              <a:t>Office of Research and Innovation</a:t>
            </a:r>
          </a:p>
        </p:txBody>
      </p:sp>
      <p:sp>
        <p:nvSpPr>
          <p:cNvPr id="8" name="Rectangle 7">
            <a:extLst>
              <a:ext uri="{FF2B5EF4-FFF2-40B4-BE49-F238E27FC236}">
                <a16:creationId xmlns:a16="http://schemas.microsoft.com/office/drawing/2014/main" id="{85A68AC2-88B4-9842-8A3D-D1F580DB44F4}"/>
              </a:ext>
            </a:extLst>
          </p:cNvPr>
          <p:cNvSpPr/>
          <p:nvPr/>
        </p:nvSpPr>
        <p:spPr>
          <a:xfrm>
            <a:off x="9535208" y="5423749"/>
            <a:ext cx="2379882" cy="507831"/>
          </a:xfrm>
          <a:prstGeom prst="rect">
            <a:avLst/>
          </a:prstGeom>
        </p:spPr>
        <p:txBody>
          <a:bodyPr wrap="none">
            <a:spAutoFit/>
          </a:bodyPr>
          <a:lstStyle/>
          <a:p>
            <a:pPr algn="ctr"/>
            <a:r>
              <a:rPr lang="en-US" sz="2700" dirty="0" err="1">
                <a:solidFill>
                  <a:srgbClr val="002060"/>
                </a:solidFill>
                <a:latin typeface="Tahoma" panose="020B0604030504040204" pitchFamily="34" charset="0"/>
              </a:rPr>
              <a:t>Kyara</a:t>
            </a:r>
            <a:r>
              <a:rPr lang="en-US" sz="2700" dirty="0">
                <a:solidFill>
                  <a:srgbClr val="002060"/>
                </a:solidFill>
                <a:latin typeface="Tahoma" panose="020B0604030504040204" pitchFamily="34" charset="0"/>
              </a:rPr>
              <a:t> Vazquez</a:t>
            </a:r>
          </a:p>
        </p:txBody>
      </p:sp>
      <p:pic>
        <p:nvPicPr>
          <p:cNvPr id="9" name="Picture 8">
            <a:extLst>
              <a:ext uri="{FF2B5EF4-FFF2-40B4-BE49-F238E27FC236}">
                <a16:creationId xmlns:a16="http://schemas.microsoft.com/office/drawing/2014/main" id="{ADBC6D51-C52A-6D4C-8D60-8B36882B19E2}"/>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7999784" y="-1335"/>
            <a:ext cx="4192215" cy="2400260"/>
          </a:xfrm>
          <a:prstGeom prst="rect">
            <a:avLst/>
          </a:prstGeom>
        </p:spPr>
      </p:pic>
      <p:pic>
        <p:nvPicPr>
          <p:cNvPr id="10" name="Picture 9">
            <a:extLst>
              <a:ext uri="{FF2B5EF4-FFF2-40B4-BE49-F238E27FC236}">
                <a16:creationId xmlns:a16="http://schemas.microsoft.com/office/drawing/2014/main" id="{CAE0148C-CC32-E74A-A62F-7C5539CE0205}"/>
              </a:ext>
            </a:extLst>
          </p:cNvPr>
          <p:cNvPicPr/>
          <p:nvPr/>
        </p:nvPicPr>
        <p:blipFill>
          <a:blip r:embed="rId3" cstate="print">
            <a:extLst>
              <a:ext uri="{28A0092B-C50C-407E-A947-70E740481C1C}">
                <a14:useLocalDpi xmlns:a14="http://schemas.microsoft.com/office/drawing/2010/main"/>
              </a:ext>
            </a:extLst>
          </a:blip>
          <a:stretch>
            <a:fillRect/>
          </a:stretch>
        </p:blipFill>
        <p:spPr>
          <a:xfrm>
            <a:off x="4138767" y="6255813"/>
            <a:ext cx="2174875" cy="295275"/>
          </a:xfrm>
          <a:prstGeom prst="rect">
            <a:avLst/>
          </a:prstGeom>
        </p:spPr>
      </p:pic>
      <p:sp>
        <p:nvSpPr>
          <p:cNvPr id="11" name="Rectangle 10">
            <a:extLst>
              <a:ext uri="{FF2B5EF4-FFF2-40B4-BE49-F238E27FC236}">
                <a16:creationId xmlns:a16="http://schemas.microsoft.com/office/drawing/2014/main" id="{B99687C4-6D06-BE45-A882-2434A3E7594A}"/>
              </a:ext>
            </a:extLst>
          </p:cNvPr>
          <p:cNvSpPr/>
          <p:nvPr/>
        </p:nvSpPr>
        <p:spPr>
          <a:xfrm>
            <a:off x="0" y="6088870"/>
            <a:ext cx="12192000" cy="75862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 pitchFamily="2" charset="0"/>
            </a:endParaRPr>
          </a:p>
        </p:txBody>
      </p:sp>
      <p:pic>
        <p:nvPicPr>
          <p:cNvPr id="12" name="Picture 11">
            <a:extLst>
              <a:ext uri="{FF2B5EF4-FFF2-40B4-BE49-F238E27FC236}">
                <a16:creationId xmlns:a16="http://schemas.microsoft.com/office/drawing/2014/main" id="{95833BFD-A87A-EC41-8ACD-54D5376DB28A}"/>
              </a:ext>
            </a:extLst>
          </p:cNvPr>
          <p:cNvPicPr/>
          <p:nvPr/>
        </p:nvPicPr>
        <p:blipFill>
          <a:blip r:embed="rId3" cstate="print">
            <a:extLst>
              <a:ext uri="{28A0092B-C50C-407E-A947-70E740481C1C}">
                <a14:useLocalDpi xmlns:a14="http://schemas.microsoft.com/office/drawing/2010/main"/>
              </a:ext>
            </a:extLst>
          </a:blip>
          <a:stretch>
            <a:fillRect/>
          </a:stretch>
        </p:blipFill>
        <p:spPr>
          <a:xfrm>
            <a:off x="9790771" y="6403450"/>
            <a:ext cx="2174875" cy="295275"/>
          </a:xfrm>
          <a:prstGeom prst="rect">
            <a:avLst/>
          </a:prstGeom>
        </p:spPr>
      </p:pic>
      <p:sp>
        <p:nvSpPr>
          <p:cNvPr id="2" name="Title 1">
            <a:extLst>
              <a:ext uri="{FF2B5EF4-FFF2-40B4-BE49-F238E27FC236}">
                <a16:creationId xmlns:a16="http://schemas.microsoft.com/office/drawing/2014/main" id="{96633F50-96C9-1847-9D6A-E928B4585329}"/>
              </a:ext>
            </a:extLst>
          </p:cNvPr>
          <p:cNvSpPr>
            <a:spLocks noGrp="1"/>
          </p:cNvSpPr>
          <p:nvPr>
            <p:ph type="ctrTitle"/>
          </p:nvPr>
        </p:nvSpPr>
        <p:spPr>
          <a:xfrm>
            <a:off x="5226205" y="5368306"/>
            <a:ext cx="3870142" cy="731074"/>
          </a:xfrm>
        </p:spPr>
        <p:txBody>
          <a:bodyPr>
            <a:noAutofit/>
          </a:bodyPr>
          <a:lstStyle/>
          <a:p>
            <a:pPr algn="r"/>
            <a:r>
              <a:rPr lang="en-US" sz="2800" b="1" dirty="0">
                <a:solidFill>
                  <a:srgbClr val="002060"/>
                </a:solidFill>
              </a:rPr>
              <a:t>SPOTLIGHT ON </a:t>
            </a:r>
            <a:br>
              <a:rPr lang="en-US" sz="2800" b="1" dirty="0">
                <a:solidFill>
                  <a:srgbClr val="002060"/>
                </a:solidFill>
              </a:rPr>
            </a:br>
            <a:r>
              <a:rPr lang="en-US" sz="2800" b="1" dirty="0">
                <a:solidFill>
                  <a:srgbClr val="002060"/>
                </a:solidFill>
              </a:rPr>
              <a:t>SUMMER UNDERGRADUATE RESEARCH</a:t>
            </a:r>
          </a:p>
        </p:txBody>
      </p:sp>
      <p:pic>
        <p:nvPicPr>
          <p:cNvPr id="15" name="Picture 14" descr="A picture containing indoor, cage, net, tiled&#10;&#10;Description automatically generated">
            <a:extLst>
              <a:ext uri="{FF2B5EF4-FFF2-40B4-BE49-F238E27FC236}">
                <a16:creationId xmlns:a16="http://schemas.microsoft.com/office/drawing/2014/main" id="{AC05E752-39A7-CB40-835A-2C047A9FA79B}"/>
              </a:ext>
            </a:extLst>
          </p:cNvPr>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7971237" y="230528"/>
            <a:ext cx="1732280" cy="2310765"/>
          </a:xfrm>
          <a:prstGeom prst="rect">
            <a:avLst/>
          </a:prstGeom>
          <a:noFill/>
          <a:ln>
            <a:noFill/>
          </a:ln>
        </p:spPr>
      </p:pic>
      <p:pic>
        <p:nvPicPr>
          <p:cNvPr id="18" name="Picture 17" descr="A picture containing sky, outdoor, ground&#10;&#10;Description automatically generated">
            <a:extLst>
              <a:ext uri="{FF2B5EF4-FFF2-40B4-BE49-F238E27FC236}">
                <a16:creationId xmlns:a16="http://schemas.microsoft.com/office/drawing/2014/main" id="{F765F3D2-036C-3942-A79B-4F94627FA52E}"/>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bwMode="auto">
          <a:xfrm>
            <a:off x="7343747" y="2288031"/>
            <a:ext cx="2625090" cy="1626953"/>
          </a:xfrm>
          <a:prstGeom prst="rect">
            <a:avLst/>
          </a:prstGeom>
          <a:noFill/>
          <a:ln>
            <a:noFill/>
          </a:ln>
        </p:spPr>
      </p:pic>
      <p:pic>
        <p:nvPicPr>
          <p:cNvPr id="14" name="Picture 13" descr="A person standing in front of a forest of trees&#10;&#10;Description automatically generated with low confidence">
            <a:extLst>
              <a:ext uri="{FF2B5EF4-FFF2-40B4-BE49-F238E27FC236}">
                <a16:creationId xmlns:a16="http://schemas.microsoft.com/office/drawing/2014/main" id="{AF950F04-F921-4E45-AC5A-DD3B5988E5C8}"/>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9415121" y="2398925"/>
            <a:ext cx="2499969" cy="2642874"/>
          </a:xfrm>
          <a:prstGeom prst="rect">
            <a:avLst/>
          </a:prstGeom>
        </p:spPr>
      </p:pic>
    </p:spTree>
    <p:extLst>
      <p:ext uri="{BB962C8B-B14F-4D97-AF65-F5344CB8AC3E}">
        <p14:creationId xmlns:p14="http://schemas.microsoft.com/office/powerpoint/2010/main" val="40102576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73231AD-3878-0645-8E53-F33DC4474A1C}"/>
              </a:ext>
            </a:extLst>
          </p:cNvPr>
          <p:cNvSpPr/>
          <p:nvPr/>
        </p:nvSpPr>
        <p:spPr>
          <a:xfrm>
            <a:off x="9258297" y="771526"/>
            <a:ext cx="2967801" cy="1984088"/>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 pitchFamily="2" charset="0"/>
            </a:endParaRPr>
          </a:p>
        </p:txBody>
      </p:sp>
      <p:sp>
        <p:nvSpPr>
          <p:cNvPr id="2" name="Title 1">
            <a:extLst>
              <a:ext uri="{FF2B5EF4-FFF2-40B4-BE49-F238E27FC236}">
                <a16:creationId xmlns:a16="http://schemas.microsoft.com/office/drawing/2014/main" id="{96633F50-96C9-1847-9D6A-E928B4585329}"/>
              </a:ext>
            </a:extLst>
          </p:cNvPr>
          <p:cNvSpPr>
            <a:spLocks noGrp="1"/>
          </p:cNvSpPr>
          <p:nvPr>
            <p:ph type="ctrTitle"/>
          </p:nvPr>
        </p:nvSpPr>
        <p:spPr>
          <a:xfrm>
            <a:off x="5226205" y="5368306"/>
            <a:ext cx="3870142" cy="731074"/>
          </a:xfrm>
        </p:spPr>
        <p:txBody>
          <a:bodyPr>
            <a:noAutofit/>
          </a:bodyPr>
          <a:lstStyle/>
          <a:p>
            <a:pPr algn="r"/>
            <a:r>
              <a:rPr lang="en-US" sz="2800" b="1" dirty="0">
                <a:solidFill>
                  <a:srgbClr val="002060"/>
                </a:solidFill>
              </a:rPr>
              <a:t>SPOTLIGHT ON </a:t>
            </a:r>
            <a:br>
              <a:rPr lang="en-US" sz="2800" b="1" dirty="0">
                <a:solidFill>
                  <a:srgbClr val="002060"/>
                </a:solidFill>
              </a:rPr>
            </a:br>
            <a:r>
              <a:rPr lang="en-US" sz="2800" b="1" dirty="0">
                <a:solidFill>
                  <a:srgbClr val="002060"/>
                </a:solidFill>
              </a:rPr>
              <a:t>SUMMER UNDERGRADUATE RESEARCH</a:t>
            </a:r>
          </a:p>
        </p:txBody>
      </p:sp>
      <p:sp>
        <p:nvSpPr>
          <p:cNvPr id="3" name="Subtitle 2">
            <a:extLst>
              <a:ext uri="{FF2B5EF4-FFF2-40B4-BE49-F238E27FC236}">
                <a16:creationId xmlns:a16="http://schemas.microsoft.com/office/drawing/2014/main" id="{6A4393F9-46D9-9346-83E2-8A98D512B6B0}"/>
              </a:ext>
            </a:extLst>
          </p:cNvPr>
          <p:cNvSpPr>
            <a:spLocks noGrp="1"/>
          </p:cNvSpPr>
          <p:nvPr>
            <p:ph type="subTitle" idx="1"/>
          </p:nvPr>
        </p:nvSpPr>
        <p:spPr>
          <a:xfrm>
            <a:off x="133859" y="997212"/>
            <a:ext cx="7315200" cy="5071688"/>
          </a:xfrm>
        </p:spPr>
        <p:txBody>
          <a:bodyPr>
            <a:normAutofit fontScale="92500"/>
          </a:bodyPr>
          <a:lstStyle/>
          <a:p>
            <a:r>
              <a:rPr lang="en-US" sz="2900" b="1" dirty="0">
                <a:solidFill>
                  <a:srgbClr val="002060"/>
                </a:solidFill>
                <a:latin typeface="Tahoma" panose="020B0604030504040204" pitchFamily="34" charset="0"/>
              </a:rPr>
              <a:t>Adam’s summer research</a:t>
            </a:r>
            <a:br>
              <a:rPr lang="en-US" sz="3000" dirty="0">
                <a:solidFill>
                  <a:srgbClr val="002060"/>
                </a:solidFill>
                <a:latin typeface="Tahoma" panose="020B0604030504040204" pitchFamily="34" charset="0"/>
              </a:rPr>
            </a:br>
            <a:r>
              <a:rPr lang="en-US" dirty="0">
                <a:solidFill>
                  <a:srgbClr val="002060"/>
                </a:solidFill>
              </a:rPr>
              <a:t>focused on trying to create a more </a:t>
            </a:r>
            <a:br>
              <a:rPr lang="en-US" dirty="0">
                <a:solidFill>
                  <a:srgbClr val="002060"/>
                </a:solidFill>
              </a:rPr>
            </a:br>
            <a:r>
              <a:rPr lang="en-US" dirty="0">
                <a:solidFill>
                  <a:srgbClr val="002060"/>
                </a:solidFill>
              </a:rPr>
              <a:t>accurate model of predicting failures in</a:t>
            </a:r>
            <a:br>
              <a:rPr lang="en-US" dirty="0">
                <a:solidFill>
                  <a:srgbClr val="002060"/>
                </a:solidFill>
              </a:rPr>
            </a:br>
            <a:r>
              <a:rPr lang="en-US" dirty="0">
                <a:solidFill>
                  <a:srgbClr val="002060"/>
                </a:solidFill>
              </a:rPr>
              <a:t>city pipelines with defects. “Using </a:t>
            </a:r>
            <a:br>
              <a:rPr lang="en-US" dirty="0">
                <a:solidFill>
                  <a:srgbClr val="002060"/>
                </a:solidFill>
              </a:rPr>
            </a:br>
            <a:r>
              <a:rPr lang="en-US" dirty="0">
                <a:solidFill>
                  <a:srgbClr val="002060"/>
                </a:solidFill>
              </a:rPr>
              <a:t>Abaqus, I modeled the pipelines and </a:t>
            </a:r>
            <a:br>
              <a:rPr lang="en-US" dirty="0">
                <a:solidFill>
                  <a:srgbClr val="002060"/>
                </a:solidFill>
              </a:rPr>
            </a:br>
            <a:r>
              <a:rPr lang="en-US" dirty="0">
                <a:solidFill>
                  <a:srgbClr val="002060"/>
                </a:solidFill>
              </a:rPr>
              <a:t>simulated them to try find the pressure </a:t>
            </a:r>
            <a:br>
              <a:rPr lang="en-US" dirty="0">
                <a:solidFill>
                  <a:srgbClr val="002060"/>
                </a:solidFill>
              </a:rPr>
            </a:br>
            <a:r>
              <a:rPr lang="en-US" dirty="0">
                <a:solidFill>
                  <a:srgbClr val="002060"/>
                </a:solidFill>
              </a:rPr>
              <a:t>that the pipe would fail.” </a:t>
            </a:r>
          </a:p>
          <a:p>
            <a:r>
              <a:rPr lang="en-US" sz="3000" b="1" dirty="0">
                <a:solidFill>
                  <a:srgbClr val="002060"/>
                </a:solidFill>
                <a:latin typeface="Tahoma" panose="020B0604030504040204" pitchFamily="34" charset="0"/>
              </a:rPr>
              <a:t>Adam discovered </a:t>
            </a:r>
            <a:r>
              <a:rPr lang="en-US" dirty="0">
                <a:solidFill>
                  <a:srgbClr val="002060"/>
                </a:solidFill>
              </a:rPr>
              <a:t>how to use the Abaqus software. “Whether it was modeling, simulating, or repairing errors, </a:t>
            </a:r>
            <a:br>
              <a:rPr lang="en-US" dirty="0">
                <a:solidFill>
                  <a:srgbClr val="002060"/>
                </a:solidFill>
              </a:rPr>
            </a:br>
            <a:r>
              <a:rPr lang="en-US" dirty="0">
                <a:solidFill>
                  <a:srgbClr val="002060"/>
                </a:solidFill>
              </a:rPr>
              <a:t>I gained a much deeper understanding on how the software works.”                                                                                  </a:t>
            </a:r>
            <a:r>
              <a:rPr lang="en-US" sz="3000" b="1" dirty="0">
                <a:solidFill>
                  <a:srgbClr val="002060"/>
                </a:solidFill>
                <a:latin typeface="Tahoma" panose="020B0604030504040204" pitchFamily="34" charset="0"/>
              </a:rPr>
              <a:t>And Adam’s favorite part</a:t>
            </a:r>
            <a:r>
              <a:rPr lang="en-US" b="1" dirty="0">
                <a:solidFill>
                  <a:srgbClr val="002060"/>
                </a:solidFill>
              </a:rPr>
              <a:t> </a:t>
            </a:r>
            <a:r>
              <a:rPr lang="en-US" dirty="0">
                <a:solidFill>
                  <a:srgbClr val="002060"/>
                </a:solidFill>
              </a:rPr>
              <a:t>was meeting              all the other students in the program. “Meeting them </a:t>
            </a:r>
            <a:br>
              <a:rPr lang="en-US" dirty="0">
                <a:solidFill>
                  <a:srgbClr val="002060"/>
                </a:solidFill>
              </a:rPr>
            </a:br>
            <a:r>
              <a:rPr lang="en-US" dirty="0">
                <a:solidFill>
                  <a:srgbClr val="002060"/>
                </a:solidFill>
              </a:rPr>
              <a:t>and getting to know them has been very </a:t>
            </a:r>
            <a:br>
              <a:rPr lang="en-US" dirty="0">
                <a:solidFill>
                  <a:srgbClr val="002060"/>
                </a:solidFill>
              </a:rPr>
            </a:br>
            <a:r>
              <a:rPr lang="en-US" dirty="0">
                <a:solidFill>
                  <a:srgbClr val="002060"/>
                </a:solidFill>
              </a:rPr>
              <a:t>informative on what other students are </a:t>
            </a:r>
            <a:br>
              <a:rPr lang="en-US" dirty="0">
                <a:solidFill>
                  <a:srgbClr val="002060"/>
                </a:solidFill>
              </a:rPr>
            </a:br>
            <a:r>
              <a:rPr lang="en-US" dirty="0">
                <a:solidFill>
                  <a:srgbClr val="002060"/>
                </a:solidFill>
              </a:rPr>
              <a:t>working on in the university.”</a:t>
            </a:r>
          </a:p>
          <a:p>
            <a:endParaRPr lang="en-US" sz="4000" dirty="0">
              <a:solidFill>
                <a:schemeClr val="accent6">
                  <a:lumMod val="75000"/>
                </a:schemeClr>
              </a:solidFill>
              <a:latin typeface="Tahoma" panose="020B0604030504040204" pitchFamily="34" charset="0"/>
            </a:endParaRPr>
          </a:p>
        </p:txBody>
      </p:sp>
      <p:sp>
        <p:nvSpPr>
          <p:cNvPr id="4" name="TextBox 3">
            <a:extLst>
              <a:ext uri="{FF2B5EF4-FFF2-40B4-BE49-F238E27FC236}">
                <a16:creationId xmlns:a16="http://schemas.microsoft.com/office/drawing/2014/main" id="{0BFE29DC-C5D9-E444-B9D3-AF63387F0800}"/>
              </a:ext>
            </a:extLst>
          </p:cNvPr>
          <p:cNvSpPr txBox="1"/>
          <p:nvPr/>
        </p:nvSpPr>
        <p:spPr>
          <a:xfrm>
            <a:off x="78059" y="234176"/>
            <a:ext cx="3884341" cy="369332"/>
          </a:xfrm>
          <a:prstGeom prst="rect">
            <a:avLst/>
          </a:prstGeom>
          <a:noFill/>
        </p:spPr>
        <p:txBody>
          <a:bodyPr wrap="square" rtlCol="0">
            <a:spAutoFit/>
          </a:bodyPr>
          <a:lstStyle/>
          <a:p>
            <a:r>
              <a:rPr lang="en-US" dirty="0">
                <a:latin typeface="Helvetica" pitchFamily="2" charset="0"/>
              </a:rPr>
              <a:t>Office of Research and Innovation</a:t>
            </a:r>
          </a:p>
        </p:txBody>
      </p:sp>
      <p:sp>
        <p:nvSpPr>
          <p:cNvPr id="8" name="Rectangle 7">
            <a:extLst>
              <a:ext uri="{FF2B5EF4-FFF2-40B4-BE49-F238E27FC236}">
                <a16:creationId xmlns:a16="http://schemas.microsoft.com/office/drawing/2014/main" id="{85A68AC2-88B4-9842-8A3D-D1F580DB44F4}"/>
              </a:ext>
            </a:extLst>
          </p:cNvPr>
          <p:cNvSpPr/>
          <p:nvPr/>
        </p:nvSpPr>
        <p:spPr>
          <a:xfrm>
            <a:off x="9459634" y="4058901"/>
            <a:ext cx="2565126" cy="507831"/>
          </a:xfrm>
          <a:prstGeom prst="rect">
            <a:avLst/>
          </a:prstGeom>
        </p:spPr>
        <p:txBody>
          <a:bodyPr wrap="none">
            <a:spAutoFit/>
          </a:bodyPr>
          <a:lstStyle/>
          <a:p>
            <a:pPr algn="ctr"/>
            <a:r>
              <a:rPr lang="en-US" sz="2700" dirty="0">
                <a:solidFill>
                  <a:srgbClr val="002060"/>
                </a:solidFill>
                <a:latin typeface="Tahoma" panose="020B0604030504040204" pitchFamily="34" charset="0"/>
              </a:rPr>
              <a:t>Adam </a:t>
            </a:r>
            <a:r>
              <a:rPr lang="en-US" sz="2700" dirty="0" err="1">
                <a:solidFill>
                  <a:srgbClr val="002060"/>
                </a:solidFill>
                <a:latin typeface="Tahoma" panose="020B0604030504040204" pitchFamily="34" charset="0"/>
              </a:rPr>
              <a:t>Puchalski</a:t>
            </a:r>
            <a:endParaRPr lang="en-US" sz="2700" dirty="0">
              <a:solidFill>
                <a:srgbClr val="002060"/>
              </a:solidFill>
              <a:latin typeface="Tahoma" panose="020B0604030504040204" pitchFamily="34" charset="0"/>
            </a:endParaRPr>
          </a:p>
        </p:txBody>
      </p:sp>
      <p:pic>
        <p:nvPicPr>
          <p:cNvPr id="9" name="Picture 8">
            <a:extLst>
              <a:ext uri="{FF2B5EF4-FFF2-40B4-BE49-F238E27FC236}">
                <a16:creationId xmlns:a16="http://schemas.microsoft.com/office/drawing/2014/main" id="{ADBC6D51-C52A-6D4C-8D60-8B36882B19E2}"/>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9167585" y="20966"/>
            <a:ext cx="3024415" cy="1731634"/>
          </a:xfrm>
          <a:prstGeom prst="rect">
            <a:avLst/>
          </a:prstGeom>
        </p:spPr>
      </p:pic>
      <p:pic>
        <p:nvPicPr>
          <p:cNvPr id="10" name="Picture 9">
            <a:extLst>
              <a:ext uri="{FF2B5EF4-FFF2-40B4-BE49-F238E27FC236}">
                <a16:creationId xmlns:a16="http://schemas.microsoft.com/office/drawing/2014/main" id="{CAE0148C-CC32-E74A-A62F-7C5539CE0205}"/>
              </a:ext>
            </a:extLst>
          </p:cNvPr>
          <p:cNvPicPr/>
          <p:nvPr/>
        </p:nvPicPr>
        <p:blipFill>
          <a:blip r:embed="rId3" cstate="print">
            <a:extLst>
              <a:ext uri="{28A0092B-C50C-407E-A947-70E740481C1C}">
                <a14:useLocalDpi xmlns:a14="http://schemas.microsoft.com/office/drawing/2010/main"/>
              </a:ext>
            </a:extLst>
          </a:blip>
          <a:stretch>
            <a:fillRect/>
          </a:stretch>
        </p:blipFill>
        <p:spPr>
          <a:xfrm>
            <a:off x="4138767" y="6255813"/>
            <a:ext cx="2174875" cy="295275"/>
          </a:xfrm>
          <a:prstGeom prst="rect">
            <a:avLst/>
          </a:prstGeom>
        </p:spPr>
      </p:pic>
      <p:sp>
        <p:nvSpPr>
          <p:cNvPr id="11" name="Rectangle 10">
            <a:extLst>
              <a:ext uri="{FF2B5EF4-FFF2-40B4-BE49-F238E27FC236}">
                <a16:creationId xmlns:a16="http://schemas.microsoft.com/office/drawing/2014/main" id="{B99687C4-6D06-BE45-A882-2434A3E7594A}"/>
              </a:ext>
            </a:extLst>
          </p:cNvPr>
          <p:cNvSpPr/>
          <p:nvPr/>
        </p:nvSpPr>
        <p:spPr>
          <a:xfrm>
            <a:off x="0" y="6088870"/>
            <a:ext cx="12192000" cy="75862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 pitchFamily="2" charset="0"/>
            </a:endParaRPr>
          </a:p>
        </p:txBody>
      </p:sp>
      <p:pic>
        <p:nvPicPr>
          <p:cNvPr id="12" name="Picture 11">
            <a:extLst>
              <a:ext uri="{FF2B5EF4-FFF2-40B4-BE49-F238E27FC236}">
                <a16:creationId xmlns:a16="http://schemas.microsoft.com/office/drawing/2014/main" id="{95833BFD-A87A-EC41-8ACD-54D5376DB28A}"/>
              </a:ext>
            </a:extLst>
          </p:cNvPr>
          <p:cNvPicPr/>
          <p:nvPr/>
        </p:nvPicPr>
        <p:blipFill>
          <a:blip r:embed="rId3" cstate="print">
            <a:extLst>
              <a:ext uri="{28A0092B-C50C-407E-A947-70E740481C1C}">
                <a14:useLocalDpi xmlns:a14="http://schemas.microsoft.com/office/drawing/2010/main"/>
              </a:ext>
            </a:extLst>
          </a:blip>
          <a:stretch>
            <a:fillRect/>
          </a:stretch>
        </p:blipFill>
        <p:spPr>
          <a:xfrm>
            <a:off x="9807799" y="6332868"/>
            <a:ext cx="2174875" cy="295275"/>
          </a:xfrm>
          <a:prstGeom prst="rect">
            <a:avLst/>
          </a:prstGeom>
        </p:spPr>
      </p:pic>
      <p:pic>
        <p:nvPicPr>
          <p:cNvPr id="14" name="Picture 13" descr="A person with a backpack on a mountain&#10;&#10;Description automatically generated with low confidence">
            <a:extLst>
              <a:ext uri="{FF2B5EF4-FFF2-40B4-BE49-F238E27FC236}">
                <a16:creationId xmlns:a16="http://schemas.microsoft.com/office/drawing/2014/main" id="{7CC309CD-4B5B-854D-AB94-96AF02AF6C5D}"/>
              </a:ext>
            </a:extLst>
          </p:cNvPr>
          <p:cNvPicPr/>
          <p:nvPr/>
        </p:nvPicPr>
        <p:blipFill>
          <a:blip r:embed="rId4" cstate="print">
            <a:extLst>
              <a:ext uri="{28A0092B-C50C-407E-A947-70E740481C1C}">
                <a14:useLocalDpi xmlns:a14="http://schemas.microsoft.com/office/drawing/2010/main"/>
              </a:ext>
            </a:extLst>
          </a:blip>
          <a:srcRect/>
          <a:stretch>
            <a:fillRect/>
          </a:stretch>
        </p:blipFill>
        <p:spPr bwMode="auto">
          <a:xfrm>
            <a:off x="9351771" y="1740086"/>
            <a:ext cx="2736850" cy="2052320"/>
          </a:xfrm>
          <a:prstGeom prst="rect">
            <a:avLst/>
          </a:prstGeom>
          <a:noFill/>
          <a:ln>
            <a:noFill/>
          </a:ln>
        </p:spPr>
      </p:pic>
      <p:pic>
        <p:nvPicPr>
          <p:cNvPr id="5" name="Picture 4" descr="A long white bridge&#10;&#10;Description automatically generated with low confidence">
            <a:extLst>
              <a:ext uri="{FF2B5EF4-FFF2-40B4-BE49-F238E27FC236}">
                <a16:creationId xmlns:a16="http://schemas.microsoft.com/office/drawing/2014/main" id="{E9431BC7-4129-4B45-BDAD-9EE7F8D340AC}"/>
              </a:ext>
            </a:extLst>
          </p:cNvPr>
          <p:cNvPicPr>
            <a:picLocks noChangeAspect="1"/>
          </p:cNvPicPr>
          <p:nvPr/>
        </p:nvPicPr>
        <p:blipFill>
          <a:blip r:embed="rId5"/>
          <a:stretch>
            <a:fillRect/>
          </a:stretch>
        </p:blipFill>
        <p:spPr>
          <a:xfrm>
            <a:off x="5660462" y="1027692"/>
            <a:ext cx="2739953" cy="2052320"/>
          </a:xfrm>
          <a:prstGeom prst="rect">
            <a:avLst/>
          </a:prstGeom>
        </p:spPr>
      </p:pic>
      <p:pic>
        <p:nvPicPr>
          <p:cNvPr id="18" name="Picture 17" descr="Graphical user interface&#10;&#10;Description automatically generated with low confidence">
            <a:extLst>
              <a:ext uri="{FF2B5EF4-FFF2-40B4-BE49-F238E27FC236}">
                <a16:creationId xmlns:a16="http://schemas.microsoft.com/office/drawing/2014/main" id="{5B0360FD-324A-4648-919B-7BCA3AC47831}"/>
              </a:ext>
            </a:extLst>
          </p:cNvPr>
          <p:cNvPicPr>
            <a:picLocks noChangeAspect="1"/>
          </p:cNvPicPr>
          <p:nvPr/>
        </p:nvPicPr>
        <p:blipFill>
          <a:blip r:embed="rId6"/>
          <a:stretch>
            <a:fillRect/>
          </a:stretch>
        </p:blipFill>
        <p:spPr>
          <a:xfrm>
            <a:off x="9807799" y="4620202"/>
            <a:ext cx="1810773" cy="1286260"/>
          </a:xfrm>
          <a:prstGeom prst="rect">
            <a:avLst/>
          </a:prstGeom>
        </p:spPr>
      </p:pic>
    </p:spTree>
    <p:extLst>
      <p:ext uri="{BB962C8B-B14F-4D97-AF65-F5344CB8AC3E}">
        <p14:creationId xmlns:p14="http://schemas.microsoft.com/office/powerpoint/2010/main" val="6600229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73231AD-3878-0645-8E53-F33DC4474A1C}"/>
              </a:ext>
            </a:extLst>
          </p:cNvPr>
          <p:cNvSpPr/>
          <p:nvPr/>
        </p:nvSpPr>
        <p:spPr>
          <a:xfrm>
            <a:off x="9258298" y="771526"/>
            <a:ext cx="2933702" cy="1984088"/>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 pitchFamily="2" charset="0"/>
            </a:endParaRPr>
          </a:p>
        </p:txBody>
      </p:sp>
      <p:sp>
        <p:nvSpPr>
          <p:cNvPr id="2" name="Title 1">
            <a:extLst>
              <a:ext uri="{FF2B5EF4-FFF2-40B4-BE49-F238E27FC236}">
                <a16:creationId xmlns:a16="http://schemas.microsoft.com/office/drawing/2014/main" id="{96633F50-96C9-1847-9D6A-E928B4585329}"/>
              </a:ext>
            </a:extLst>
          </p:cNvPr>
          <p:cNvSpPr>
            <a:spLocks noGrp="1"/>
          </p:cNvSpPr>
          <p:nvPr>
            <p:ph type="ctrTitle"/>
          </p:nvPr>
        </p:nvSpPr>
        <p:spPr>
          <a:xfrm>
            <a:off x="5226205" y="5368306"/>
            <a:ext cx="3870142" cy="731074"/>
          </a:xfrm>
        </p:spPr>
        <p:txBody>
          <a:bodyPr>
            <a:noAutofit/>
          </a:bodyPr>
          <a:lstStyle/>
          <a:p>
            <a:pPr algn="r"/>
            <a:r>
              <a:rPr lang="en-US" sz="2800" b="1" dirty="0">
                <a:solidFill>
                  <a:srgbClr val="002060"/>
                </a:solidFill>
              </a:rPr>
              <a:t>SPOTLIGHT ON </a:t>
            </a:r>
            <a:br>
              <a:rPr lang="en-US" sz="2800" b="1" dirty="0">
                <a:solidFill>
                  <a:srgbClr val="002060"/>
                </a:solidFill>
              </a:rPr>
            </a:br>
            <a:r>
              <a:rPr lang="en-US" sz="2800" b="1" dirty="0">
                <a:solidFill>
                  <a:srgbClr val="002060"/>
                </a:solidFill>
              </a:rPr>
              <a:t>SUMMER UNDERGRADUATE RESEARCH</a:t>
            </a:r>
          </a:p>
        </p:txBody>
      </p:sp>
      <p:sp>
        <p:nvSpPr>
          <p:cNvPr id="3" name="Subtitle 2">
            <a:extLst>
              <a:ext uri="{FF2B5EF4-FFF2-40B4-BE49-F238E27FC236}">
                <a16:creationId xmlns:a16="http://schemas.microsoft.com/office/drawing/2014/main" id="{6A4393F9-46D9-9346-83E2-8A98D512B6B0}"/>
              </a:ext>
            </a:extLst>
          </p:cNvPr>
          <p:cNvSpPr>
            <a:spLocks noGrp="1"/>
          </p:cNvSpPr>
          <p:nvPr>
            <p:ph type="subTitle" idx="1"/>
          </p:nvPr>
        </p:nvSpPr>
        <p:spPr>
          <a:xfrm>
            <a:off x="265079" y="871025"/>
            <a:ext cx="7315200" cy="5395265"/>
          </a:xfrm>
        </p:spPr>
        <p:txBody>
          <a:bodyPr>
            <a:normAutofit fontScale="92500" lnSpcReduction="10000"/>
          </a:bodyPr>
          <a:lstStyle/>
          <a:p>
            <a:r>
              <a:rPr lang="en-US" sz="2900" b="1" dirty="0">
                <a:solidFill>
                  <a:srgbClr val="002060"/>
                </a:solidFill>
                <a:latin typeface="Tahoma" panose="020B0604030504040204" pitchFamily="34" charset="0"/>
              </a:rPr>
              <a:t>Kyla’s summer research</a:t>
            </a:r>
            <a:br>
              <a:rPr lang="en-US" sz="2400" dirty="0">
                <a:solidFill>
                  <a:srgbClr val="002060"/>
                </a:solidFill>
                <a:latin typeface="Tahoma" panose="020B0604030504040204" pitchFamily="34" charset="0"/>
              </a:rPr>
            </a:br>
            <a:r>
              <a:rPr lang="en-US" sz="2400" dirty="0">
                <a:solidFill>
                  <a:srgbClr val="002060"/>
                </a:solidFill>
              </a:rPr>
              <a:t>involved gathering and analyzing </a:t>
            </a:r>
            <a:br>
              <a:rPr lang="en-US" sz="2400" dirty="0">
                <a:solidFill>
                  <a:srgbClr val="002060"/>
                </a:solidFill>
              </a:rPr>
            </a:br>
            <a:r>
              <a:rPr lang="en-US" sz="2400" dirty="0">
                <a:solidFill>
                  <a:srgbClr val="002060"/>
                </a:solidFill>
              </a:rPr>
              <a:t>data of patients with Type I and </a:t>
            </a:r>
            <a:br>
              <a:rPr lang="en-US" sz="2400" dirty="0">
                <a:solidFill>
                  <a:srgbClr val="002060"/>
                </a:solidFill>
              </a:rPr>
            </a:br>
            <a:r>
              <a:rPr lang="en-US" sz="2400" dirty="0">
                <a:solidFill>
                  <a:srgbClr val="002060"/>
                </a:solidFill>
              </a:rPr>
              <a:t>Type II diabetes – specifically the </a:t>
            </a:r>
            <a:br>
              <a:rPr lang="en-US" sz="2400" dirty="0">
                <a:solidFill>
                  <a:srgbClr val="002060"/>
                </a:solidFill>
              </a:rPr>
            </a:br>
            <a:r>
              <a:rPr lang="en-US" sz="2400" dirty="0">
                <a:solidFill>
                  <a:srgbClr val="002060"/>
                </a:solidFill>
              </a:rPr>
              <a:t>teen population. These Patient </a:t>
            </a:r>
            <a:br>
              <a:rPr lang="en-US" sz="2400" dirty="0">
                <a:solidFill>
                  <a:srgbClr val="002060"/>
                </a:solidFill>
              </a:rPr>
            </a:br>
            <a:r>
              <a:rPr lang="en-US" sz="2400" dirty="0">
                <a:solidFill>
                  <a:srgbClr val="002060"/>
                </a:solidFill>
              </a:rPr>
              <a:t>Reported Outcome Measures </a:t>
            </a:r>
            <a:br>
              <a:rPr lang="en-US" sz="2400" dirty="0">
                <a:solidFill>
                  <a:srgbClr val="002060"/>
                </a:solidFill>
              </a:rPr>
            </a:br>
            <a:r>
              <a:rPr lang="en-US" sz="2400" dirty="0">
                <a:solidFill>
                  <a:srgbClr val="002060"/>
                </a:solidFill>
              </a:rPr>
              <a:t>(PROM) aid in identifying which </a:t>
            </a:r>
            <a:br>
              <a:rPr lang="en-US" sz="2400" dirty="0">
                <a:solidFill>
                  <a:srgbClr val="002060"/>
                </a:solidFill>
              </a:rPr>
            </a:br>
            <a:r>
              <a:rPr lang="en-US" sz="2400" dirty="0">
                <a:solidFill>
                  <a:srgbClr val="002060"/>
                </a:solidFill>
              </a:rPr>
              <a:t>factors have a significant impact</a:t>
            </a:r>
            <a:br>
              <a:rPr lang="en-US" sz="2400" dirty="0">
                <a:solidFill>
                  <a:srgbClr val="002060"/>
                </a:solidFill>
              </a:rPr>
            </a:br>
            <a:r>
              <a:rPr lang="en-US" sz="2400" dirty="0">
                <a:solidFill>
                  <a:srgbClr val="002060"/>
                </a:solidFill>
              </a:rPr>
              <a:t>on the teens’ quality of life. </a:t>
            </a:r>
          </a:p>
          <a:p>
            <a:r>
              <a:rPr lang="en-US" sz="2900" b="1" dirty="0">
                <a:solidFill>
                  <a:srgbClr val="002060"/>
                </a:solidFill>
                <a:latin typeface="Tahoma" panose="020B0604030504040204" pitchFamily="34" charset="0"/>
              </a:rPr>
              <a:t>Kyla discovered </a:t>
            </a:r>
            <a:r>
              <a:rPr lang="en-US" sz="2400" dirty="0">
                <a:solidFill>
                  <a:srgbClr val="002060"/>
                </a:solidFill>
              </a:rPr>
              <a:t>that research is not a </a:t>
            </a:r>
            <a:br>
              <a:rPr lang="en-US" sz="2400" dirty="0">
                <a:solidFill>
                  <a:srgbClr val="002060"/>
                </a:solidFill>
              </a:rPr>
            </a:br>
            <a:r>
              <a:rPr lang="en-US" sz="2400" dirty="0">
                <a:solidFill>
                  <a:srgbClr val="002060"/>
                </a:solidFill>
              </a:rPr>
              <a:t>one-and-done process. It may take a couple </a:t>
            </a:r>
            <a:br>
              <a:rPr lang="en-US" sz="2400" dirty="0">
                <a:solidFill>
                  <a:srgbClr val="002060"/>
                </a:solidFill>
              </a:rPr>
            </a:br>
            <a:r>
              <a:rPr lang="en-US" sz="2400" dirty="0">
                <a:solidFill>
                  <a:srgbClr val="002060"/>
                </a:solidFill>
              </a:rPr>
              <a:t>months to a couple of years for research to </a:t>
            </a:r>
            <a:br>
              <a:rPr lang="en-US" sz="2400" dirty="0">
                <a:solidFill>
                  <a:srgbClr val="002060"/>
                </a:solidFill>
              </a:rPr>
            </a:br>
            <a:r>
              <a:rPr lang="en-US" sz="2400" dirty="0">
                <a:solidFill>
                  <a:srgbClr val="002060"/>
                </a:solidFill>
              </a:rPr>
              <a:t>progress. </a:t>
            </a:r>
          </a:p>
          <a:p>
            <a:r>
              <a:rPr lang="en-US" sz="2900" b="1" dirty="0">
                <a:solidFill>
                  <a:srgbClr val="002060"/>
                </a:solidFill>
                <a:latin typeface="Tahoma" panose="020B0604030504040204" pitchFamily="34" charset="0"/>
              </a:rPr>
              <a:t>And Kyla’s favorite part</a:t>
            </a:r>
            <a:r>
              <a:rPr lang="en-US" sz="2900" b="1" dirty="0">
                <a:solidFill>
                  <a:srgbClr val="002060"/>
                </a:solidFill>
              </a:rPr>
              <a:t> </a:t>
            </a:r>
            <a:r>
              <a:rPr lang="en-US" sz="2400" dirty="0">
                <a:solidFill>
                  <a:srgbClr val="002060"/>
                </a:solidFill>
              </a:rPr>
              <a:t>of summer </a:t>
            </a:r>
            <a:br>
              <a:rPr lang="en-US" sz="2400" dirty="0">
                <a:solidFill>
                  <a:srgbClr val="002060"/>
                </a:solidFill>
              </a:rPr>
            </a:br>
            <a:r>
              <a:rPr lang="en-US" sz="2400" dirty="0">
                <a:solidFill>
                  <a:srgbClr val="002060"/>
                </a:solidFill>
              </a:rPr>
              <a:t>research was attending a nursing </a:t>
            </a:r>
            <a:br>
              <a:rPr lang="en-US" sz="2400" dirty="0">
                <a:solidFill>
                  <a:srgbClr val="002060"/>
                </a:solidFill>
              </a:rPr>
            </a:br>
            <a:r>
              <a:rPr lang="en-US" sz="2400" dirty="0">
                <a:solidFill>
                  <a:srgbClr val="002060"/>
                </a:solidFill>
              </a:rPr>
              <a:t>conference virtually (the 15</a:t>
            </a:r>
            <a:r>
              <a:rPr lang="en-US" sz="2400" baseline="30000" dirty="0">
                <a:solidFill>
                  <a:srgbClr val="002060"/>
                </a:solidFill>
              </a:rPr>
              <a:t>th</a:t>
            </a:r>
            <a:r>
              <a:rPr lang="en-US" sz="2400" dirty="0">
                <a:solidFill>
                  <a:srgbClr val="002060"/>
                </a:solidFill>
              </a:rPr>
              <a:t> International </a:t>
            </a:r>
            <a:br>
              <a:rPr lang="en-US" sz="2400" dirty="0">
                <a:solidFill>
                  <a:srgbClr val="002060"/>
                </a:solidFill>
              </a:rPr>
            </a:br>
            <a:r>
              <a:rPr lang="en-US" sz="2400" dirty="0">
                <a:solidFill>
                  <a:srgbClr val="002060"/>
                </a:solidFill>
              </a:rPr>
              <a:t>Family Nursing Conference).</a:t>
            </a:r>
            <a:endParaRPr lang="en-US" sz="2000" dirty="0">
              <a:solidFill>
                <a:srgbClr val="002060"/>
              </a:solidFill>
              <a:latin typeface="Tahoma" panose="020B0604030504040204" pitchFamily="34" charset="0"/>
            </a:endParaRPr>
          </a:p>
        </p:txBody>
      </p:sp>
      <p:sp>
        <p:nvSpPr>
          <p:cNvPr id="4" name="TextBox 3">
            <a:extLst>
              <a:ext uri="{FF2B5EF4-FFF2-40B4-BE49-F238E27FC236}">
                <a16:creationId xmlns:a16="http://schemas.microsoft.com/office/drawing/2014/main" id="{0BFE29DC-C5D9-E444-B9D3-AF63387F0800}"/>
              </a:ext>
            </a:extLst>
          </p:cNvPr>
          <p:cNvSpPr txBox="1"/>
          <p:nvPr/>
        </p:nvSpPr>
        <p:spPr>
          <a:xfrm>
            <a:off x="78059" y="234176"/>
            <a:ext cx="3725647" cy="369332"/>
          </a:xfrm>
          <a:prstGeom prst="rect">
            <a:avLst/>
          </a:prstGeom>
          <a:noFill/>
        </p:spPr>
        <p:txBody>
          <a:bodyPr wrap="square" rtlCol="0">
            <a:spAutoFit/>
          </a:bodyPr>
          <a:lstStyle/>
          <a:p>
            <a:r>
              <a:rPr lang="en-US" dirty="0">
                <a:latin typeface="Helvetica" pitchFamily="2" charset="0"/>
              </a:rPr>
              <a:t>Office of Research and Innovation</a:t>
            </a:r>
          </a:p>
        </p:txBody>
      </p:sp>
      <p:sp>
        <p:nvSpPr>
          <p:cNvPr id="8" name="Rectangle 7">
            <a:extLst>
              <a:ext uri="{FF2B5EF4-FFF2-40B4-BE49-F238E27FC236}">
                <a16:creationId xmlns:a16="http://schemas.microsoft.com/office/drawing/2014/main" id="{85A68AC2-88B4-9842-8A3D-D1F580DB44F4}"/>
              </a:ext>
            </a:extLst>
          </p:cNvPr>
          <p:cNvSpPr/>
          <p:nvPr/>
        </p:nvSpPr>
        <p:spPr>
          <a:xfrm>
            <a:off x="9258298" y="4860475"/>
            <a:ext cx="2933701" cy="630942"/>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a:spAutoFit/>
          </a:bodyPr>
          <a:lstStyle/>
          <a:p>
            <a:pPr algn="ctr"/>
            <a:r>
              <a:rPr lang="en-US" sz="3500" dirty="0">
                <a:ln w="0">
                  <a:noFill/>
                </a:ln>
                <a:solidFill>
                  <a:srgbClr val="002060"/>
                </a:solidFill>
                <a:latin typeface="Tahoma" panose="020B0604030504040204" pitchFamily="34" charset="0"/>
              </a:rPr>
              <a:t>Kyla Navarro</a:t>
            </a:r>
          </a:p>
        </p:txBody>
      </p:sp>
      <p:pic>
        <p:nvPicPr>
          <p:cNvPr id="9" name="Picture 8">
            <a:extLst>
              <a:ext uri="{FF2B5EF4-FFF2-40B4-BE49-F238E27FC236}">
                <a16:creationId xmlns:a16="http://schemas.microsoft.com/office/drawing/2014/main" id="{ADBC6D51-C52A-6D4C-8D60-8B36882B19E2}"/>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9258299" y="20966"/>
            <a:ext cx="2933702" cy="1660651"/>
          </a:xfrm>
          <a:prstGeom prst="rect">
            <a:avLst/>
          </a:prstGeom>
        </p:spPr>
      </p:pic>
      <p:pic>
        <p:nvPicPr>
          <p:cNvPr id="10" name="Picture 9">
            <a:extLst>
              <a:ext uri="{FF2B5EF4-FFF2-40B4-BE49-F238E27FC236}">
                <a16:creationId xmlns:a16="http://schemas.microsoft.com/office/drawing/2014/main" id="{CAE0148C-CC32-E74A-A62F-7C5539CE0205}"/>
              </a:ext>
            </a:extLst>
          </p:cNvPr>
          <p:cNvPicPr/>
          <p:nvPr/>
        </p:nvPicPr>
        <p:blipFill>
          <a:blip r:embed="rId4" cstate="print">
            <a:extLst>
              <a:ext uri="{28A0092B-C50C-407E-A947-70E740481C1C}">
                <a14:useLocalDpi xmlns:a14="http://schemas.microsoft.com/office/drawing/2010/main"/>
              </a:ext>
            </a:extLst>
          </a:blip>
          <a:stretch>
            <a:fillRect/>
          </a:stretch>
        </p:blipFill>
        <p:spPr>
          <a:xfrm>
            <a:off x="4138767" y="6255813"/>
            <a:ext cx="2174875" cy="295275"/>
          </a:xfrm>
          <a:prstGeom prst="rect">
            <a:avLst/>
          </a:prstGeom>
        </p:spPr>
      </p:pic>
      <p:sp>
        <p:nvSpPr>
          <p:cNvPr id="11" name="Rectangle 10">
            <a:extLst>
              <a:ext uri="{FF2B5EF4-FFF2-40B4-BE49-F238E27FC236}">
                <a16:creationId xmlns:a16="http://schemas.microsoft.com/office/drawing/2014/main" id="{B99687C4-6D06-BE45-A882-2434A3E7594A}"/>
              </a:ext>
            </a:extLst>
          </p:cNvPr>
          <p:cNvSpPr/>
          <p:nvPr/>
        </p:nvSpPr>
        <p:spPr>
          <a:xfrm>
            <a:off x="0" y="6088870"/>
            <a:ext cx="12192000" cy="75862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 pitchFamily="2" charset="0"/>
            </a:endParaRPr>
          </a:p>
        </p:txBody>
      </p:sp>
      <p:pic>
        <p:nvPicPr>
          <p:cNvPr id="12" name="Picture 11">
            <a:extLst>
              <a:ext uri="{FF2B5EF4-FFF2-40B4-BE49-F238E27FC236}">
                <a16:creationId xmlns:a16="http://schemas.microsoft.com/office/drawing/2014/main" id="{95833BFD-A87A-EC41-8ACD-54D5376DB28A}"/>
              </a:ext>
            </a:extLst>
          </p:cNvPr>
          <p:cNvPicPr/>
          <p:nvPr/>
        </p:nvPicPr>
        <p:blipFill>
          <a:blip r:embed="rId4" cstate="print">
            <a:extLst>
              <a:ext uri="{28A0092B-C50C-407E-A947-70E740481C1C}">
                <a14:useLocalDpi xmlns:a14="http://schemas.microsoft.com/office/drawing/2010/main"/>
              </a:ext>
            </a:extLst>
          </a:blip>
          <a:stretch>
            <a:fillRect/>
          </a:stretch>
        </p:blipFill>
        <p:spPr>
          <a:xfrm>
            <a:off x="9790771" y="6403450"/>
            <a:ext cx="2174875" cy="295275"/>
          </a:xfrm>
          <a:prstGeom prst="rect">
            <a:avLst/>
          </a:prstGeom>
        </p:spPr>
      </p:pic>
      <p:pic>
        <p:nvPicPr>
          <p:cNvPr id="14" name="Picture 13" descr="A picture containing person, indoor, posing&#10;&#10;Description automatically generated">
            <a:extLst>
              <a:ext uri="{FF2B5EF4-FFF2-40B4-BE49-F238E27FC236}">
                <a16:creationId xmlns:a16="http://schemas.microsoft.com/office/drawing/2014/main" id="{5B1DAD58-55F8-8A48-B86E-DEF1C2D2C8D7}"/>
              </a:ext>
            </a:extLst>
          </p:cNvPr>
          <p:cNvPicPr/>
          <p:nvPr/>
        </p:nvPicPr>
        <p:blipFill rotWithShape="1">
          <a:blip r:embed="rId5" cstate="hqprint">
            <a:extLst>
              <a:ext uri="{28A0092B-C50C-407E-A947-70E740481C1C}">
                <a14:useLocalDpi xmlns:a14="http://schemas.microsoft.com/office/drawing/2010/main"/>
              </a:ext>
            </a:extLst>
          </a:blip>
          <a:srcRect/>
          <a:stretch/>
        </p:blipFill>
        <p:spPr bwMode="auto">
          <a:xfrm>
            <a:off x="9469979" y="1692768"/>
            <a:ext cx="2512694" cy="3035030"/>
          </a:xfrm>
          <a:prstGeom prst="rect">
            <a:avLst/>
          </a:prstGeom>
          <a:ln w="9525" cap="flat" cmpd="sng" algn="ctr">
            <a:solidFill>
              <a:srgbClr val="4472C4"/>
            </a:solid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xtLst>
            <a:ext uri="{53640926-AAD7-44D8-BBD7-CCE9431645EC}">
              <a14:shadowObscured xmlns:a14="http://schemas.microsoft.com/office/drawing/2010/main"/>
            </a:ext>
          </a:extLst>
        </p:spPr>
      </p:pic>
      <p:pic>
        <p:nvPicPr>
          <p:cNvPr id="15" name="Picture 14" descr="A computer on a bed&#10;&#10;Description automatically generated with low confidence">
            <a:extLst>
              <a:ext uri="{FF2B5EF4-FFF2-40B4-BE49-F238E27FC236}">
                <a16:creationId xmlns:a16="http://schemas.microsoft.com/office/drawing/2014/main" id="{7F9837C3-3134-8941-A749-2616AE5F6A9E}"/>
              </a:ext>
            </a:extLst>
          </p:cNvPr>
          <p:cNvPicPr/>
          <p:nvPr/>
        </p:nvPicPr>
        <p:blipFill rotWithShape="1">
          <a:blip r:embed="rId6" cstate="hqprint">
            <a:extLst>
              <a:ext uri="{28A0092B-C50C-407E-A947-70E740481C1C}">
                <a14:useLocalDpi xmlns:a14="http://schemas.microsoft.com/office/drawing/2010/main"/>
              </a:ext>
            </a:extLst>
          </a:blip>
          <a:srcRect r="-10"/>
          <a:stretch/>
        </p:blipFill>
        <p:spPr bwMode="auto">
          <a:xfrm>
            <a:off x="4921079" y="418422"/>
            <a:ext cx="3219847" cy="1984088"/>
          </a:xfrm>
          <a:prstGeom prst="rect">
            <a:avLst/>
          </a:prstGeom>
          <a:ln w="12700">
            <a:solidFill>
              <a:schemeClr val="accent1"/>
            </a:solidFill>
          </a:ln>
          <a:extLst>
            <a:ext uri="{53640926-AAD7-44D8-BBD7-CCE9431645EC}">
              <a14:shadowObscured xmlns:a14="http://schemas.microsoft.com/office/drawing/2010/main"/>
            </a:ext>
          </a:extLst>
        </p:spPr>
      </p:pic>
      <p:pic>
        <p:nvPicPr>
          <p:cNvPr id="16" name="Picture 15" descr="A screenshot of a computer&#10;&#10;Description automatically generated with medium confidence">
            <a:extLst>
              <a:ext uri="{FF2B5EF4-FFF2-40B4-BE49-F238E27FC236}">
                <a16:creationId xmlns:a16="http://schemas.microsoft.com/office/drawing/2014/main" id="{AC129836-BC15-9340-9506-65193C28630D}"/>
              </a:ext>
            </a:extLst>
          </p:cNvPr>
          <p:cNvPicPr/>
          <p:nvPr/>
        </p:nvPicPr>
        <p:blipFill rotWithShape="1">
          <a:blip r:embed="rId7" cstate="hqprint">
            <a:extLst>
              <a:ext uri="{28A0092B-C50C-407E-A947-70E740481C1C}">
                <a14:useLocalDpi xmlns:a14="http://schemas.microsoft.com/office/drawing/2010/main"/>
              </a:ext>
            </a:extLst>
          </a:blip>
          <a:srcRect/>
          <a:stretch/>
        </p:blipFill>
        <p:spPr bwMode="auto">
          <a:xfrm>
            <a:off x="6254685" y="2217952"/>
            <a:ext cx="2651187" cy="1810243"/>
          </a:xfrm>
          <a:prstGeom prst="rect">
            <a:avLst/>
          </a:prstGeom>
          <a:ln>
            <a:solidFill>
              <a:schemeClr val="accent1"/>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9654621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73231AD-3878-0645-8E53-F33DC4474A1C}"/>
              </a:ext>
            </a:extLst>
          </p:cNvPr>
          <p:cNvSpPr/>
          <p:nvPr/>
        </p:nvSpPr>
        <p:spPr>
          <a:xfrm>
            <a:off x="9258298" y="771526"/>
            <a:ext cx="2933702" cy="1984088"/>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 pitchFamily="2" charset="0"/>
            </a:endParaRPr>
          </a:p>
        </p:txBody>
      </p:sp>
      <p:sp>
        <p:nvSpPr>
          <p:cNvPr id="2" name="Title 1">
            <a:extLst>
              <a:ext uri="{FF2B5EF4-FFF2-40B4-BE49-F238E27FC236}">
                <a16:creationId xmlns:a16="http://schemas.microsoft.com/office/drawing/2014/main" id="{96633F50-96C9-1847-9D6A-E928B4585329}"/>
              </a:ext>
            </a:extLst>
          </p:cNvPr>
          <p:cNvSpPr>
            <a:spLocks noGrp="1"/>
          </p:cNvSpPr>
          <p:nvPr>
            <p:ph type="ctrTitle"/>
          </p:nvPr>
        </p:nvSpPr>
        <p:spPr>
          <a:xfrm>
            <a:off x="5226205" y="5368306"/>
            <a:ext cx="3870142" cy="731074"/>
          </a:xfrm>
        </p:spPr>
        <p:txBody>
          <a:bodyPr>
            <a:noAutofit/>
          </a:bodyPr>
          <a:lstStyle/>
          <a:p>
            <a:pPr algn="r"/>
            <a:r>
              <a:rPr lang="en-US" sz="2800" b="1" dirty="0">
                <a:solidFill>
                  <a:srgbClr val="002060"/>
                </a:solidFill>
              </a:rPr>
              <a:t>SPOTLIGHT ON </a:t>
            </a:r>
            <a:br>
              <a:rPr lang="en-US" sz="2800" b="1" dirty="0">
                <a:solidFill>
                  <a:srgbClr val="002060"/>
                </a:solidFill>
              </a:rPr>
            </a:br>
            <a:r>
              <a:rPr lang="en-US" sz="2800" b="1" dirty="0">
                <a:solidFill>
                  <a:srgbClr val="002060"/>
                </a:solidFill>
              </a:rPr>
              <a:t>SUMMER UNDERGRADUATE </a:t>
            </a:r>
            <a:r>
              <a:rPr lang="en-US" sz="3000" b="1" dirty="0">
                <a:solidFill>
                  <a:srgbClr val="002060"/>
                </a:solidFill>
              </a:rPr>
              <a:t>RESEARCH</a:t>
            </a:r>
          </a:p>
        </p:txBody>
      </p:sp>
      <p:sp>
        <p:nvSpPr>
          <p:cNvPr id="3" name="Subtitle 2">
            <a:extLst>
              <a:ext uri="{FF2B5EF4-FFF2-40B4-BE49-F238E27FC236}">
                <a16:creationId xmlns:a16="http://schemas.microsoft.com/office/drawing/2014/main" id="{6A4393F9-46D9-9346-83E2-8A98D512B6B0}"/>
              </a:ext>
            </a:extLst>
          </p:cNvPr>
          <p:cNvSpPr>
            <a:spLocks noGrp="1"/>
          </p:cNvSpPr>
          <p:nvPr>
            <p:ph type="subTitle" idx="1"/>
          </p:nvPr>
        </p:nvSpPr>
        <p:spPr>
          <a:xfrm>
            <a:off x="237504" y="907612"/>
            <a:ext cx="7315200" cy="5401890"/>
          </a:xfrm>
        </p:spPr>
        <p:txBody>
          <a:bodyPr>
            <a:normAutofit/>
          </a:bodyPr>
          <a:lstStyle/>
          <a:p>
            <a:r>
              <a:rPr lang="en-US" sz="2800" b="1" dirty="0">
                <a:solidFill>
                  <a:srgbClr val="002060"/>
                </a:solidFill>
              </a:rPr>
              <a:t>Lourdes’s summer research</a:t>
            </a:r>
            <a:br>
              <a:rPr lang="en-US" sz="2800" dirty="0">
                <a:solidFill>
                  <a:srgbClr val="002060"/>
                </a:solidFill>
              </a:rPr>
            </a:br>
            <a:r>
              <a:rPr lang="en-US" sz="2000" dirty="0">
                <a:solidFill>
                  <a:srgbClr val="002060"/>
                </a:solidFill>
              </a:rPr>
              <a:t>focused on working with the Center of </a:t>
            </a:r>
            <a:br>
              <a:rPr lang="en-US" sz="2000" dirty="0">
                <a:solidFill>
                  <a:srgbClr val="002060"/>
                </a:solidFill>
              </a:rPr>
            </a:br>
            <a:r>
              <a:rPr lang="en-US" sz="2000" dirty="0">
                <a:solidFill>
                  <a:srgbClr val="002060"/>
                </a:solidFill>
              </a:rPr>
              <a:t>Peacekeeping that partnered with Near                                West Side. They went around to different               neighborhoods and gathered feedback in                            relation to NWS projects that have been                    implemented in their communities.</a:t>
            </a:r>
          </a:p>
          <a:p>
            <a:pPr>
              <a:lnSpc>
                <a:spcPct val="82411"/>
              </a:lnSpc>
            </a:pPr>
            <a:r>
              <a:rPr lang="en-US" sz="2800" b="1" dirty="0">
                <a:solidFill>
                  <a:srgbClr val="002060"/>
                </a:solidFill>
              </a:rPr>
              <a:t>Lourdes discovered, </a:t>
            </a:r>
            <a:r>
              <a:rPr lang="en-US" sz="2000" dirty="0">
                <a:solidFill>
                  <a:srgbClr val="002060"/>
                </a:solidFill>
              </a:rPr>
              <a:t>“I liked talking to the </a:t>
            </a:r>
            <a:br>
              <a:rPr lang="en-US" sz="2000" dirty="0">
                <a:solidFill>
                  <a:srgbClr val="002060"/>
                </a:solidFill>
              </a:rPr>
            </a:br>
            <a:r>
              <a:rPr lang="en-US" sz="2000" dirty="0">
                <a:solidFill>
                  <a:srgbClr val="002060"/>
                </a:solidFill>
              </a:rPr>
              <a:t>residents while we were out giving surveys to the </a:t>
            </a:r>
            <a:br>
              <a:rPr lang="en-US" sz="2000" dirty="0">
                <a:solidFill>
                  <a:srgbClr val="002060"/>
                </a:solidFill>
              </a:rPr>
            </a:br>
            <a:r>
              <a:rPr lang="en-US" sz="2000" dirty="0">
                <a:solidFill>
                  <a:srgbClr val="002060"/>
                </a:solidFill>
              </a:rPr>
              <a:t>different neighborhoods. The residents gave a lot of </a:t>
            </a:r>
            <a:br>
              <a:rPr lang="en-US" sz="2000" dirty="0">
                <a:solidFill>
                  <a:srgbClr val="002060"/>
                </a:solidFill>
              </a:rPr>
            </a:br>
            <a:r>
              <a:rPr lang="en-US" sz="2000" dirty="0">
                <a:solidFill>
                  <a:srgbClr val="002060"/>
                </a:solidFill>
              </a:rPr>
              <a:t>feedback, and it helped me discover my own research </a:t>
            </a:r>
            <a:br>
              <a:rPr lang="en-US" sz="2000" dirty="0">
                <a:solidFill>
                  <a:srgbClr val="002060"/>
                </a:solidFill>
              </a:rPr>
            </a:br>
            <a:r>
              <a:rPr lang="en-US" sz="2000" dirty="0">
                <a:solidFill>
                  <a:srgbClr val="002060"/>
                </a:solidFill>
              </a:rPr>
              <a:t>topic that I’d like to focus on for this semester.” </a:t>
            </a:r>
          </a:p>
          <a:p>
            <a:pPr>
              <a:lnSpc>
                <a:spcPct val="38393"/>
              </a:lnSpc>
            </a:pPr>
            <a:endParaRPr lang="en-US" sz="500" dirty="0">
              <a:solidFill>
                <a:srgbClr val="002060"/>
              </a:solidFill>
            </a:endParaRPr>
          </a:p>
          <a:p>
            <a:pPr>
              <a:lnSpc>
                <a:spcPct val="38393"/>
              </a:lnSpc>
            </a:pPr>
            <a:r>
              <a:rPr lang="en-US" sz="2800" b="1" dirty="0">
                <a:solidFill>
                  <a:srgbClr val="002060"/>
                </a:solidFill>
              </a:rPr>
              <a:t>And Lourdes’s favorite part</a:t>
            </a:r>
            <a:r>
              <a:rPr lang="en-US" sz="2000" b="1" dirty="0">
                <a:solidFill>
                  <a:srgbClr val="002060"/>
                </a:solidFill>
              </a:rPr>
              <a:t> </a:t>
            </a:r>
            <a:r>
              <a:rPr lang="en-US" sz="2000" dirty="0">
                <a:solidFill>
                  <a:srgbClr val="002060"/>
                </a:solidFill>
              </a:rPr>
              <a:t>of summer                  .                                                               </a:t>
            </a:r>
            <a:br>
              <a:rPr lang="en-US" sz="2000" dirty="0">
                <a:solidFill>
                  <a:srgbClr val="002060"/>
                </a:solidFill>
              </a:rPr>
            </a:br>
            <a:r>
              <a:rPr lang="en-US" sz="2000" dirty="0">
                <a:solidFill>
                  <a:srgbClr val="002060"/>
                </a:solidFill>
              </a:rPr>
              <a:t>research was connecting more with the </a:t>
            </a:r>
          </a:p>
          <a:p>
            <a:pPr>
              <a:lnSpc>
                <a:spcPct val="38393"/>
              </a:lnSpc>
            </a:pPr>
            <a:r>
              <a:rPr lang="en-US" sz="2000" dirty="0">
                <a:solidFill>
                  <a:srgbClr val="002060"/>
                </a:solidFill>
              </a:rPr>
              <a:t>Milwaukee neighborhoods surrounding </a:t>
            </a:r>
          </a:p>
          <a:p>
            <a:pPr>
              <a:lnSpc>
                <a:spcPct val="38393"/>
              </a:lnSpc>
            </a:pPr>
            <a:r>
              <a:rPr lang="en-US" sz="2000" dirty="0">
                <a:solidFill>
                  <a:srgbClr val="002060"/>
                </a:solidFill>
              </a:rPr>
              <a:t>Marquette University. </a:t>
            </a:r>
            <a:endParaRPr lang="en-US" sz="2400" dirty="0">
              <a:solidFill>
                <a:schemeClr val="accent6">
                  <a:lumMod val="75000"/>
                </a:schemeClr>
              </a:solidFill>
              <a:latin typeface="Tahoma" panose="020B0604030504040204" pitchFamily="34" charset="0"/>
            </a:endParaRPr>
          </a:p>
        </p:txBody>
      </p:sp>
      <p:sp>
        <p:nvSpPr>
          <p:cNvPr id="4" name="TextBox 3">
            <a:extLst>
              <a:ext uri="{FF2B5EF4-FFF2-40B4-BE49-F238E27FC236}">
                <a16:creationId xmlns:a16="http://schemas.microsoft.com/office/drawing/2014/main" id="{0BFE29DC-C5D9-E444-B9D3-AF63387F0800}"/>
              </a:ext>
            </a:extLst>
          </p:cNvPr>
          <p:cNvSpPr txBox="1"/>
          <p:nvPr/>
        </p:nvSpPr>
        <p:spPr>
          <a:xfrm>
            <a:off x="78059" y="234176"/>
            <a:ext cx="3695700" cy="369332"/>
          </a:xfrm>
          <a:prstGeom prst="rect">
            <a:avLst/>
          </a:prstGeom>
          <a:noFill/>
        </p:spPr>
        <p:txBody>
          <a:bodyPr wrap="square" rtlCol="0">
            <a:spAutoFit/>
          </a:bodyPr>
          <a:lstStyle/>
          <a:p>
            <a:r>
              <a:rPr lang="en-US" dirty="0">
                <a:latin typeface="Helvetica" pitchFamily="2" charset="0"/>
              </a:rPr>
              <a:t>Office of Research and Innovation</a:t>
            </a:r>
          </a:p>
        </p:txBody>
      </p:sp>
      <p:sp>
        <p:nvSpPr>
          <p:cNvPr id="8" name="Rectangle 7">
            <a:extLst>
              <a:ext uri="{FF2B5EF4-FFF2-40B4-BE49-F238E27FC236}">
                <a16:creationId xmlns:a16="http://schemas.microsoft.com/office/drawing/2014/main" id="{85A68AC2-88B4-9842-8A3D-D1F580DB44F4}"/>
              </a:ext>
            </a:extLst>
          </p:cNvPr>
          <p:cNvSpPr/>
          <p:nvPr/>
        </p:nvSpPr>
        <p:spPr>
          <a:xfrm>
            <a:off x="9535942" y="4659114"/>
            <a:ext cx="2443554" cy="507831"/>
          </a:xfrm>
          <a:prstGeom prst="rect">
            <a:avLst/>
          </a:prstGeom>
        </p:spPr>
        <p:txBody>
          <a:bodyPr wrap="none">
            <a:spAutoFit/>
          </a:bodyPr>
          <a:lstStyle/>
          <a:p>
            <a:pPr algn="ctr"/>
            <a:r>
              <a:rPr lang="en-US" sz="2700" dirty="0">
                <a:solidFill>
                  <a:srgbClr val="002060"/>
                </a:solidFill>
                <a:latin typeface="Tahoma" panose="020B0604030504040204" pitchFamily="34" charset="0"/>
              </a:rPr>
              <a:t>Lourdes </a:t>
            </a:r>
            <a:r>
              <a:rPr lang="en-US" sz="2700" dirty="0" err="1">
                <a:solidFill>
                  <a:srgbClr val="002060"/>
                </a:solidFill>
                <a:latin typeface="Tahoma" panose="020B0604030504040204" pitchFamily="34" charset="0"/>
              </a:rPr>
              <a:t>Galido</a:t>
            </a:r>
            <a:endParaRPr lang="en-US" sz="2700" dirty="0">
              <a:solidFill>
                <a:srgbClr val="002060"/>
              </a:solidFill>
              <a:latin typeface="Tahoma" panose="020B0604030504040204" pitchFamily="34" charset="0"/>
            </a:endParaRPr>
          </a:p>
        </p:txBody>
      </p:sp>
      <p:pic>
        <p:nvPicPr>
          <p:cNvPr id="9" name="Picture 8">
            <a:extLst>
              <a:ext uri="{FF2B5EF4-FFF2-40B4-BE49-F238E27FC236}">
                <a16:creationId xmlns:a16="http://schemas.microsoft.com/office/drawing/2014/main" id="{ADBC6D51-C52A-6D4C-8D60-8B36882B19E2}"/>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0337614" y="-1336"/>
            <a:ext cx="1854385" cy="1061731"/>
          </a:xfrm>
          <a:prstGeom prst="rect">
            <a:avLst/>
          </a:prstGeom>
        </p:spPr>
      </p:pic>
      <p:pic>
        <p:nvPicPr>
          <p:cNvPr id="10" name="Picture 9">
            <a:extLst>
              <a:ext uri="{FF2B5EF4-FFF2-40B4-BE49-F238E27FC236}">
                <a16:creationId xmlns:a16="http://schemas.microsoft.com/office/drawing/2014/main" id="{CAE0148C-CC32-E74A-A62F-7C5539CE0205}"/>
              </a:ext>
            </a:extLst>
          </p:cNvPr>
          <p:cNvPicPr/>
          <p:nvPr/>
        </p:nvPicPr>
        <p:blipFill>
          <a:blip r:embed="rId4" cstate="print">
            <a:extLst>
              <a:ext uri="{28A0092B-C50C-407E-A947-70E740481C1C}">
                <a14:useLocalDpi xmlns:a14="http://schemas.microsoft.com/office/drawing/2010/main"/>
              </a:ext>
            </a:extLst>
          </a:blip>
          <a:stretch>
            <a:fillRect/>
          </a:stretch>
        </p:blipFill>
        <p:spPr>
          <a:xfrm>
            <a:off x="4138767" y="6255813"/>
            <a:ext cx="2174875" cy="295275"/>
          </a:xfrm>
          <a:prstGeom prst="rect">
            <a:avLst/>
          </a:prstGeom>
        </p:spPr>
      </p:pic>
      <p:sp>
        <p:nvSpPr>
          <p:cNvPr id="11" name="Rectangle 10">
            <a:extLst>
              <a:ext uri="{FF2B5EF4-FFF2-40B4-BE49-F238E27FC236}">
                <a16:creationId xmlns:a16="http://schemas.microsoft.com/office/drawing/2014/main" id="{B99687C4-6D06-BE45-A882-2434A3E7594A}"/>
              </a:ext>
            </a:extLst>
          </p:cNvPr>
          <p:cNvSpPr/>
          <p:nvPr/>
        </p:nvSpPr>
        <p:spPr>
          <a:xfrm>
            <a:off x="0" y="6088870"/>
            <a:ext cx="12192000" cy="75862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 pitchFamily="2" charset="0"/>
            </a:endParaRPr>
          </a:p>
        </p:txBody>
      </p:sp>
      <p:pic>
        <p:nvPicPr>
          <p:cNvPr id="12" name="Picture 11">
            <a:extLst>
              <a:ext uri="{FF2B5EF4-FFF2-40B4-BE49-F238E27FC236}">
                <a16:creationId xmlns:a16="http://schemas.microsoft.com/office/drawing/2014/main" id="{95833BFD-A87A-EC41-8ACD-54D5376DB28A}"/>
              </a:ext>
            </a:extLst>
          </p:cNvPr>
          <p:cNvPicPr/>
          <p:nvPr/>
        </p:nvPicPr>
        <p:blipFill>
          <a:blip r:embed="rId4" cstate="print">
            <a:extLst>
              <a:ext uri="{28A0092B-C50C-407E-A947-70E740481C1C}">
                <a14:useLocalDpi xmlns:a14="http://schemas.microsoft.com/office/drawing/2010/main"/>
              </a:ext>
            </a:extLst>
          </a:blip>
          <a:stretch>
            <a:fillRect/>
          </a:stretch>
        </p:blipFill>
        <p:spPr>
          <a:xfrm>
            <a:off x="9790771" y="6403450"/>
            <a:ext cx="2174875" cy="295275"/>
          </a:xfrm>
          <a:prstGeom prst="rect">
            <a:avLst/>
          </a:prstGeom>
        </p:spPr>
      </p:pic>
      <p:pic>
        <p:nvPicPr>
          <p:cNvPr id="19" name="Picture 18" descr="A person smiling for the camera&#10;&#10;Description automatically generated with medium confidence">
            <a:extLst>
              <a:ext uri="{FF2B5EF4-FFF2-40B4-BE49-F238E27FC236}">
                <a16:creationId xmlns:a16="http://schemas.microsoft.com/office/drawing/2014/main" id="{D34E55A5-F49C-3C49-8673-D0317CCE6CC8}"/>
              </a:ext>
            </a:extLst>
          </p:cNvPr>
          <p:cNvPicPr/>
          <p:nvPr/>
        </p:nvPicPr>
        <p:blipFill rotWithShape="1">
          <a:blip r:embed="rId5" cstate="hqprint">
            <a:extLst>
              <a:ext uri="{28A0092B-C50C-407E-A947-70E740481C1C}">
                <a14:useLocalDpi xmlns:a14="http://schemas.microsoft.com/office/drawing/2010/main"/>
              </a:ext>
            </a:extLst>
          </a:blip>
          <a:srcRect/>
          <a:stretch/>
        </p:blipFill>
        <p:spPr>
          <a:xfrm>
            <a:off x="9482938" y="1072475"/>
            <a:ext cx="2471558" cy="3416278"/>
          </a:xfrm>
          <a:prstGeom prst="rect">
            <a:avLst/>
          </a:prstGeom>
        </p:spPr>
      </p:pic>
      <p:pic>
        <p:nvPicPr>
          <p:cNvPr id="5" name="Picture 4" descr="Map&#10;&#10;Description automatically generated">
            <a:extLst>
              <a:ext uri="{FF2B5EF4-FFF2-40B4-BE49-F238E27FC236}">
                <a16:creationId xmlns:a16="http://schemas.microsoft.com/office/drawing/2014/main" id="{A4FC8E52-F004-AA47-9C52-6287E03B70DA}"/>
              </a:ext>
            </a:extLst>
          </p:cNvPr>
          <p:cNvPicPr>
            <a:picLocks noChangeAspect="1"/>
          </p:cNvPicPr>
          <p:nvPr/>
        </p:nvPicPr>
        <p:blipFill>
          <a:blip r:embed="rId6"/>
          <a:stretch>
            <a:fillRect/>
          </a:stretch>
        </p:blipFill>
        <p:spPr>
          <a:xfrm>
            <a:off x="5293967" y="234176"/>
            <a:ext cx="3695700" cy="2197100"/>
          </a:xfrm>
          <a:prstGeom prst="rect">
            <a:avLst/>
          </a:prstGeom>
        </p:spPr>
      </p:pic>
      <p:pic>
        <p:nvPicPr>
          <p:cNvPr id="7" name="Picture 6" descr="A city with many buildings&#10;&#10;Description automatically generated with low confidence">
            <a:extLst>
              <a:ext uri="{FF2B5EF4-FFF2-40B4-BE49-F238E27FC236}">
                <a16:creationId xmlns:a16="http://schemas.microsoft.com/office/drawing/2014/main" id="{1BF6BD35-1021-EA4D-9B34-DE425053219A}"/>
              </a:ext>
            </a:extLst>
          </p:cNvPr>
          <p:cNvPicPr>
            <a:picLocks noChangeAspect="1"/>
          </p:cNvPicPr>
          <p:nvPr/>
        </p:nvPicPr>
        <p:blipFill>
          <a:blip r:embed="rId7"/>
          <a:stretch>
            <a:fillRect/>
          </a:stretch>
        </p:blipFill>
        <p:spPr>
          <a:xfrm>
            <a:off x="6776882" y="2184280"/>
            <a:ext cx="2468552" cy="1763251"/>
          </a:xfrm>
          <a:prstGeom prst="rect">
            <a:avLst/>
          </a:prstGeom>
        </p:spPr>
      </p:pic>
    </p:spTree>
    <p:extLst>
      <p:ext uri="{BB962C8B-B14F-4D97-AF65-F5344CB8AC3E}">
        <p14:creationId xmlns:p14="http://schemas.microsoft.com/office/powerpoint/2010/main" val="14421242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73231AD-3878-0645-8E53-F33DC4474A1C}"/>
              </a:ext>
            </a:extLst>
          </p:cNvPr>
          <p:cNvSpPr/>
          <p:nvPr/>
        </p:nvSpPr>
        <p:spPr>
          <a:xfrm>
            <a:off x="9258298" y="771526"/>
            <a:ext cx="2933702" cy="1984088"/>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 pitchFamily="2" charset="0"/>
            </a:endParaRPr>
          </a:p>
        </p:txBody>
      </p:sp>
      <p:sp>
        <p:nvSpPr>
          <p:cNvPr id="2" name="Title 1">
            <a:extLst>
              <a:ext uri="{FF2B5EF4-FFF2-40B4-BE49-F238E27FC236}">
                <a16:creationId xmlns:a16="http://schemas.microsoft.com/office/drawing/2014/main" id="{96633F50-96C9-1847-9D6A-E928B4585329}"/>
              </a:ext>
            </a:extLst>
          </p:cNvPr>
          <p:cNvSpPr>
            <a:spLocks noGrp="1"/>
          </p:cNvSpPr>
          <p:nvPr>
            <p:ph type="ctrTitle"/>
          </p:nvPr>
        </p:nvSpPr>
        <p:spPr>
          <a:xfrm>
            <a:off x="5304263" y="5102641"/>
            <a:ext cx="3870142" cy="731074"/>
          </a:xfrm>
        </p:spPr>
        <p:txBody>
          <a:bodyPr>
            <a:noAutofit/>
          </a:bodyPr>
          <a:lstStyle/>
          <a:p>
            <a:pPr algn="r">
              <a:lnSpc>
                <a:spcPct val="110000"/>
              </a:lnSpc>
              <a:spcBef>
                <a:spcPts val="1200"/>
              </a:spcBef>
            </a:pPr>
            <a:r>
              <a:rPr lang="en-US" sz="2600" b="1" dirty="0">
                <a:solidFill>
                  <a:srgbClr val="002060"/>
                </a:solidFill>
              </a:rPr>
              <a:t>SPOTLIGHT ON </a:t>
            </a:r>
            <a:br>
              <a:rPr lang="en-US" sz="2600" b="1" dirty="0">
                <a:solidFill>
                  <a:srgbClr val="002060"/>
                </a:solidFill>
              </a:rPr>
            </a:br>
            <a:r>
              <a:rPr lang="en-US" sz="2600" b="1" dirty="0">
                <a:solidFill>
                  <a:srgbClr val="002060"/>
                </a:solidFill>
              </a:rPr>
              <a:t>SUMMER UNDERGRADUATE RESEARCH</a:t>
            </a:r>
          </a:p>
        </p:txBody>
      </p:sp>
      <p:sp>
        <p:nvSpPr>
          <p:cNvPr id="3" name="Subtitle 2">
            <a:extLst>
              <a:ext uri="{FF2B5EF4-FFF2-40B4-BE49-F238E27FC236}">
                <a16:creationId xmlns:a16="http://schemas.microsoft.com/office/drawing/2014/main" id="{6A4393F9-46D9-9346-83E2-8A98D512B6B0}"/>
              </a:ext>
            </a:extLst>
          </p:cNvPr>
          <p:cNvSpPr>
            <a:spLocks noGrp="1"/>
          </p:cNvSpPr>
          <p:nvPr>
            <p:ph type="subTitle" idx="1"/>
          </p:nvPr>
        </p:nvSpPr>
        <p:spPr>
          <a:xfrm>
            <a:off x="265079" y="966732"/>
            <a:ext cx="7315200" cy="5061178"/>
          </a:xfrm>
        </p:spPr>
        <p:txBody>
          <a:bodyPr>
            <a:normAutofit/>
          </a:bodyPr>
          <a:lstStyle/>
          <a:p>
            <a:r>
              <a:rPr lang="en-US" sz="2800" b="1" dirty="0">
                <a:solidFill>
                  <a:srgbClr val="002060"/>
                </a:solidFill>
              </a:rPr>
              <a:t>Christian’s summer research</a:t>
            </a:r>
            <a:br>
              <a:rPr lang="en-US" sz="2800" dirty="0">
                <a:solidFill>
                  <a:srgbClr val="002060"/>
                </a:solidFill>
              </a:rPr>
            </a:br>
            <a:r>
              <a:rPr lang="en-US" sz="2000" dirty="0">
                <a:solidFill>
                  <a:srgbClr val="002060"/>
                </a:solidFill>
              </a:rPr>
              <a:t>focused on monitoring pollutant </a:t>
            </a:r>
            <a:br>
              <a:rPr lang="en-US" sz="2000" dirty="0">
                <a:solidFill>
                  <a:srgbClr val="002060"/>
                </a:solidFill>
              </a:rPr>
            </a:br>
            <a:r>
              <a:rPr lang="en-US" sz="2000" dirty="0">
                <a:solidFill>
                  <a:srgbClr val="002060"/>
                </a:solidFill>
              </a:rPr>
              <a:t>aerosols, more specifically black </a:t>
            </a:r>
            <a:br>
              <a:rPr lang="en-US" sz="2000" dirty="0">
                <a:solidFill>
                  <a:srgbClr val="002060"/>
                </a:solidFill>
              </a:rPr>
            </a:br>
            <a:r>
              <a:rPr lang="en-US" sz="2000" dirty="0">
                <a:solidFill>
                  <a:srgbClr val="002060"/>
                </a:solidFill>
              </a:rPr>
              <a:t>carbon. The project was based on </a:t>
            </a:r>
            <a:br>
              <a:rPr lang="en-US" sz="2000" dirty="0">
                <a:solidFill>
                  <a:srgbClr val="002060"/>
                </a:solidFill>
              </a:rPr>
            </a:br>
            <a:r>
              <a:rPr lang="en-US" sz="2000" dirty="0">
                <a:solidFill>
                  <a:srgbClr val="002060"/>
                </a:solidFill>
              </a:rPr>
              <a:t>monitoring the affect of traffic on the </a:t>
            </a:r>
            <a:br>
              <a:rPr lang="en-US" sz="2000" dirty="0">
                <a:solidFill>
                  <a:srgbClr val="002060"/>
                </a:solidFill>
              </a:rPr>
            </a:br>
            <a:r>
              <a:rPr lang="en-US" sz="2000" dirty="0">
                <a:solidFill>
                  <a:srgbClr val="002060"/>
                </a:solidFill>
              </a:rPr>
              <a:t>increase of black carbon in areas with a high </a:t>
            </a:r>
            <a:br>
              <a:rPr lang="en-US" sz="2000" dirty="0">
                <a:solidFill>
                  <a:srgbClr val="002060"/>
                </a:solidFill>
              </a:rPr>
            </a:br>
            <a:r>
              <a:rPr lang="en-US" sz="2000" dirty="0">
                <a:solidFill>
                  <a:srgbClr val="002060"/>
                </a:solidFill>
              </a:rPr>
              <a:t>number of pedestrians and outdoor diners in </a:t>
            </a:r>
            <a:br>
              <a:rPr lang="en-US" sz="2000" dirty="0">
                <a:solidFill>
                  <a:srgbClr val="002060"/>
                </a:solidFill>
              </a:rPr>
            </a:br>
            <a:r>
              <a:rPr lang="en-US" sz="2000" dirty="0">
                <a:solidFill>
                  <a:srgbClr val="002060"/>
                </a:solidFill>
              </a:rPr>
              <a:t>the downtown of Naperville, IL. </a:t>
            </a:r>
          </a:p>
          <a:p>
            <a:r>
              <a:rPr lang="en-US" sz="2800" b="1" dirty="0">
                <a:solidFill>
                  <a:srgbClr val="002060"/>
                </a:solidFill>
              </a:rPr>
              <a:t>Christian discovered a lot </a:t>
            </a:r>
            <a:r>
              <a:rPr lang="en-US" sz="2000" dirty="0">
                <a:solidFill>
                  <a:srgbClr val="002060"/>
                </a:solidFill>
              </a:rPr>
              <a:t>“about </a:t>
            </a:r>
            <a:br>
              <a:rPr lang="en-US" sz="2000" dirty="0">
                <a:solidFill>
                  <a:srgbClr val="002060"/>
                </a:solidFill>
              </a:rPr>
            </a:br>
            <a:r>
              <a:rPr lang="en-US" sz="2000" dirty="0">
                <a:solidFill>
                  <a:srgbClr val="002060"/>
                </a:solidFill>
              </a:rPr>
              <a:t>researching as a whole and myself. I found that it can </a:t>
            </a:r>
            <a:br>
              <a:rPr lang="en-US" sz="2000" dirty="0">
                <a:solidFill>
                  <a:srgbClr val="002060"/>
                </a:solidFill>
              </a:rPr>
            </a:br>
            <a:r>
              <a:rPr lang="en-US" sz="2000" dirty="0">
                <a:solidFill>
                  <a:srgbClr val="002060"/>
                </a:solidFill>
              </a:rPr>
              <a:t>be long and stressful though extremely gratifying </a:t>
            </a:r>
            <a:br>
              <a:rPr lang="en-US" sz="2000" dirty="0">
                <a:solidFill>
                  <a:srgbClr val="002060"/>
                </a:solidFill>
              </a:rPr>
            </a:br>
            <a:r>
              <a:rPr lang="en-US" sz="2000" dirty="0">
                <a:solidFill>
                  <a:srgbClr val="002060"/>
                </a:solidFill>
              </a:rPr>
              <a:t>and exciting." </a:t>
            </a:r>
            <a:br>
              <a:rPr lang="en-US" sz="1400" dirty="0">
                <a:solidFill>
                  <a:srgbClr val="002060"/>
                </a:solidFill>
              </a:rPr>
            </a:br>
            <a:endParaRPr lang="en-US" sz="1400" dirty="0">
              <a:solidFill>
                <a:srgbClr val="002060"/>
              </a:solidFill>
            </a:endParaRPr>
          </a:p>
          <a:p>
            <a:r>
              <a:rPr lang="en-US" sz="2800" b="1" dirty="0">
                <a:solidFill>
                  <a:srgbClr val="002060"/>
                </a:solidFill>
              </a:rPr>
              <a:t>And Christian’s favorite part</a:t>
            </a:r>
            <a:r>
              <a:rPr lang="en-US" sz="2000" b="1" dirty="0">
                <a:solidFill>
                  <a:srgbClr val="002060"/>
                </a:solidFill>
              </a:rPr>
              <a:t> </a:t>
            </a:r>
            <a:r>
              <a:rPr lang="en-US" sz="2000" dirty="0">
                <a:solidFill>
                  <a:srgbClr val="002060"/>
                </a:solidFill>
              </a:rPr>
              <a:t>was                         seeing how rewarding it can feel to make small progress in research and how it can feel as good as a large step.</a:t>
            </a:r>
            <a:endParaRPr lang="en-US" sz="2400" dirty="0">
              <a:solidFill>
                <a:srgbClr val="002060"/>
              </a:solidFill>
            </a:endParaRPr>
          </a:p>
        </p:txBody>
      </p:sp>
      <p:sp>
        <p:nvSpPr>
          <p:cNvPr id="4" name="TextBox 3">
            <a:extLst>
              <a:ext uri="{FF2B5EF4-FFF2-40B4-BE49-F238E27FC236}">
                <a16:creationId xmlns:a16="http://schemas.microsoft.com/office/drawing/2014/main" id="{0BFE29DC-C5D9-E444-B9D3-AF63387F0800}"/>
              </a:ext>
            </a:extLst>
          </p:cNvPr>
          <p:cNvSpPr txBox="1"/>
          <p:nvPr/>
        </p:nvSpPr>
        <p:spPr>
          <a:xfrm>
            <a:off x="78059" y="234176"/>
            <a:ext cx="3767110" cy="369332"/>
          </a:xfrm>
          <a:prstGeom prst="rect">
            <a:avLst/>
          </a:prstGeom>
          <a:noFill/>
        </p:spPr>
        <p:txBody>
          <a:bodyPr wrap="square" rtlCol="0">
            <a:spAutoFit/>
          </a:bodyPr>
          <a:lstStyle/>
          <a:p>
            <a:r>
              <a:rPr lang="en-US" dirty="0">
                <a:latin typeface="Helvetica" pitchFamily="2" charset="0"/>
              </a:rPr>
              <a:t>Office of Research and Innovation</a:t>
            </a:r>
          </a:p>
        </p:txBody>
      </p:sp>
      <p:sp>
        <p:nvSpPr>
          <p:cNvPr id="8" name="Rectangle 7">
            <a:extLst>
              <a:ext uri="{FF2B5EF4-FFF2-40B4-BE49-F238E27FC236}">
                <a16:creationId xmlns:a16="http://schemas.microsoft.com/office/drawing/2014/main" id="{85A68AC2-88B4-9842-8A3D-D1F580DB44F4}"/>
              </a:ext>
            </a:extLst>
          </p:cNvPr>
          <p:cNvSpPr/>
          <p:nvPr/>
        </p:nvSpPr>
        <p:spPr>
          <a:xfrm>
            <a:off x="9275447" y="4983797"/>
            <a:ext cx="2866619" cy="507831"/>
          </a:xfrm>
          <a:prstGeom prst="rect">
            <a:avLst/>
          </a:prstGeom>
        </p:spPr>
        <p:txBody>
          <a:bodyPr wrap="none">
            <a:spAutoFit/>
          </a:bodyPr>
          <a:lstStyle/>
          <a:p>
            <a:pPr algn="ctr"/>
            <a:r>
              <a:rPr lang="en-US" sz="2700" dirty="0">
                <a:solidFill>
                  <a:srgbClr val="002060"/>
                </a:solidFill>
                <a:latin typeface="Tahoma" panose="020B0604030504040204" pitchFamily="34" charset="0"/>
              </a:rPr>
              <a:t>Christian Romano</a:t>
            </a:r>
          </a:p>
        </p:txBody>
      </p:sp>
      <p:pic>
        <p:nvPicPr>
          <p:cNvPr id="9" name="Picture 8">
            <a:extLst>
              <a:ext uri="{FF2B5EF4-FFF2-40B4-BE49-F238E27FC236}">
                <a16:creationId xmlns:a16="http://schemas.microsoft.com/office/drawing/2014/main" id="{ADBC6D51-C52A-6D4C-8D60-8B36882B19E2}"/>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9646578" y="27756"/>
            <a:ext cx="2563361" cy="1467656"/>
          </a:xfrm>
          <a:prstGeom prst="rect">
            <a:avLst/>
          </a:prstGeom>
        </p:spPr>
      </p:pic>
      <p:pic>
        <p:nvPicPr>
          <p:cNvPr id="10" name="Picture 9">
            <a:extLst>
              <a:ext uri="{FF2B5EF4-FFF2-40B4-BE49-F238E27FC236}">
                <a16:creationId xmlns:a16="http://schemas.microsoft.com/office/drawing/2014/main" id="{CAE0148C-CC32-E74A-A62F-7C5539CE0205}"/>
              </a:ext>
            </a:extLst>
          </p:cNvPr>
          <p:cNvPicPr/>
          <p:nvPr/>
        </p:nvPicPr>
        <p:blipFill>
          <a:blip r:embed="rId3" cstate="print">
            <a:extLst>
              <a:ext uri="{28A0092B-C50C-407E-A947-70E740481C1C}">
                <a14:useLocalDpi xmlns:a14="http://schemas.microsoft.com/office/drawing/2010/main"/>
              </a:ext>
            </a:extLst>
          </a:blip>
          <a:stretch>
            <a:fillRect/>
          </a:stretch>
        </p:blipFill>
        <p:spPr>
          <a:xfrm>
            <a:off x="4138767" y="6255813"/>
            <a:ext cx="2174875" cy="295275"/>
          </a:xfrm>
          <a:prstGeom prst="rect">
            <a:avLst/>
          </a:prstGeom>
        </p:spPr>
      </p:pic>
      <p:sp>
        <p:nvSpPr>
          <p:cNvPr id="11" name="Rectangle 10">
            <a:extLst>
              <a:ext uri="{FF2B5EF4-FFF2-40B4-BE49-F238E27FC236}">
                <a16:creationId xmlns:a16="http://schemas.microsoft.com/office/drawing/2014/main" id="{B99687C4-6D06-BE45-A882-2434A3E7594A}"/>
              </a:ext>
            </a:extLst>
          </p:cNvPr>
          <p:cNvSpPr/>
          <p:nvPr/>
        </p:nvSpPr>
        <p:spPr>
          <a:xfrm>
            <a:off x="0" y="6088870"/>
            <a:ext cx="12192000" cy="75862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 pitchFamily="2" charset="0"/>
            </a:endParaRPr>
          </a:p>
        </p:txBody>
      </p:sp>
      <p:pic>
        <p:nvPicPr>
          <p:cNvPr id="12" name="Picture 11">
            <a:extLst>
              <a:ext uri="{FF2B5EF4-FFF2-40B4-BE49-F238E27FC236}">
                <a16:creationId xmlns:a16="http://schemas.microsoft.com/office/drawing/2014/main" id="{95833BFD-A87A-EC41-8ACD-54D5376DB28A}"/>
              </a:ext>
            </a:extLst>
          </p:cNvPr>
          <p:cNvPicPr/>
          <p:nvPr/>
        </p:nvPicPr>
        <p:blipFill>
          <a:blip r:embed="rId3" cstate="print">
            <a:extLst>
              <a:ext uri="{28A0092B-C50C-407E-A947-70E740481C1C}">
                <a14:useLocalDpi xmlns:a14="http://schemas.microsoft.com/office/drawing/2010/main"/>
              </a:ext>
            </a:extLst>
          </a:blip>
          <a:stretch>
            <a:fillRect/>
          </a:stretch>
        </p:blipFill>
        <p:spPr>
          <a:xfrm>
            <a:off x="9790771" y="6403450"/>
            <a:ext cx="2174875" cy="295275"/>
          </a:xfrm>
          <a:prstGeom prst="rect">
            <a:avLst/>
          </a:prstGeom>
        </p:spPr>
      </p:pic>
      <p:pic>
        <p:nvPicPr>
          <p:cNvPr id="14" name="Picture 13" descr="Map&#10;&#10;Description automatically generated">
            <a:extLst>
              <a:ext uri="{FF2B5EF4-FFF2-40B4-BE49-F238E27FC236}">
                <a16:creationId xmlns:a16="http://schemas.microsoft.com/office/drawing/2014/main" id="{65B22005-0473-474C-9D34-D8A386206E01}"/>
              </a:ext>
            </a:extLst>
          </p:cNvPr>
          <p:cNvPicPr/>
          <p:nvPr/>
        </p:nvPicPr>
        <p:blipFill>
          <a:blip r:embed="rId4">
            <a:extLst>
              <a:ext uri="{28A0092B-C50C-407E-A947-70E740481C1C}">
                <a14:useLocalDpi xmlns:a14="http://schemas.microsoft.com/office/drawing/2010/main"/>
              </a:ext>
            </a:extLst>
          </a:blip>
          <a:stretch>
            <a:fillRect/>
          </a:stretch>
        </p:blipFill>
        <p:spPr>
          <a:xfrm>
            <a:off x="5444876" y="178232"/>
            <a:ext cx="4591222" cy="2353095"/>
          </a:xfrm>
          <a:prstGeom prst="rect">
            <a:avLst/>
          </a:prstGeom>
        </p:spPr>
      </p:pic>
      <p:pic>
        <p:nvPicPr>
          <p:cNvPr id="15" name="Picture 14" descr="Chart, box and whisker chart&#10;&#10;Description automatically generated">
            <a:extLst>
              <a:ext uri="{FF2B5EF4-FFF2-40B4-BE49-F238E27FC236}">
                <a16:creationId xmlns:a16="http://schemas.microsoft.com/office/drawing/2014/main" id="{F8E01636-6908-4E3C-BCCD-8E7734AB6A13}"/>
              </a:ext>
            </a:extLst>
          </p:cNvPr>
          <p:cNvPicPr/>
          <p:nvPr/>
        </p:nvPicPr>
        <p:blipFill>
          <a:blip r:embed="rId5" cstate="print">
            <a:extLst>
              <a:ext uri="{28A0092B-C50C-407E-A947-70E740481C1C}">
                <a14:useLocalDpi xmlns:a14="http://schemas.microsoft.com/office/drawing/2010/main"/>
              </a:ext>
            </a:extLst>
          </a:blip>
          <a:stretch>
            <a:fillRect/>
          </a:stretch>
        </p:blipFill>
        <p:spPr>
          <a:xfrm>
            <a:off x="6579680" y="2038393"/>
            <a:ext cx="2819564" cy="1853383"/>
          </a:xfrm>
          <a:prstGeom prst="rect">
            <a:avLst/>
          </a:prstGeom>
        </p:spPr>
      </p:pic>
      <p:pic>
        <p:nvPicPr>
          <p:cNvPr id="16" name="Picture 15" descr="A picture containing bedclothes&#10;&#10;Description automatically generated">
            <a:extLst>
              <a:ext uri="{FF2B5EF4-FFF2-40B4-BE49-F238E27FC236}">
                <a16:creationId xmlns:a16="http://schemas.microsoft.com/office/drawing/2014/main" id="{9F9FA362-380E-EA41-AF3D-6E3CB0A812F1}"/>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rot="5400000">
            <a:off x="9053357" y="1905921"/>
            <a:ext cx="3284073" cy="2463055"/>
          </a:xfrm>
          <a:prstGeom prst="rect">
            <a:avLst/>
          </a:prstGeom>
        </p:spPr>
      </p:pic>
    </p:spTree>
    <p:extLst>
      <p:ext uri="{BB962C8B-B14F-4D97-AF65-F5344CB8AC3E}">
        <p14:creationId xmlns:p14="http://schemas.microsoft.com/office/powerpoint/2010/main" val="33451198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73231AD-3878-0645-8E53-F33DC4474A1C}"/>
              </a:ext>
            </a:extLst>
          </p:cNvPr>
          <p:cNvSpPr/>
          <p:nvPr/>
        </p:nvSpPr>
        <p:spPr>
          <a:xfrm>
            <a:off x="9258298" y="771526"/>
            <a:ext cx="2933702" cy="1984088"/>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 pitchFamily="2" charset="0"/>
            </a:endParaRPr>
          </a:p>
        </p:txBody>
      </p:sp>
      <p:sp>
        <p:nvSpPr>
          <p:cNvPr id="2" name="Title 1">
            <a:extLst>
              <a:ext uri="{FF2B5EF4-FFF2-40B4-BE49-F238E27FC236}">
                <a16:creationId xmlns:a16="http://schemas.microsoft.com/office/drawing/2014/main" id="{96633F50-96C9-1847-9D6A-E928B4585329}"/>
              </a:ext>
            </a:extLst>
          </p:cNvPr>
          <p:cNvSpPr>
            <a:spLocks noGrp="1"/>
          </p:cNvSpPr>
          <p:nvPr>
            <p:ph type="ctrTitle"/>
          </p:nvPr>
        </p:nvSpPr>
        <p:spPr>
          <a:xfrm>
            <a:off x="5226205" y="5368306"/>
            <a:ext cx="3870142" cy="731074"/>
          </a:xfrm>
        </p:spPr>
        <p:txBody>
          <a:bodyPr>
            <a:noAutofit/>
          </a:bodyPr>
          <a:lstStyle/>
          <a:p>
            <a:pPr algn="r"/>
            <a:r>
              <a:rPr lang="en-US" sz="2600" b="1" dirty="0">
                <a:solidFill>
                  <a:srgbClr val="002060"/>
                </a:solidFill>
              </a:rPr>
              <a:t>SPOTLIGHT ON </a:t>
            </a:r>
            <a:br>
              <a:rPr lang="en-US" sz="2600" b="1" dirty="0">
                <a:solidFill>
                  <a:srgbClr val="002060"/>
                </a:solidFill>
              </a:rPr>
            </a:br>
            <a:r>
              <a:rPr lang="en-US" sz="2600" b="1" dirty="0">
                <a:solidFill>
                  <a:srgbClr val="002060"/>
                </a:solidFill>
              </a:rPr>
              <a:t>SUMMER UNDERGRADUATE RESEARCH</a:t>
            </a:r>
          </a:p>
        </p:txBody>
      </p:sp>
      <p:sp>
        <p:nvSpPr>
          <p:cNvPr id="3" name="Subtitle 2">
            <a:extLst>
              <a:ext uri="{FF2B5EF4-FFF2-40B4-BE49-F238E27FC236}">
                <a16:creationId xmlns:a16="http://schemas.microsoft.com/office/drawing/2014/main" id="{6A4393F9-46D9-9346-83E2-8A98D512B6B0}"/>
              </a:ext>
            </a:extLst>
          </p:cNvPr>
          <p:cNvSpPr>
            <a:spLocks noGrp="1"/>
          </p:cNvSpPr>
          <p:nvPr>
            <p:ph type="subTitle" idx="1"/>
          </p:nvPr>
        </p:nvSpPr>
        <p:spPr>
          <a:xfrm>
            <a:off x="223720" y="1096125"/>
            <a:ext cx="7315200" cy="4890817"/>
          </a:xfrm>
        </p:spPr>
        <p:txBody>
          <a:bodyPr>
            <a:normAutofit lnSpcReduction="10000"/>
          </a:bodyPr>
          <a:lstStyle/>
          <a:p>
            <a:r>
              <a:rPr lang="en-US" sz="2700" b="1" dirty="0">
                <a:solidFill>
                  <a:srgbClr val="002060"/>
                </a:solidFill>
                <a:latin typeface="Tahoma" panose="020B0604030504040204" pitchFamily="34" charset="0"/>
              </a:rPr>
              <a:t>Karsyn’s summer research</a:t>
            </a:r>
            <a:br>
              <a:rPr lang="en-US" sz="3000" dirty="0">
                <a:solidFill>
                  <a:srgbClr val="002060"/>
                </a:solidFill>
                <a:latin typeface="Tahoma" panose="020B0604030504040204" pitchFamily="34" charset="0"/>
              </a:rPr>
            </a:br>
            <a:r>
              <a:rPr lang="en-US" dirty="0">
                <a:solidFill>
                  <a:srgbClr val="002060"/>
                </a:solidFill>
              </a:rPr>
              <a:t>focused on assessing crime within </a:t>
            </a:r>
            <a:br>
              <a:rPr lang="en-US" dirty="0">
                <a:solidFill>
                  <a:srgbClr val="002060"/>
                </a:solidFill>
              </a:rPr>
            </a:br>
            <a:r>
              <a:rPr lang="en-US" dirty="0">
                <a:solidFill>
                  <a:srgbClr val="002060"/>
                </a:solidFill>
              </a:rPr>
              <a:t>the Milwaukee area. They specifically </a:t>
            </a:r>
            <a:br>
              <a:rPr lang="en-US" dirty="0">
                <a:solidFill>
                  <a:srgbClr val="002060"/>
                </a:solidFill>
              </a:rPr>
            </a:br>
            <a:r>
              <a:rPr lang="en-US" dirty="0">
                <a:solidFill>
                  <a:srgbClr val="002060"/>
                </a:solidFill>
              </a:rPr>
              <a:t>asked, what is the relationship between </a:t>
            </a:r>
            <a:br>
              <a:rPr lang="en-US" dirty="0">
                <a:solidFill>
                  <a:srgbClr val="002060"/>
                </a:solidFill>
              </a:rPr>
            </a:br>
            <a:r>
              <a:rPr lang="en-US" dirty="0">
                <a:solidFill>
                  <a:srgbClr val="002060"/>
                </a:solidFill>
              </a:rPr>
              <a:t>establishments that sell or have </a:t>
            </a:r>
            <a:br>
              <a:rPr lang="en-US" dirty="0">
                <a:solidFill>
                  <a:srgbClr val="002060"/>
                </a:solidFill>
              </a:rPr>
            </a:br>
            <a:r>
              <a:rPr lang="en-US" dirty="0">
                <a:solidFill>
                  <a:srgbClr val="002060"/>
                </a:solidFill>
              </a:rPr>
              <a:t>alcohol and crime rates?</a:t>
            </a:r>
          </a:p>
          <a:p>
            <a:r>
              <a:rPr lang="en-US" sz="2700" b="1" dirty="0">
                <a:solidFill>
                  <a:srgbClr val="002060"/>
                </a:solidFill>
                <a:latin typeface="Tahoma" panose="020B0604030504040204" pitchFamily="34" charset="0"/>
              </a:rPr>
              <a:t>Karsyn discovered </a:t>
            </a:r>
            <a:r>
              <a:rPr lang="en-US" dirty="0">
                <a:solidFill>
                  <a:srgbClr val="002060"/>
                </a:solidFill>
              </a:rPr>
              <a:t>that there </a:t>
            </a:r>
            <a:br>
              <a:rPr lang="en-US" dirty="0">
                <a:solidFill>
                  <a:srgbClr val="002060"/>
                </a:solidFill>
              </a:rPr>
            </a:br>
            <a:r>
              <a:rPr lang="en-US" dirty="0">
                <a:solidFill>
                  <a:srgbClr val="002060"/>
                </a:solidFill>
              </a:rPr>
              <a:t>really is no limitation on what can be </a:t>
            </a:r>
            <a:br>
              <a:rPr lang="en-US" dirty="0">
                <a:solidFill>
                  <a:srgbClr val="002060"/>
                </a:solidFill>
              </a:rPr>
            </a:br>
            <a:r>
              <a:rPr lang="en-US" dirty="0">
                <a:solidFill>
                  <a:srgbClr val="002060"/>
                </a:solidFill>
              </a:rPr>
              <a:t>researched. Karsyn says, “This was especially true      after observing so much crime focused research.” </a:t>
            </a:r>
            <a:endParaRPr lang="en-US" sz="3000" dirty="0">
              <a:solidFill>
                <a:srgbClr val="002060"/>
              </a:solidFill>
              <a:latin typeface="Tahoma" panose="020B0604030504040204" pitchFamily="34" charset="0"/>
            </a:endParaRPr>
          </a:p>
          <a:p>
            <a:r>
              <a:rPr lang="en-US" sz="2700" b="1" dirty="0">
                <a:solidFill>
                  <a:srgbClr val="002060"/>
                </a:solidFill>
                <a:latin typeface="Tahoma" panose="020B0604030504040204" pitchFamily="34" charset="0"/>
              </a:rPr>
              <a:t>And Karsyn’s favorite part</a:t>
            </a:r>
            <a:r>
              <a:rPr lang="en-US" sz="2700" b="1" dirty="0">
                <a:solidFill>
                  <a:srgbClr val="002060"/>
                </a:solidFill>
              </a:rPr>
              <a:t> </a:t>
            </a:r>
            <a:r>
              <a:rPr lang="en-US" dirty="0">
                <a:solidFill>
                  <a:srgbClr val="002060"/>
                </a:solidFill>
              </a:rPr>
              <a:t>of summer </a:t>
            </a:r>
            <a:br>
              <a:rPr lang="en-US" dirty="0">
                <a:solidFill>
                  <a:srgbClr val="002060"/>
                </a:solidFill>
              </a:rPr>
            </a:br>
            <a:r>
              <a:rPr lang="en-US" dirty="0">
                <a:solidFill>
                  <a:srgbClr val="002060"/>
                </a:solidFill>
              </a:rPr>
              <a:t>research was working with Dr. Snowden and the        other research student. “Dr. Snowden really made        the research about our learning and our </a:t>
            </a:r>
            <a:br>
              <a:rPr lang="en-US" dirty="0">
                <a:solidFill>
                  <a:srgbClr val="002060"/>
                </a:solidFill>
              </a:rPr>
            </a:br>
            <a:r>
              <a:rPr lang="en-US" dirty="0">
                <a:solidFill>
                  <a:srgbClr val="002060"/>
                </a:solidFill>
              </a:rPr>
              <a:t>skill development.” </a:t>
            </a:r>
            <a:endParaRPr lang="en-US" sz="2000" dirty="0">
              <a:solidFill>
                <a:srgbClr val="002060"/>
              </a:solidFill>
            </a:endParaRPr>
          </a:p>
          <a:p>
            <a:pPr marL="342900" indent="-342900">
              <a:buClr>
                <a:schemeClr val="accent6"/>
              </a:buClr>
              <a:buFont typeface="Arial" panose="020B0604020202020204" pitchFamily="34" charset="0"/>
              <a:buChar char="•"/>
            </a:pPr>
            <a:endParaRPr lang="en-US" sz="4000" dirty="0">
              <a:solidFill>
                <a:schemeClr val="accent6">
                  <a:lumMod val="75000"/>
                </a:schemeClr>
              </a:solidFill>
              <a:latin typeface="Tahoma" panose="020B0604030504040204" pitchFamily="34" charset="0"/>
            </a:endParaRPr>
          </a:p>
          <a:p>
            <a:pPr marL="342900" indent="-342900">
              <a:buClr>
                <a:schemeClr val="accent6"/>
              </a:buClr>
              <a:buFont typeface="Arial" panose="020B0604020202020204" pitchFamily="34" charset="0"/>
              <a:buChar char="•"/>
            </a:pPr>
            <a:endParaRPr lang="en-US" sz="2500" dirty="0">
              <a:solidFill>
                <a:schemeClr val="accent6">
                  <a:lumMod val="75000"/>
                </a:schemeClr>
              </a:solidFill>
              <a:latin typeface="Tahoma" panose="020B0604030504040204" pitchFamily="34" charset="0"/>
            </a:endParaRPr>
          </a:p>
        </p:txBody>
      </p:sp>
      <p:sp>
        <p:nvSpPr>
          <p:cNvPr id="4" name="TextBox 3">
            <a:extLst>
              <a:ext uri="{FF2B5EF4-FFF2-40B4-BE49-F238E27FC236}">
                <a16:creationId xmlns:a16="http://schemas.microsoft.com/office/drawing/2014/main" id="{0BFE29DC-C5D9-E444-B9D3-AF63387F0800}"/>
              </a:ext>
            </a:extLst>
          </p:cNvPr>
          <p:cNvSpPr txBox="1"/>
          <p:nvPr/>
        </p:nvSpPr>
        <p:spPr>
          <a:xfrm>
            <a:off x="78059" y="234176"/>
            <a:ext cx="4060708" cy="369332"/>
          </a:xfrm>
          <a:prstGeom prst="rect">
            <a:avLst/>
          </a:prstGeom>
          <a:noFill/>
        </p:spPr>
        <p:txBody>
          <a:bodyPr wrap="square" rtlCol="0">
            <a:spAutoFit/>
          </a:bodyPr>
          <a:lstStyle/>
          <a:p>
            <a:r>
              <a:rPr lang="en-US" dirty="0">
                <a:latin typeface="Helvetica" pitchFamily="2" charset="0"/>
              </a:rPr>
              <a:t>Office of Research and Innovation</a:t>
            </a:r>
          </a:p>
        </p:txBody>
      </p:sp>
      <p:sp>
        <p:nvSpPr>
          <p:cNvPr id="8" name="Rectangle 7">
            <a:extLst>
              <a:ext uri="{FF2B5EF4-FFF2-40B4-BE49-F238E27FC236}">
                <a16:creationId xmlns:a16="http://schemas.microsoft.com/office/drawing/2014/main" id="{85A68AC2-88B4-9842-8A3D-D1F580DB44F4}"/>
              </a:ext>
            </a:extLst>
          </p:cNvPr>
          <p:cNvSpPr/>
          <p:nvPr/>
        </p:nvSpPr>
        <p:spPr>
          <a:xfrm>
            <a:off x="9342206" y="5042702"/>
            <a:ext cx="2765886" cy="507831"/>
          </a:xfrm>
          <a:prstGeom prst="rect">
            <a:avLst/>
          </a:prstGeom>
        </p:spPr>
        <p:txBody>
          <a:bodyPr wrap="none">
            <a:spAutoFit/>
          </a:bodyPr>
          <a:lstStyle/>
          <a:p>
            <a:pPr algn="ctr"/>
            <a:r>
              <a:rPr lang="en-US" sz="2700" dirty="0">
                <a:solidFill>
                  <a:srgbClr val="002060"/>
                </a:solidFill>
                <a:latin typeface="Tahoma" panose="020B0604030504040204" pitchFamily="34" charset="0"/>
              </a:rPr>
              <a:t>Karsyn Hartsfield</a:t>
            </a:r>
          </a:p>
        </p:txBody>
      </p:sp>
      <p:pic>
        <p:nvPicPr>
          <p:cNvPr id="9" name="Picture 8">
            <a:extLst>
              <a:ext uri="{FF2B5EF4-FFF2-40B4-BE49-F238E27FC236}">
                <a16:creationId xmlns:a16="http://schemas.microsoft.com/office/drawing/2014/main" id="{ADBC6D51-C52A-6D4C-8D60-8B36882B19E2}"/>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9905658" y="20966"/>
            <a:ext cx="2286342" cy="1309049"/>
          </a:xfrm>
          <a:prstGeom prst="rect">
            <a:avLst/>
          </a:prstGeom>
        </p:spPr>
      </p:pic>
      <p:pic>
        <p:nvPicPr>
          <p:cNvPr id="10" name="Picture 9">
            <a:extLst>
              <a:ext uri="{FF2B5EF4-FFF2-40B4-BE49-F238E27FC236}">
                <a16:creationId xmlns:a16="http://schemas.microsoft.com/office/drawing/2014/main" id="{CAE0148C-CC32-E74A-A62F-7C5539CE0205}"/>
              </a:ext>
            </a:extLst>
          </p:cNvPr>
          <p:cNvPicPr/>
          <p:nvPr/>
        </p:nvPicPr>
        <p:blipFill>
          <a:blip r:embed="rId3" cstate="print">
            <a:extLst>
              <a:ext uri="{28A0092B-C50C-407E-A947-70E740481C1C}">
                <a14:useLocalDpi xmlns:a14="http://schemas.microsoft.com/office/drawing/2010/main"/>
              </a:ext>
            </a:extLst>
          </a:blip>
          <a:stretch>
            <a:fillRect/>
          </a:stretch>
        </p:blipFill>
        <p:spPr>
          <a:xfrm>
            <a:off x="4138767" y="6255813"/>
            <a:ext cx="2174875" cy="295275"/>
          </a:xfrm>
          <a:prstGeom prst="rect">
            <a:avLst/>
          </a:prstGeom>
        </p:spPr>
      </p:pic>
      <p:sp>
        <p:nvSpPr>
          <p:cNvPr id="11" name="Rectangle 10">
            <a:extLst>
              <a:ext uri="{FF2B5EF4-FFF2-40B4-BE49-F238E27FC236}">
                <a16:creationId xmlns:a16="http://schemas.microsoft.com/office/drawing/2014/main" id="{B99687C4-6D06-BE45-A882-2434A3E7594A}"/>
              </a:ext>
            </a:extLst>
          </p:cNvPr>
          <p:cNvSpPr/>
          <p:nvPr/>
        </p:nvSpPr>
        <p:spPr>
          <a:xfrm>
            <a:off x="0" y="6088870"/>
            <a:ext cx="12192000" cy="75862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 pitchFamily="2" charset="0"/>
            </a:endParaRPr>
          </a:p>
        </p:txBody>
      </p:sp>
      <p:pic>
        <p:nvPicPr>
          <p:cNvPr id="12" name="Picture 11">
            <a:extLst>
              <a:ext uri="{FF2B5EF4-FFF2-40B4-BE49-F238E27FC236}">
                <a16:creationId xmlns:a16="http://schemas.microsoft.com/office/drawing/2014/main" id="{95833BFD-A87A-EC41-8ACD-54D5376DB28A}"/>
              </a:ext>
            </a:extLst>
          </p:cNvPr>
          <p:cNvPicPr/>
          <p:nvPr/>
        </p:nvPicPr>
        <p:blipFill>
          <a:blip r:embed="rId3" cstate="print">
            <a:extLst>
              <a:ext uri="{28A0092B-C50C-407E-A947-70E740481C1C}">
                <a14:useLocalDpi xmlns:a14="http://schemas.microsoft.com/office/drawing/2010/main"/>
              </a:ext>
            </a:extLst>
          </a:blip>
          <a:stretch>
            <a:fillRect/>
          </a:stretch>
        </p:blipFill>
        <p:spPr>
          <a:xfrm>
            <a:off x="9790771" y="6403450"/>
            <a:ext cx="2174875" cy="295275"/>
          </a:xfrm>
          <a:prstGeom prst="rect">
            <a:avLst/>
          </a:prstGeom>
        </p:spPr>
      </p:pic>
      <p:pic>
        <p:nvPicPr>
          <p:cNvPr id="15" name="Picture 14" descr="A person with blonde hair&#10;&#10;Description automatically generated with low confidence">
            <a:extLst>
              <a:ext uri="{FF2B5EF4-FFF2-40B4-BE49-F238E27FC236}">
                <a16:creationId xmlns:a16="http://schemas.microsoft.com/office/drawing/2014/main" id="{8AB6BAAF-759C-254C-9C23-157EDD1731F3}"/>
              </a:ext>
            </a:extLst>
          </p:cNvPr>
          <p:cNvPicPr>
            <a:picLocks noChangeAspect="1"/>
          </p:cNvPicPr>
          <p:nvPr/>
        </p:nvPicPr>
        <p:blipFill>
          <a:blip r:embed="rId4"/>
          <a:stretch>
            <a:fillRect/>
          </a:stretch>
        </p:blipFill>
        <p:spPr>
          <a:xfrm>
            <a:off x="9407100" y="1292184"/>
            <a:ext cx="2617723" cy="3481658"/>
          </a:xfrm>
          <a:prstGeom prst="rect">
            <a:avLst/>
          </a:prstGeom>
        </p:spPr>
      </p:pic>
      <p:pic>
        <p:nvPicPr>
          <p:cNvPr id="16" name="Picture 15" descr="Map&#10;&#10;Description automatically generated">
            <a:extLst>
              <a:ext uri="{FF2B5EF4-FFF2-40B4-BE49-F238E27FC236}">
                <a16:creationId xmlns:a16="http://schemas.microsoft.com/office/drawing/2014/main" id="{857A72B6-80A3-9843-96BE-EBBE6EA7465B}"/>
              </a:ext>
            </a:extLst>
          </p:cNvPr>
          <p:cNvPicPr/>
          <p:nvPr/>
        </p:nvPicPr>
        <p:blipFill>
          <a:blip r:embed="rId5" cstate="print">
            <a:extLst>
              <a:ext uri="{28A0092B-C50C-407E-A947-70E740481C1C}">
                <a14:useLocalDpi xmlns:a14="http://schemas.microsoft.com/office/drawing/2010/main"/>
              </a:ext>
            </a:extLst>
          </a:blip>
          <a:stretch>
            <a:fillRect/>
          </a:stretch>
        </p:blipFill>
        <p:spPr>
          <a:xfrm>
            <a:off x="5453722" y="245787"/>
            <a:ext cx="4531903" cy="2452307"/>
          </a:xfrm>
          <a:prstGeom prst="rect">
            <a:avLst/>
          </a:prstGeom>
        </p:spPr>
      </p:pic>
      <p:pic>
        <p:nvPicPr>
          <p:cNvPr id="17" name="Picture 16" descr="Map&#10;&#10;Description automatically generated">
            <a:extLst>
              <a:ext uri="{FF2B5EF4-FFF2-40B4-BE49-F238E27FC236}">
                <a16:creationId xmlns:a16="http://schemas.microsoft.com/office/drawing/2014/main" id="{7C2D563D-ECC6-D543-A4B5-03F255500B7A}"/>
              </a:ext>
            </a:extLst>
          </p:cNvPr>
          <p:cNvPicPr/>
          <p:nvPr/>
        </p:nvPicPr>
        <p:blipFill>
          <a:blip r:embed="rId6" cstate="print">
            <a:extLst>
              <a:ext uri="{28A0092B-C50C-407E-A947-70E740481C1C}">
                <a14:useLocalDpi xmlns:a14="http://schemas.microsoft.com/office/drawing/2010/main"/>
              </a:ext>
            </a:extLst>
          </a:blip>
          <a:stretch>
            <a:fillRect/>
          </a:stretch>
        </p:blipFill>
        <p:spPr>
          <a:xfrm>
            <a:off x="6939168" y="1763570"/>
            <a:ext cx="3173522" cy="2452307"/>
          </a:xfrm>
          <a:prstGeom prst="rect">
            <a:avLst/>
          </a:prstGeom>
        </p:spPr>
      </p:pic>
    </p:spTree>
    <p:extLst>
      <p:ext uri="{BB962C8B-B14F-4D97-AF65-F5344CB8AC3E}">
        <p14:creationId xmlns:p14="http://schemas.microsoft.com/office/powerpoint/2010/main" val="12511370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73231AD-3878-0645-8E53-F33DC4474A1C}"/>
              </a:ext>
            </a:extLst>
          </p:cNvPr>
          <p:cNvSpPr/>
          <p:nvPr/>
        </p:nvSpPr>
        <p:spPr>
          <a:xfrm>
            <a:off x="9258298" y="771526"/>
            <a:ext cx="2933702" cy="1984088"/>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 pitchFamily="2" charset="0"/>
            </a:endParaRPr>
          </a:p>
        </p:txBody>
      </p:sp>
      <p:sp>
        <p:nvSpPr>
          <p:cNvPr id="2" name="Title 1">
            <a:extLst>
              <a:ext uri="{FF2B5EF4-FFF2-40B4-BE49-F238E27FC236}">
                <a16:creationId xmlns:a16="http://schemas.microsoft.com/office/drawing/2014/main" id="{96633F50-96C9-1847-9D6A-E928B4585329}"/>
              </a:ext>
            </a:extLst>
          </p:cNvPr>
          <p:cNvSpPr>
            <a:spLocks noGrp="1"/>
          </p:cNvSpPr>
          <p:nvPr>
            <p:ph type="ctrTitle"/>
          </p:nvPr>
        </p:nvSpPr>
        <p:spPr>
          <a:xfrm>
            <a:off x="5226205" y="5368306"/>
            <a:ext cx="3870142" cy="731074"/>
          </a:xfrm>
        </p:spPr>
        <p:txBody>
          <a:bodyPr>
            <a:noAutofit/>
          </a:bodyPr>
          <a:lstStyle/>
          <a:p>
            <a:pPr algn="r"/>
            <a:r>
              <a:rPr lang="en-US" sz="2800" b="1" dirty="0">
                <a:solidFill>
                  <a:srgbClr val="002060"/>
                </a:solidFill>
              </a:rPr>
              <a:t>SPOTLIGHT ON </a:t>
            </a:r>
            <a:br>
              <a:rPr lang="en-US" sz="2800" b="1" dirty="0">
                <a:solidFill>
                  <a:srgbClr val="002060"/>
                </a:solidFill>
              </a:rPr>
            </a:br>
            <a:r>
              <a:rPr lang="en-US" sz="2800" b="1" dirty="0">
                <a:solidFill>
                  <a:srgbClr val="002060"/>
                </a:solidFill>
              </a:rPr>
              <a:t>SUMMER UNDERGRADUATE RESEARCH</a:t>
            </a:r>
          </a:p>
        </p:txBody>
      </p:sp>
      <p:sp>
        <p:nvSpPr>
          <p:cNvPr id="3" name="Subtitle 2">
            <a:extLst>
              <a:ext uri="{FF2B5EF4-FFF2-40B4-BE49-F238E27FC236}">
                <a16:creationId xmlns:a16="http://schemas.microsoft.com/office/drawing/2014/main" id="{6A4393F9-46D9-9346-83E2-8A98D512B6B0}"/>
              </a:ext>
            </a:extLst>
          </p:cNvPr>
          <p:cNvSpPr>
            <a:spLocks noGrp="1"/>
          </p:cNvSpPr>
          <p:nvPr>
            <p:ph type="subTitle" idx="1"/>
          </p:nvPr>
        </p:nvSpPr>
        <p:spPr>
          <a:xfrm>
            <a:off x="198788" y="983591"/>
            <a:ext cx="7315200" cy="4890817"/>
          </a:xfrm>
        </p:spPr>
        <p:txBody>
          <a:bodyPr>
            <a:normAutofit fontScale="92500"/>
          </a:bodyPr>
          <a:lstStyle/>
          <a:p>
            <a:r>
              <a:rPr lang="en-US" sz="3000" b="1" dirty="0">
                <a:solidFill>
                  <a:srgbClr val="002060"/>
                </a:solidFill>
                <a:latin typeface="Tahoma" panose="020B0604030504040204" pitchFamily="34" charset="0"/>
              </a:rPr>
              <a:t>Blake’s summer research</a:t>
            </a:r>
            <a:br>
              <a:rPr lang="en-US" sz="3000" dirty="0">
                <a:solidFill>
                  <a:srgbClr val="002060"/>
                </a:solidFill>
                <a:latin typeface="Tahoma" panose="020B0604030504040204" pitchFamily="34" charset="0"/>
              </a:rPr>
            </a:br>
            <a:r>
              <a:rPr lang="en-US" dirty="0">
                <a:solidFill>
                  <a:srgbClr val="002060"/>
                </a:solidFill>
              </a:rPr>
              <a:t>focused on a unique genetic variant of </a:t>
            </a:r>
            <a:br>
              <a:rPr lang="en-US" dirty="0">
                <a:solidFill>
                  <a:srgbClr val="002060"/>
                </a:solidFill>
              </a:rPr>
            </a:br>
            <a:r>
              <a:rPr lang="en-US" dirty="0">
                <a:solidFill>
                  <a:srgbClr val="002060"/>
                </a:solidFill>
              </a:rPr>
              <a:t>leopard gecko called a lemon frost </a:t>
            </a:r>
            <a:br>
              <a:rPr lang="en-US" dirty="0">
                <a:solidFill>
                  <a:srgbClr val="002060"/>
                </a:solidFill>
              </a:rPr>
            </a:br>
            <a:r>
              <a:rPr lang="en-US" dirty="0">
                <a:solidFill>
                  <a:srgbClr val="002060"/>
                </a:solidFill>
              </a:rPr>
              <a:t>morph. Lemon frost leopard geckos </a:t>
            </a:r>
            <a:br>
              <a:rPr lang="en-US" dirty="0">
                <a:solidFill>
                  <a:srgbClr val="002060"/>
                </a:solidFill>
              </a:rPr>
            </a:br>
            <a:r>
              <a:rPr lang="en-US" dirty="0">
                <a:solidFill>
                  <a:srgbClr val="002060"/>
                </a:solidFill>
              </a:rPr>
              <a:t>look different than normal leopard geckos </a:t>
            </a:r>
            <a:br>
              <a:rPr lang="en-US" dirty="0">
                <a:solidFill>
                  <a:srgbClr val="002060"/>
                </a:solidFill>
              </a:rPr>
            </a:br>
            <a:r>
              <a:rPr lang="en-US" dirty="0">
                <a:solidFill>
                  <a:srgbClr val="002060"/>
                </a:solidFill>
              </a:rPr>
              <a:t>and lemon frost geckos have an increased </a:t>
            </a:r>
            <a:br>
              <a:rPr lang="en-US" dirty="0">
                <a:solidFill>
                  <a:srgbClr val="002060"/>
                </a:solidFill>
              </a:rPr>
            </a:br>
            <a:r>
              <a:rPr lang="en-US" dirty="0">
                <a:solidFill>
                  <a:srgbClr val="002060"/>
                </a:solidFill>
              </a:rPr>
              <a:t>chance of experiencing cancer. </a:t>
            </a:r>
          </a:p>
          <a:p>
            <a:r>
              <a:rPr lang="en-US" sz="3000" b="1" dirty="0">
                <a:solidFill>
                  <a:srgbClr val="002060"/>
                </a:solidFill>
                <a:latin typeface="Tahoma" panose="020B0604030504040204" pitchFamily="34" charset="0"/>
              </a:rPr>
              <a:t>Blake discovered </a:t>
            </a:r>
            <a:r>
              <a:rPr lang="en-US" dirty="0">
                <a:solidFill>
                  <a:srgbClr val="002060"/>
                </a:solidFill>
              </a:rPr>
              <a:t>that the SPINT1 gene is not</a:t>
            </a:r>
            <a:br>
              <a:rPr lang="en-US" dirty="0">
                <a:solidFill>
                  <a:srgbClr val="002060"/>
                </a:solidFill>
              </a:rPr>
            </a:br>
            <a:r>
              <a:rPr lang="en-US" dirty="0">
                <a:solidFill>
                  <a:srgbClr val="002060"/>
                </a:solidFill>
              </a:rPr>
              <a:t>the lemon frost gene and that GCHFR (or a gene close to it) </a:t>
            </a:r>
            <a:br>
              <a:rPr lang="en-US" dirty="0">
                <a:solidFill>
                  <a:srgbClr val="002060"/>
                </a:solidFill>
              </a:rPr>
            </a:br>
            <a:r>
              <a:rPr lang="en-US" dirty="0">
                <a:solidFill>
                  <a:srgbClr val="002060"/>
                </a:solidFill>
              </a:rPr>
              <a:t>is the gene for lemon frost. </a:t>
            </a:r>
          </a:p>
          <a:p>
            <a:r>
              <a:rPr lang="en-US" sz="3000" b="1" dirty="0">
                <a:solidFill>
                  <a:srgbClr val="002060"/>
                </a:solidFill>
                <a:latin typeface="Tahoma" panose="020B0604030504040204" pitchFamily="34" charset="0"/>
              </a:rPr>
              <a:t>And Blake’s favorite part</a:t>
            </a:r>
            <a:r>
              <a:rPr lang="en-US" b="1" dirty="0">
                <a:solidFill>
                  <a:srgbClr val="002060"/>
                </a:solidFill>
              </a:rPr>
              <a:t> </a:t>
            </a:r>
            <a:r>
              <a:rPr lang="en-US" dirty="0">
                <a:solidFill>
                  <a:srgbClr val="002060"/>
                </a:solidFill>
              </a:rPr>
              <a:t>of summer </a:t>
            </a:r>
            <a:br>
              <a:rPr lang="en-US" dirty="0">
                <a:solidFill>
                  <a:srgbClr val="002060"/>
                </a:solidFill>
              </a:rPr>
            </a:br>
            <a:r>
              <a:rPr lang="en-US" dirty="0">
                <a:solidFill>
                  <a:srgbClr val="002060"/>
                </a:solidFill>
              </a:rPr>
              <a:t>research was having first-hand experience of working </a:t>
            </a:r>
            <a:br>
              <a:rPr lang="en-US" dirty="0">
                <a:solidFill>
                  <a:srgbClr val="002060"/>
                </a:solidFill>
              </a:rPr>
            </a:br>
            <a:r>
              <a:rPr lang="en-US" dirty="0">
                <a:solidFill>
                  <a:srgbClr val="002060"/>
                </a:solidFill>
              </a:rPr>
              <a:t>in a lab. “By working in a lab, I’m able to build </a:t>
            </a:r>
            <a:br>
              <a:rPr lang="en-US" dirty="0">
                <a:solidFill>
                  <a:srgbClr val="002060"/>
                </a:solidFill>
              </a:rPr>
            </a:br>
            <a:r>
              <a:rPr lang="en-US" dirty="0">
                <a:solidFill>
                  <a:srgbClr val="002060"/>
                </a:solidFill>
              </a:rPr>
              <a:t>experience that can help me in future jobs that </a:t>
            </a:r>
            <a:br>
              <a:rPr lang="en-US" dirty="0">
                <a:solidFill>
                  <a:srgbClr val="002060"/>
                </a:solidFill>
              </a:rPr>
            </a:br>
            <a:r>
              <a:rPr lang="en-US" dirty="0">
                <a:solidFill>
                  <a:srgbClr val="002060"/>
                </a:solidFill>
              </a:rPr>
              <a:t>involve lab work.”</a:t>
            </a:r>
          </a:p>
          <a:p>
            <a:pPr marL="342900" indent="-342900">
              <a:buClr>
                <a:schemeClr val="accent6"/>
              </a:buClr>
              <a:buFont typeface="Arial" panose="020B0604020202020204" pitchFamily="34" charset="0"/>
              <a:buChar char="•"/>
            </a:pPr>
            <a:endParaRPr lang="en-US" sz="2500" dirty="0">
              <a:solidFill>
                <a:schemeClr val="accent6">
                  <a:lumMod val="75000"/>
                </a:schemeClr>
              </a:solidFill>
              <a:latin typeface="Tahoma" panose="020B0604030504040204" pitchFamily="34" charset="0"/>
            </a:endParaRPr>
          </a:p>
          <a:p>
            <a:endParaRPr lang="en-US" sz="4000" dirty="0">
              <a:solidFill>
                <a:schemeClr val="accent6">
                  <a:lumMod val="75000"/>
                </a:schemeClr>
              </a:solidFill>
              <a:latin typeface="Tahoma" panose="020B0604030504040204" pitchFamily="34" charset="0"/>
            </a:endParaRPr>
          </a:p>
        </p:txBody>
      </p:sp>
      <p:sp>
        <p:nvSpPr>
          <p:cNvPr id="4" name="TextBox 3">
            <a:extLst>
              <a:ext uri="{FF2B5EF4-FFF2-40B4-BE49-F238E27FC236}">
                <a16:creationId xmlns:a16="http://schemas.microsoft.com/office/drawing/2014/main" id="{0BFE29DC-C5D9-E444-B9D3-AF63387F0800}"/>
              </a:ext>
            </a:extLst>
          </p:cNvPr>
          <p:cNvSpPr txBox="1"/>
          <p:nvPr/>
        </p:nvSpPr>
        <p:spPr>
          <a:xfrm>
            <a:off x="78059" y="234176"/>
            <a:ext cx="4060708" cy="369332"/>
          </a:xfrm>
          <a:prstGeom prst="rect">
            <a:avLst/>
          </a:prstGeom>
          <a:noFill/>
        </p:spPr>
        <p:txBody>
          <a:bodyPr wrap="square" rtlCol="0">
            <a:spAutoFit/>
          </a:bodyPr>
          <a:lstStyle/>
          <a:p>
            <a:r>
              <a:rPr lang="en-US" dirty="0">
                <a:latin typeface="Helvetica" pitchFamily="2" charset="0"/>
              </a:rPr>
              <a:t>Office of Research and Innovation</a:t>
            </a:r>
          </a:p>
        </p:txBody>
      </p:sp>
      <p:sp>
        <p:nvSpPr>
          <p:cNvPr id="8" name="Rectangle 7">
            <a:extLst>
              <a:ext uri="{FF2B5EF4-FFF2-40B4-BE49-F238E27FC236}">
                <a16:creationId xmlns:a16="http://schemas.microsoft.com/office/drawing/2014/main" id="{85A68AC2-88B4-9842-8A3D-D1F580DB44F4}"/>
              </a:ext>
            </a:extLst>
          </p:cNvPr>
          <p:cNvSpPr/>
          <p:nvPr/>
        </p:nvSpPr>
        <p:spPr>
          <a:xfrm>
            <a:off x="9614447" y="5410893"/>
            <a:ext cx="2266005" cy="507831"/>
          </a:xfrm>
          <a:prstGeom prst="rect">
            <a:avLst/>
          </a:prstGeom>
        </p:spPr>
        <p:txBody>
          <a:bodyPr wrap="none">
            <a:spAutoFit/>
          </a:bodyPr>
          <a:lstStyle/>
          <a:p>
            <a:pPr algn="ctr"/>
            <a:r>
              <a:rPr lang="en-US" sz="2700" dirty="0">
                <a:solidFill>
                  <a:srgbClr val="002060"/>
                </a:solidFill>
                <a:latin typeface="Tahoma" panose="020B0604030504040204" pitchFamily="34" charset="0"/>
              </a:rPr>
              <a:t>Blake Gamble</a:t>
            </a:r>
          </a:p>
        </p:txBody>
      </p:sp>
      <p:pic>
        <p:nvPicPr>
          <p:cNvPr id="9" name="Picture 8">
            <a:extLst>
              <a:ext uri="{FF2B5EF4-FFF2-40B4-BE49-F238E27FC236}">
                <a16:creationId xmlns:a16="http://schemas.microsoft.com/office/drawing/2014/main" id="{ADBC6D51-C52A-6D4C-8D60-8B36882B19E2}"/>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9905658" y="20966"/>
            <a:ext cx="2286342" cy="1309049"/>
          </a:xfrm>
          <a:prstGeom prst="rect">
            <a:avLst/>
          </a:prstGeom>
        </p:spPr>
      </p:pic>
      <p:pic>
        <p:nvPicPr>
          <p:cNvPr id="10" name="Picture 9">
            <a:extLst>
              <a:ext uri="{FF2B5EF4-FFF2-40B4-BE49-F238E27FC236}">
                <a16:creationId xmlns:a16="http://schemas.microsoft.com/office/drawing/2014/main" id="{CAE0148C-CC32-E74A-A62F-7C5539CE0205}"/>
              </a:ext>
            </a:extLst>
          </p:cNvPr>
          <p:cNvPicPr/>
          <p:nvPr/>
        </p:nvPicPr>
        <p:blipFill>
          <a:blip r:embed="rId3" cstate="print">
            <a:extLst>
              <a:ext uri="{28A0092B-C50C-407E-A947-70E740481C1C}">
                <a14:useLocalDpi xmlns:a14="http://schemas.microsoft.com/office/drawing/2010/main"/>
              </a:ext>
            </a:extLst>
          </a:blip>
          <a:stretch>
            <a:fillRect/>
          </a:stretch>
        </p:blipFill>
        <p:spPr>
          <a:xfrm>
            <a:off x="4138767" y="6255813"/>
            <a:ext cx="2174875" cy="295275"/>
          </a:xfrm>
          <a:prstGeom prst="rect">
            <a:avLst/>
          </a:prstGeom>
        </p:spPr>
      </p:pic>
      <p:sp>
        <p:nvSpPr>
          <p:cNvPr id="11" name="Rectangle 10">
            <a:extLst>
              <a:ext uri="{FF2B5EF4-FFF2-40B4-BE49-F238E27FC236}">
                <a16:creationId xmlns:a16="http://schemas.microsoft.com/office/drawing/2014/main" id="{B99687C4-6D06-BE45-A882-2434A3E7594A}"/>
              </a:ext>
            </a:extLst>
          </p:cNvPr>
          <p:cNvSpPr/>
          <p:nvPr/>
        </p:nvSpPr>
        <p:spPr>
          <a:xfrm>
            <a:off x="0" y="6088870"/>
            <a:ext cx="12192000" cy="75862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 pitchFamily="2" charset="0"/>
            </a:endParaRPr>
          </a:p>
        </p:txBody>
      </p:sp>
      <p:pic>
        <p:nvPicPr>
          <p:cNvPr id="12" name="Picture 11">
            <a:extLst>
              <a:ext uri="{FF2B5EF4-FFF2-40B4-BE49-F238E27FC236}">
                <a16:creationId xmlns:a16="http://schemas.microsoft.com/office/drawing/2014/main" id="{95833BFD-A87A-EC41-8ACD-54D5376DB28A}"/>
              </a:ext>
            </a:extLst>
          </p:cNvPr>
          <p:cNvPicPr/>
          <p:nvPr/>
        </p:nvPicPr>
        <p:blipFill>
          <a:blip r:embed="rId3" cstate="print">
            <a:extLst>
              <a:ext uri="{28A0092B-C50C-407E-A947-70E740481C1C}">
                <a14:useLocalDpi xmlns:a14="http://schemas.microsoft.com/office/drawing/2010/main"/>
              </a:ext>
            </a:extLst>
          </a:blip>
          <a:stretch>
            <a:fillRect/>
          </a:stretch>
        </p:blipFill>
        <p:spPr>
          <a:xfrm>
            <a:off x="9790771" y="6403450"/>
            <a:ext cx="2174875" cy="295275"/>
          </a:xfrm>
          <a:prstGeom prst="rect">
            <a:avLst/>
          </a:prstGeom>
        </p:spPr>
      </p:pic>
      <p:pic>
        <p:nvPicPr>
          <p:cNvPr id="14" name="Picture 13" descr="A person sitting at a desk&#10;&#10;Description automatically generated with low confidence">
            <a:extLst>
              <a:ext uri="{FF2B5EF4-FFF2-40B4-BE49-F238E27FC236}">
                <a16:creationId xmlns:a16="http://schemas.microsoft.com/office/drawing/2014/main" id="{05A56C05-525C-A046-9033-99AE964DBFCF}"/>
              </a:ext>
            </a:extLst>
          </p:cNvPr>
          <p:cNvPicPr/>
          <p:nvPr/>
        </p:nvPicPr>
        <p:blipFill>
          <a:blip r:embed="rId4">
            <a:extLst>
              <a:ext uri="{28A0092B-C50C-407E-A947-70E740481C1C}">
                <a14:useLocalDpi xmlns:a14="http://schemas.microsoft.com/office/drawing/2010/main"/>
              </a:ext>
            </a:extLst>
          </a:blip>
          <a:stretch>
            <a:fillRect/>
          </a:stretch>
        </p:blipFill>
        <p:spPr>
          <a:xfrm>
            <a:off x="9457085" y="1312889"/>
            <a:ext cx="2536127" cy="4029448"/>
          </a:xfrm>
          <a:prstGeom prst="rect">
            <a:avLst/>
          </a:prstGeom>
        </p:spPr>
      </p:pic>
      <p:pic>
        <p:nvPicPr>
          <p:cNvPr id="7" name="Picture 6" descr="A close-up of some ice&#10;&#10;Description automatically generated with low confidence">
            <a:extLst>
              <a:ext uri="{FF2B5EF4-FFF2-40B4-BE49-F238E27FC236}">
                <a16:creationId xmlns:a16="http://schemas.microsoft.com/office/drawing/2014/main" id="{52F3400F-EAE5-E241-957B-195757B5C735}"/>
              </a:ext>
            </a:extLst>
          </p:cNvPr>
          <p:cNvPicPr>
            <a:picLocks noChangeAspect="1"/>
          </p:cNvPicPr>
          <p:nvPr/>
        </p:nvPicPr>
        <p:blipFill>
          <a:blip r:embed="rId5"/>
          <a:stretch>
            <a:fillRect/>
          </a:stretch>
        </p:blipFill>
        <p:spPr>
          <a:xfrm>
            <a:off x="6723856" y="1922573"/>
            <a:ext cx="2633836" cy="1384888"/>
          </a:xfrm>
          <a:prstGeom prst="rect">
            <a:avLst/>
          </a:prstGeom>
        </p:spPr>
      </p:pic>
      <p:pic>
        <p:nvPicPr>
          <p:cNvPr id="6" name="Picture 5" descr="A green and yellow lizard&#10;&#10;Description automatically generated with low confidence">
            <a:extLst>
              <a:ext uri="{FF2B5EF4-FFF2-40B4-BE49-F238E27FC236}">
                <a16:creationId xmlns:a16="http://schemas.microsoft.com/office/drawing/2014/main" id="{8601E135-727A-8B45-9648-B3231493589E}"/>
              </a:ext>
            </a:extLst>
          </p:cNvPr>
          <p:cNvPicPr>
            <a:picLocks noChangeAspect="1"/>
          </p:cNvPicPr>
          <p:nvPr/>
        </p:nvPicPr>
        <p:blipFill>
          <a:blip r:embed="rId6"/>
          <a:stretch>
            <a:fillRect/>
          </a:stretch>
        </p:blipFill>
        <p:spPr>
          <a:xfrm>
            <a:off x="5023647" y="353709"/>
            <a:ext cx="3400417" cy="1793747"/>
          </a:xfrm>
          <a:prstGeom prst="rect">
            <a:avLst/>
          </a:prstGeom>
        </p:spPr>
      </p:pic>
    </p:spTree>
    <p:extLst>
      <p:ext uri="{BB962C8B-B14F-4D97-AF65-F5344CB8AC3E}">
        <p14:creationId xmlns:p14="http://schemas.microsoft.com/office/powerpoint/2010/main" val="3875304254"/>
      </p:ext>
    </p:extLst>
  </p:cSld>
  <p:clrMapOvr>
    <a:masterClrMapping/>
  </p:clrMapOvr>
</p:sld>
</file>

<file path=ppt/theme/theme1.xml><?xml version="1.0" encoding="utf-8"?>
<a:theme xmlns:a="http://schemas.openxmlformats.org/drawingml/2006/main" name="Frame">
  <a:themeElements>
    <a:clrScheme name="Frame">
      <a:dk1>
        <a:srgbClr val="000000"/>
      </a:dk1>
      <a:lt1>
        <a:srgbClr val="FFFFFF"/>
      </a:lt1>
      <a:dk2>
        <a:srgbClr val="545454"/>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Fram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Frame">
    <a:dk1>
      <a:srgbClr val="000000"/>
    </a:dk1>
    <a:lt1>
      <a:srgbClr val="FFFFFF"/>
    </a:lt1>
    <a:dk2>
      <a:srgbClr val="545454"/>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themeOverride>
</file>

<file path=docProps/app.xml><?xml version="1.0" encoding="utf-8"?>
<Properties xmlns="http://schemas.openxmlformats.org/officeDocument/2006/extended-properties" xmlns:vt="http://schemas.openxmlformats.org/officeDocument/2006/docPropsVTypes">
  <Template/>
  <TotalTime>5828</TotalTime>
  <Words>3601</Words>
  <Application>Microsoft Macintosh PowerPoint</Application>
  <PresentationFormat>Widescreen</PresentationFormat>
  <Paragraphs>193</Paragraphs>
  <Slides>30</Slides>
  <Notes>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30</vt:i4>
      </vt:variant>
    </vt:vector>
  </HeadingPairs>
  <TitlesOfParts>
    <vt:vector size="36" baseType="lpstr">
      <vt:lpstr>Arial</vt:lpstr>
      <vt:lpstr>Corbel</vt:lpstr>
      <vt:lpstr>Helvetica</vt:lpstr>
      <vt:lpstr>Tahoma</vt:lpstr>
      <vt:lpstr>Wingdings 2</vt:lpstr>
      <vt:lpstr>Frame</vt:lpstr>
      <vt:lpstr>SPOTLIGHT ON  SUMMER UNDERGRADUATE RESEARCH</vt:lpstr>
      <vt:lpstr>Grace’s summer research involved testing a commonly used  disinfectant called Botanical  Antimicrobial Cleaner, more  commonly known as BAC to  see how bacteria may have  developed a resistance to the  disinfectant over time.  She discovered that P. aeruginosa is  incredibly resistant to the disinfectant BAC.  And her favorite part of her summer  research was getting to spend so much time  in the lab!    </vt:lpstr>
      <vt:lpstr>SPOTLIGHT ON  SUMMER UNDERGRADUATE RESEARCH</vt:lpstr>
      <vt:lpstr>SPOTLIGHT ON  SUMMER UNDERGRADUATE RESEARCH</vt:lpstr>
      <vt:lpstr>SPOTLIGHT ON  SUMMER UNDERGRADUATE RESEARCH</vt:lpstr>
      <vt:lpstr>SPOTLIGHT ON  SUMMER UNDERGRADUATE RESEARCH</vt:lpstr>
      <vt:lpstr>SPOTLIGHT ON  SUMMER UNDERGRADUATE RESEARCH</vt:lpstr>
      <vt:lpstr>SPOTLIGHT ON  SUMMER UNDERGRADUATE RESEARCH</vt:lpstr>
      <vt:lpstr>SPOTLIGHT ON  SUMMER UNDERGRADUATE RESEARCH</vt:lpstr>
      <vt:lpstr>SPOTLIGHT ON  SUMMER UNDERGRADUATE RESEARCH</vt:lpstr>
      <vt:lpstr>SPOTLIGHT ON  SUMMER UNDERGRADUATE RESEARCH</vt:lpstr>
      <vt:lpstr>SPOTLIGHT ON  SUMMER UNDERGRADUATE RESEARCH</vt:lpstr>
      <vt:lpstr>SPOTLIGHT ON  SUMMER UNDERGRADUATE RESEARCH</vt:lpstr>
      <vt:lpstr>SPOTLIGHT ON  SUMMER UNDERGRADUATE RESEARCH</vt:lpstr>
      <vt:lpstr>SPOTLIGHT ON  SUMMER UNDERGRADUATE RESEARCH</vt:lpstr>
      <vt:lpstr>SPOTLIGHT ON  SUMMER UNDERGRADUATE RESEARCH</vt:lpstr>
      <vt:lpstr>SPOTLIGHT ON  SUMMER UNDERGRADUATE RESEARCH</vt:lpstr>
      <vt:lpstr>SPOTLIGHT ON  SUMMER UNDERGRADUATE RESEARCH</vt:lpstr>
      <vt:lpstr>SPOTLIGHT ON  SUMMER UNDERGRADUATE RESEARCH</vt:lpstr>
      <vt:lpstr>SPOTLIGHT ON  SUMMER UNDERGRADUATE RESEARCH</vt:lpstr>
      <vt:lpstr>SPOTLIGHT ON  SUMMER UNDERGRADUATE RESEARCH</vt:lpstr>
      <vt:lpstr>SPOTLIGHT ON  SUMMER UNDERGRADUATE RESEARCH</vt:lpstr>
      <vt:lpstr>   SPOTLIGHT ON  SUMMER UNDERGRADUATE RESEARCH</vt:lpstr>
      <vt:lpstr>SPOTLIGHT ON  SUMMER UNDERGRADUATE RESEARCH</vt:lpstr>
      <vt:lpstr>SPOTLIGHT ON  SUMMER UNDERGRADUATE RESEARCH</vt:lpstr>
      <vt:lpstr>SPOTLIGHT ON  SUMMER UNDERGRADUATE RESEARCH</vt:lpstr>
      <vt:lpstr>SPOTLIGHT ON  SUMMER UNDERGRADUATE RESEARCH</vt:lpstr>
      <vt:lpstr>SPOTLIGHT ON  SUMMER UNDERGRADUATE RESEARCH</vt:lpstr>
      <vt:lpstr>SPOTLIGHT ON  SUMMER UNDERGRADUATE RESEARCH</vt:lpstr>
      <vt:lpstr>SPOTLIGHT ON  SUMMER UNDERGRADUATE RESEARCH</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SPOTLIGHT ON  SUMMER UNDERGRADUATE RESEARCH</dc:title>
  <dc:creator>Zastrow, Amanda</dc:creator>
  <cp:lastModifiedBy>Zastrow, Amanda</cp:lastModifiedBy>
  <cp:revision>44</cp:revision>
  <dcterms:created xsi:type="dcterms:W3CDTF">2021-09-21T02:25:32Z</dcterms:created>
  <dcterms:modified xsi:type="dcterms:W3CDTF">2022-04-04T21:45:15Z</dcterms:modified>
</cp:coreProperties>
</file>