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56" r:id="rId5"/>
  </p:sldIdLst>
  <p:sldSz cx="36576000" cy="27432000"/>
  <p:notesSz cx="6858000" cy="9144000"/>
  <p:defaultText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p15:clr>
            <a:srgbClr val="A4A3A4"/>
          </p15:clr>
        </p15:guide>
        <p15:guide id="2" pos="115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len Kennedy" initials="KK" lastIdx="1" clrIdx="0"/>
  <p:cmAuthor id="2" name="Kalen Kennedy" initials="KK [2]" lastIdx="1" clrIdx="1"/>
  <p:cmAuthor id="3" name="Kalen Kennedy" initials="KK [3]" lastIdx="1" clrIdx="2"/>
  <p:cmAuthor id="4" name="Kalen Kennedy" initials="KK [4]" lastIdx="1" clrIdx="3"/>
  <p:cmAuthor id="5" name="Kalen Kennedy" initials="KK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15D"/>
    <a:srgbClr val="FEAA3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82" autoAdjust="0"/>
    <p:restoredTop sz="94803"/>
  </p:normalViewPr>
  <p:slideViewPr>
    <p:cSldViewPr snapToGrid="0" snapToObjects="1">
      <p:cViewPr varScale="1">
        <p:scale>
          <a:sx n="26" d="100"/>
          <a:sy n="26" d="100"/>
        </p:scale>
        <p:origin x="2440" y="248"/>
      </p:cViewPr>
      <p:guideLst>
        <p:guide orient="horz" pos="8640"/>
        <p:guide pos="115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bridgetobrien/Desktop/PSYC%202050/spss%20stuff%20from%20rm%20/output2.xlsm"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sz="3000" dirty="0"/>
              <a:t>Average Number of Words Correctly Recalled</a:t>
            </a: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errBars>
            <c:errBarType val="both"/>
            <c:errValType val="stdErr"/>
            <c:noEndCap val="0"/>
            <c:spPr>
              <a:noFill/>
              <a:ln w="9525" cap="flat" cmpd="sng" algn="ctr">
                <a:solidFill>
                  <a:schemeClr val="tx1">
                    <a:lumMod val="65000"/>
                    <a:lumOff val="35000"/>
                  </a:schemeClr>
                </a:solidFill>
                <a:round/>
              </a:ln>
              <a:effectLst/>
            </c:spPr>
          </c:errBars>
          <c:cat>
            <c:strRef>
              <c:f>Sheet1!$A$165:$A$167</c:f>
              <c:strCache>
                <c:ptCount val="3"/>
                <c:pt idx="0">
                  <c:v>Black words only</c:v>
                </c:pt>
                <c:pt idx="1">
                  <c:v>Black and blue words</c:v>
                </c:pt>
                <c:pt idx="2">
                  <c:v>Blue words only</c:v>
                </c:pt>
              </c:strCache>
            </c:strRef>
          </c:cat>
          <c:val>
            <c:numRef>
              <c:f>Sheet1!$B$165:$B$167</c:f>
              <c:numCache>
                <c:formatCode>General</c:formatCode>
                <c:ptCount val="3"/>
                <c:pt idx="0">
                  <c:v>7.75</c:v>
                </c:pt>
                <c:pt idx="1">
                  <c:v>11.2</c:v>
                </c:pt>
                <c:pt idx="2">
                  <c:v>10.73</c:v>
                </c:pt>
              </c:numCache>
            </c:numRef>
          </c:val>
          <c:extLst>
            <c:ext xmlns:c16="http://schemas.microsoft.com/office/drawing/2014/chart" uri="{C3380CC4-5D6E-409C-BE32-E72D297353CC}">
              <c16:uniqueId val="{00000000-307B-AB40-8D58-3394EA3E4480}"/>
            </c:ext>
          </c:extLst>
        </c:ser>
        <c:dLbls>
          <c:showLegendKey val="0"/>
          <c:showVal val="0"/>
          <c:showCatName val="0"/>
          <c:showSerName val="0"/>
          <c:showPercent val="0"/>
          <c:showBubbleSize val="0"/>
        </c:dLbls>
        <c:gapWidth val="219"/>
        <c:overlap val="-27"/>
        <c:axId val="1788671168"/>
        <c:axId val="1788672800"/>
      </c:barChart>
      <c:catAx>
        <c:axId val="1788671168"/>
        <c:scaling>
          <c:orientation val="minMax"/>
        </c:scaling>
        <c:delete val="0"/>
        <c:axPos val="b"/>
        <c:title>
          <c:tx>
            <c:rich>
              <a:bodyPr rot="0" spcFirstLastPara="1" vertOverflow="ellipsis" vert="horz" wrap="square" anchor="ctr" anchorCtr="1"/>
              <a:lstStyle/>
              <a:p>
                <a:pPr>
                  <a:defRPr sz="2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sz="2000"/>
                  <a:t>Group Assigned</a:t>
                </a:r>
              </a:p>
            </c:rich>
          </c:tx>
          <c:overlay val="0"/>
          <c:spPr>
            <a:noFill/>
            <a:ln>
              <a:noFill/>
            </a:ln>
            <a:effectLst/>
          </c:spPr>
          <c:txPr>
            <a:bodyPr rot="0" spcFirstLastPara="1" vertOverflow="ellipsis" vert="horz" wrap="square" anchor="ctr" anchorCtr="1"/>
            <a:lstStyle/>
            <a:p>
              <a:pPr>
                <a:defRPr sz="2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788672800"/>
        <c:crosses val="autoZero"/>
        <c:auto val="1"/>
        <c:lblAlgn val="ctr"/>
        <c:lblOffset val="100"/>
        <c:noMultiLvlLbl val="0"/>
      </c:catAx>
      <c:valAx>
        <c:axId val="17886728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sz="2000"/>
                  <a:t>Number of words</a:t>
                </a:r>
                <a:r>
                  <a:rPr lang="en-US" sz="2000" baseline="0"/>
                  <a:t> correctly</a:t>
                </a:r>
                <a:r>
                  <a:rPr lang="en-US" sz="2000"/>
                  <a:t> recalled</a:t>
                </a:r>
              </a:p>
            </c:rich>
          </c:tx>
          <c:overlay val="0"/>
          <c:spPr>
            <a:noFill/>
            <a:ln>
              <a:noFill/>
            </a:ln>
            <a:effectLst/>
          </c:spPr>
          <c:txPr>
            <a:bodyPr rot="-5400000" spcFirstLastPara="1" vertOverflow="ellipsis" vert="horz" wrap="square" anchor="ctr" anchorCtr="1"/>
            <a:lstStyle/>
            <a:p>
              <a:pPr>
                <a:defRPr sz="2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17886711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0F8B98-540F-3143-8C20-72132C0A1FCB}" type="datetimeFigureOut">
              <a:rPr lang="en-US" smtClean="0"/>
              <a:t>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6D115E-66AC-D346-BAC8-31545729A898}" type="slidenum">
              <a:rPr lang="en-US" smtClean="0"/>
              <a:t>‹#›</a:t>
            </a:fld>
            <a:endParaRPr lang="en-US"/>
          </a:p>
        </p:txBody>
      </p:sp>
    </p:spTree>
    <p:extLst>
      <p:ext uri="{BB962C8B-B14F-4D97-AF65-F5344CB8AC3E}">
        <p14:creationId xmlns:p14="http://schemas.microsoft.com/office/powerpoint/2010/main" val="1697613649"/>
      </p:ext>
    </p:extLst>
  </p:cSld>
  <p:clrMap bg1="lt1" tx1="dk1" bg2="lt2" tx2="dk2" accent1="accent1" accent2="accent2" accent3="accent3" accent4="accent4" accent5="accent5" accent6="accent6" hlink="hlink" folHlink="folHlink"/>
  <p:notesStyle>
    <a:lvl1pPr marL="0" algn="l" defTabSz="2194560" rtl="0" eaLnBrk="1" latinLnBrk="0" hangingPunct="1">
      <a:defRPr sz="5800" kern="1200">
        <a:solidFill>
          <a:schemeClr val="tx1"/>
        </a:solidFill>
        <a:latin typeface="+mn-lt"/>
        <a:ea typeface="+mn-ea"/>
        <a:cs typeface="+mn-cs"/>
      </a:defRPr>
    </a:lvl1pPr>
    <a:lvl2pPr marL="2194560" algn="l" defTabSz="2194560" rtl="0" eaLnBrk="1" latinLnBrk="0" hangingPunct="1">
      <a:defRPr sz="5800" kern="1200">
        <a:solidFill>
          <a:schemeClr val="tx1"/>
        </a:solidFill>
        <a:latin typeface="+mn-lt"/>
        <a:ea typeface="+mn-ea"/>
        <a:cs typeface="+mn-cs"/>
      </a:defRPr>
    </a:lvl2pPr>
    <a:lvl3pPr marL="4389120" algn="l" defTabSz="2194560" rtl="0" eaLnBrk="1" latinLnBrk="0" hangingPunct="1">
      <a:defRPr sz="5800" kern="1200">
        <a:solidFill>
          <a:schemeClr val="tx1"/>
        </a:solidFill>
        <a:latin typeface="+mn-lt"/>
        <a:ea typeface="+mn-ea"/>
        <a:cs typeface="+mn-cs"/>
      </a:defRPr>
    </a:lvl3pPr>
    <a:lvl4pPr marL="6583680" algn="l" defTabSz="2194560" rtl="0" eaLnBrk="1" latinLnBrk="0" hangingPunct="1">
      <a:defRPr sz="5800" kern="1200">
        <a:solidFill>
          <a:schemeClr val="tx1"/>
        </a:solidFill>
        <a:latin typeface="+mn-lt"/>
        <a:ea typeface="+mn-ea"/>
        <a:cs typeface="+mn-cs"/>
      </a:defRPr>
    </a:lvl4pPr>
    <a:lvl5pPr marL="8778240" algn="l" defTabSz="2194560" rtl="0" eaLnBrk="1" latinLnBrk="0" hangingPunct="1">
      <a:defRPr sz="5800" kern="1200">
        <a:solidFill>
          <a:schemeClr val="tx1"/>
        </a:solidFill>
        <a:latin typeface="+mn-lt"/>
        <a:ea typeface="+mn-ea"/>
        <a:cs typeface="+mn-cs"/>
      </a:defRPr>
    </a:lvl5pPr>
    <a:lvl6pPr marL="10972800" algn="l" defTabSz="2194560" rtl="0" eaLnBrk="1" latinLnBrk="0" hangingPunct="1">
      <a:defRPr sz="5800" kern="1200">
        <a:solidFill>
          <a:schemeClr val="tx1"/>
        </a:solidFill>
        <a:latin typeface="+mn-lt"/>
        <a:ea typeface="+mn-ea"/>
        <a:cs typeface="+mn-cs"/>
      </a:defRPr>
    </a:lvl6pPr>
    <a:lvl7pPr marL="13167360" algn="l" defTabSz="2194560" rtl="0" eaLnBrk="1" latinLnBrk="0" hangingPunct="1">
      <a:defRPr sz="5800" kern="1200">
        <a:solidFill>
          <a:schemeClr val="tx1"/>
        </a:solidFill>
        <a:latin typeface="+mn-lt"/>
        <a:ea typeface="+mn-ea"/>
        <a:cs typeface="+mn-cs"/>
      </a:defRPr>
    </a:lvl7pPr>
    <a:lvl8pPr marL="15361920" algn="l" defTabSz="2194560" rtl="0" eaLnBrk="1" latinLnBrk="0" hangingPunct="1">
      <a:defRPr sz="5800" kern="1200">
        <a:solidFill>
          <a:schemeClr val="tx1"/>
        </a:solidFill>
        <a:latin typeface="+mn-lt"/>
        <a:ea typeface="+mn-ea"/>
        <a:cs typeface="+mn-cs"/>
      </a:defRPr>
    </a:lvl8pPr>
    <a:lvl9pPr marL="17556480" algn="l" defTabSz="219456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D115E-66AC-D346-BAC8-31545729A898}" type="slidenum">
              <a:rPr lang="en-US" smtClean="0"/>
              <a:t>1</a:t>
            </a:fld>
            <a:endParaRPr lang="en-US"/>
          </a:p>
        </p:txBody>
      </p:sp>
    </p:spTree>
    <p:extLst>
      <p:ext uri="{BB962C8B-B14F-4D97-AF65-F5344CB8AC3E}">
        <p14:creationId xmlns:p14="http://schemas.microsoft.com/office/powerpoint/2010/main" val="3169277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8521702"/>
            <a:ext cx="31089600" cy="5880100"/>
          </a:xfrm>
        </p:spPr>
        <p:txBody>
          <a:bodyPr/>
          <a:lstStyle/>
          <a:p>
            <a:r>
              <a:rPr lang="en-US"/>
              <a:t>Click to edit Master title style</a:t>
            </a:r>
          </a:p>
        </p:txBody>
      </p:sp>
      <p:sp>
        <p:nvSpPr>
          <p:cNvPr id="3" name="Subtitle 2"/>
          <p:cNvSpPr>
            <a:spLocks noGrp="1"/>
          </p:cNvSpPr>
          <p:nvPr>
            <p:ph type="subTitle" idx="1"/>
          </p:nvPr>
        </p:nvSpPr>
        <p:spPr>
          <a:xfrm>
            <a:off x="5486400" y="15544800"/>
            <a:ext cx="25603200" cy="701040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5E1230-E21E-ED44-90D8-560BB2F7B8BB}" type="datetimeFigureOut">
              <a:rPr lang="en-US" smtClean="0"/>
              <a:t>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672747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5E1230-E21E-ED44-90D8-560BB2F7B8BB}" type="datetimeFigureOut">
              <a:rPr lang="en-US" smtClean="0"/>
              <a:t>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3367544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7285754" y="5270500"/>
            <a:ext cx="39503348" cy="11235055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775702" y="5270500"/>
            <a:ext cx="117900452" cy="1123505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5E1230-E21E-ED44-90D8-560BB2F7B8BB}" type="datetimeFigureOut">
              <a:rPr lang="en-US" smtClean="0"/>
              <a:t>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1125087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5E1230-E21E-ED44-90D8-560BB2F7B8BB}" type="datetimeFigureOut">
              <a:rPr lang="en-US" smtClean="0"/>
              <a:t>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577329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17627602"/>
            <a:ext cx="31089600" cy="544830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2889252" y="11626854"/>
            <a:ext cx="31089600" cy="6000749"/>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5E1230-E21E-ED44-90D8-560BB2F7B8BB}" type="datetimeFigureOut">
              <a:rPr lang="en-US" smtClean="0"/>
              <a:t>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1413663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775702" y="30721300"/>
            <a:ext cx="78701900" cy="8689975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8087202" y="30721300"/>
            <a:ext cx="78701900" cy="8689975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5E1230-E21E-ED44-90D8-560BB2F7B8BB}" type="datetimeFigureOut">
              <a:rPr lang="en-US" smtClean="0"/>
              <a:t>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306528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1098552"/>
            <a:ext cx="32918400" cy="4572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800" y="6140452"/>
            <a:ext cx="16160752" cy="255904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1828800" y="8699500"/>
            <a:ext cx="16160752" cy="1580515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102" y="6140452"/>
            <a:ext cx="16167100" cy="255904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18580102" y="8699500"/>
            <a:ext cx="16167100" cy="1580515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5E1230-E21E-ED44-90D8-560BB2F7B8BB}" type="datetimeFigureOut">
              <a:rPr lang="en-US" smtClean="0"/>
              <a:t>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4099302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5E1230-E21E-ED44-90D8-560BB2F7B8BB}" type="datetimeFigureOut">
              <a:rPr lang="en-US" smtClean="0"/>
              <a:t>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2114671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5E1230-E21E-ED44-90D8-560BB2F7B8BB}" type="datetimeFigureOut">
              <a:rPr lang="en-US" smtClean="0"/>
              <a:t>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3447862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2" y="1092200"/>
            <a:ext cx="12033252" cy="464820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4300200" y="1092202"/>
            <a:ext cx="20447000" cy="2341245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802" y="5740402"/>
            <a:ext cx="12033252" cy="1876425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D5E1230-E21E-ED44-90D8-560BB2F7B8BB}" type="datetimeFigureOut">
              <a:rPr lang="en-US" smtClean="0"/>
              <a:t>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40107168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19202400"/>
            <a:ext cx="21945600" cy="226695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7169152" y="2451100"/>
            <a:ext cx="21945600" cy="1645920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7169152" y="21469351"/>
            <a:ext cx="21945600" cy="3219449"/>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0D5E1230-E21E-ED44-90D8-560BB2F7B8BB}" type="datetimeFigureOut">
              <a:rPr lang="en-US" smtClean="0"/>
              <a:t>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D198E-11E2-0540-8DB6-C1245CC21CFF}" type="slidenum">
              <a:rPr lang="en-US" smtClean="0"/>
              <a:t>‹#›</a:t>
            </a:fld>
            <a:endParaRPr lang="en-US"/>
          </a:p>
        </p:txBody>
      </p:sp>
    </p:spTree>
    <p:extLst>
      <p:ext uri="{BB962C8B-B14F-4D97-AF65-F5344CB8AC3E}">
        <p14:creationId xmlns:p14="http://schemas.microsoft.com/office/powerpoint/2010/main" val="2367461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098552"/>
            <a:ext cx="32918400" cy="45720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1828800" y="6400803"/>
            <a:ext cx="32918400" cy="1810385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828800" y="25425402"/>
            <a:ext cx="8534400" cy="14605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0D5E1230-E21E-ED44-90D8-560BB2F7B8BB}" type="datetimeFigureOut">
              <a:rPr lang="en-US" smtClean="0"/>
              <a:t>4/20/20</a:t>
            </a:fld>
            <a:endParaRPr lang="en-US"/>
          </a:p>
        </p:txBody>
      </p:sp>
      <p:sp>
        <p:nvSpPr>
          <p:cNvPr id="5" name="Footer Placeholder 4"/>
          <p:cNvSpPr>
            <a:spLocks noGrp="1"/>
          </p:cNvSpPr>
          <p:nvPr>
            <p:ph type="ftr" sz="quarter" idx="3"/>
          </p:nvPr>
        </p:nvSpPr>
        <p:spPr>
          <a:xfrm>
            <a:off x="12496800" y="25425402"/>
            <a:ext cx="11582400" cy="14605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25425402"/>
            <a:ext cx="8534400" cy="14605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3DBD198E-11E2-0540-8DB6-C1245CC21CFF}" type="slidenum">
              <a:rPr lang="en-US" smtClean="0"/>
              <a:t>‹#›</a:t>
            </a:fld>
            <a:endParaRPr lang="en-US"/>
          </a:p>
        </p:txBody>
      </p:sp>
    </p:spTree>
    <p:extLst>
      <p:ext uri="{BB962C8B-B14F-4D97-AF65-F5344CB8AC3E}">
        <p14:creationId xmlns:p14="http://schemas.microsoft.com/office/powerpoint/2010/main" val="1174326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456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2194560" rtl="0" eaLnBrk="1" latinLnBrk="0" hangingPunct="1">
        <a:spcBef>
          <a:spcPct val="20000"/>
        </a:spcBef>
        <a:buFont typeface="Arial"/>
        <a:buChar char="•"/>
        <a:defRPr sz="15400" kern="1200">
          <a:solidFill>
            <a:schemeClr val="tx1"/>
          </a:solidFill>
          <a:latin typeface="+mn-lt"/>
          <a:ea typeface="+mn-ea"/>
          <a:cs typeface="+mn-cs"/>
        </a:defRPr>
      </a:lvl1pPr>
      <a:lvl2pPr marL="3566160" indent="-1371600" algn="l" defTabSz="2194560" rtl="0" eaLnBrk="1" latinLnBrk="0" hangingPunct="1">
        <a:spcBef>
          <a:spcPct val="20000"/>
        </a:spcBef>
        <a:buFont typeface="Arial"/>
        <a:buChar char="–"/>
        <a:defRPr sz="13400" kern="1200">
          <a:solidFill>
            <a:schemeClr val="tx1"/>
          </a:solidFill>
          <a:latin typeface="+mn-lt"/>
          <a:ea typeface="+mn-ea"/>
          <a:cs typeface="+mn-cs"/>
        </a:defRPr>
      </a:lvl2pPr>
      <a:lvl3pPr marL="5486400" indent="-1097280" algn="l" defTabSz="2194560" rtl="0" eaLnBrk="1" latinLnBrk="0" hangingPunct="1">
        <a:spcBef>
          <a:spcPct val="20000"/>
        </a:spcBef>
        <a:buFont typeface="Arial"/>
        <a:buChar char="•"/>
        <a:defRPr sz="11500" kern="1200">
          <a:solidFill>
            <a:schemeClr val="tx1"/>
          </a:solidFill>
          <a:latin typeface="+mn-lt"/>
          <a:ea typeface="+mn-ea"/>
          <a:cs typeface="+mn-cs"/>
        </a:defRPr>
      </a:lvl3pPr>
      <a:lvl4pPr marL="7680960" indent="-1097280" algn="l" defTabSz="2194560" rtl="0" eaLnBrk="1" latinLnBrk="0" hangingPunct="1">
        <a:spcBef>
          <a:spcPct val="20000"/>
        </a:spcBef>
        <a:buFont typeface="Arial"/>
        <a:buChar char="–"/>
        <a:defRPr sz="9600" kern="1200">
          <a:solidFill>
            <a:schemeClr val="tx1"/>
          </a:solidFill>
          <a:latin typeface="+mn-lt"/>
          <a:ea typeface="+mn-ea"/>
          <a:cs typeface="+mn-cs"/>
        </a:defRPr>
      </a:lvl4pPr>
      <a:lvl5pPr marL="9875520" indent="-1097280" algn="l" defTabSz="2194560" rtl="0" eaLnBrk="1" latinLnBrk="0" hangingPunct="1">
        <a:spcBef>
          <a:spcPct val="20000"/>
        </a:spcBef>
        <a:buFont typeface="Arial"/>
        <a:buChar char="»"/>
        <a:defRPr sz="9600" kern="1200">
          <a:solidFill>
            <a:schemeClr val="tx1"/>
          </a:solidFill>
          <a:latin typeface="+mn-lt"/>
          <a:ea typeface="+mn-ea"/>
          <a:cs typeface="+mn-cs"/>
        </a:defRPr>
      </a:lvl5pPr>
      <a:lvl6pPr marL="12070080" indent="-1097280" algn="l" defTabSz="2194560" rtl="0" eaLnBrk="1" latinLnBrk="0" hangingPunct="1">
        <a:spcBef>
          <a:spcPct val="20000"/>
        </a:spcBef>
        <a:buFont typeface="Arial"/>
        <a:buChar char="•"/>
        <a:defRPr sz="9600" kern="1200">
          <a:solidFill>
            <a:schemeClr val="tx1"/>
          </a:solidFill>
          <a:latin typeface="+mn-lt"/>
          <a:ea typeface="+mn-ea"/>
          <a:cs typeface="+mn-cs"/>
        </a:defRPr>
      </a:lvl6pPr>
      <a:lvl7pPr marL="14264640" indent="-1097280" algn="l" defTabSz="2194560" rtl="0" eaLnBrk="1" latinLnBrk="0" hangingPunct="1">
        <a:spcBef>
          <a:spcPct val="20000"/>
        </a:spcBef>
        <a:buFont typeface="Arial"/>
        <a:buChar char="•"/>
        <a:defRPr sz="9600" kern="1200">
          <a:solidFill>
            <a:schemeClr val="tx1"/>
          </a:solidFill>
          <a:latin typeface="+mn-lt"/>
          <a:ea typeface="+mn-ea"/>
          <a:cs typeface="+mn-cs"/>
        </a:defRPr>
      </a:lvl7pPr>
      <a:lvl8pPr marL="16459200" indent="-1097280" algn="l" defTabSz="2194560" rtl="0" eaLnBrk="1" latinLnBrk="0" hangingPunct="1">
        <a:spcBef>
          <a:spcPct val="20000"/>
        </a:spcBef>
        <a:buFont typeface="Arial"/>
        <a:buChar char="•"/>
        <a:defRPr sz="9600" kern="1200">
          <a:solidFill>
            <a:schemeClr val="tx1"/>
          </a:solidFill>
          <a:latin typeface="+mn-lt"/>
          <a:ea typeface="+mn-ea"/>
          <a:cs typeface="+mn-cs"/>
        </a:defRPr>
      </a:lvl8pPr>
      <a:lvl9pPr marL="18653760" indent="-1097280" algn="l" defTabSz="2194560" rtl="0" eaLnBrk="1" latinLnBrk="0" hangingPunct="1">
        <a:spcBef>
          <a:spcPct val="20000"/>
        </a:spcBef>
        <a:buFont typeface="Arial"/>
        <a:buChar char="•"/>
        <a:defRPr sz="9600" kern="1200">
          <a:solidFill>
            <a:schemeClr val="tx1"/>
          </a:solidFill>
          <a:latin typeface="+mn-lt"/>
          <a:ea typeface="+mn-ea"/>
          <a:cs typeface="+mn-cs"/>
        </a:defRPr>
      </a:lvl9pPr>
    </p:bodyStyle>
    <p:otherStyle>
      <a:defPPr>
        <a:defRPr lang="en-US"/>
      </a:defPPr>
      <a:lvl1pPr marL="0" algn="l" defTabSz="2194560" rtl="0" eaLnBrk="1" latinLnBrk="0" hangingPunct="1">
        <a:defRPr sz="8600" kern="1200">
          <a:solidFill>
            <a:schemeClr val="tx1"/>
          </a:solidFill>
          <a:latin typeface="+mn-lt"/>
          <a:ea typeface="+mn-ea"/>
          <a:cs typeface="+mn-cs"/>
        </a:defRPr>
      </a:lvl1pPr>
      <a:lvl2pPr marL="2194560" algn="l" defTabSz="2194560" rtl="0" eaLnBrk="1" latinLnBrk="0" hangingPunct="1">
        <a:defRPr sz="8600" kern="1200">
          <a:solidFill>
            <a:schemeClr val="tx1"/>
          </a:solidFill>
          <a:latin typeface="+mn-lt"/>
          <a:ea typeface="+mn-ea"/>
          <a:cs typeface="+mn-cs"/>
        </a:defRPr>
      </a:lvl2pPr>
      <a:lvl3pPr marL="4389120" algn="l" defTabSz="2194560" rtl="0" eaLnBrk="1" latinLnBrk="0" hangingPunct="1">
        <a:defRPr sz="8600" kern="1200">
          <a:solidFill>
            <a:schemeClr val="tx1"/>
          </a:solidFill>
          <a:latin typeface="+mn-lt"/>
          <a:ea typeface="+mn-ea"/>
          <a:cs typeface="+mn-cs"/>
        </a:defRPr>
      </a:lvl3pPr>
      <a:lvl4pPr marL="6583680" algn="l" defTabSz="2194560" rtl="0" eaLnBrk="1" latinLnBrk="0" hangingPunct="1">
        <a:defRPr sz="8600" kern="1200">
          <a:solidFill>
            <a:schemeClr val="tx1"/>
          </a:solidFill>
          <a:latin typeface="+mn-lt"/>
          <a:ea typeface="+mn-ea"/>
          <a:cs typeface="+mn-cs"/>
        </a:defRPr>
      </a:lvl4pPr>
      <a:lvl5pPr marL="8778240" algn="l" defTabSz="2194560" rtl="0" eaLnBrk="1" latinLnBrk="0" hangingPunct="1">
        <a:defRPr sz="8600" kern="1200">
          <a:solidFill>
            <a:schemeClr val="tx1"/>
          </a:solidFill>
          <a:latin typeface="+mn-lt"/>
          <a:ea typeface="+mn-ea"/>
          <a:cs typeface="+mn-cs"/>
        </a:defRPr>
      </a:lvl5pPr>
      <a:lvl6pPr marL="10972800" algn="l" defTabSz="2194560" rtl="0" eaLnBrk="1" latinLnBrk="0" hangingPunct="1">
        <a:defRPr sz="8600" kern="1200">
          <a:solidFill>
            <a:schemeClr val="tx1"/>
          </a:solidFill>
          <a:latin typeface="+mn-lt"/>
          <a:ea typeface="+mn-ea"/>
          <a:cs typeface="+mn-cs"/>
        </a:defRPr>
      </a:lvl6pPr>
      <a:lvl7pPr marL="13167360" algn="l" defTabSz="2194560" rtl="0" eaLnBrk="1" latinLnBrk="0" hangingPunct="1">
        <a:defRPr sz="8600" kern="1200">
          <a:solidFill>
            <a:schemeClr val="tx1"/>
          </a:solidFill>
          <a:latin typeface="+mn-lt"/>
          <a:ea typeface="+mn-ea"/>
          <a:cs typeface="+mn-cs"/>
        </a:defRPr>
      </a:lvl7pPr>
      <a:lvl8pPr marL="15361920" algn="l" defTabSz="2194560" rtl="0" eaLnBrk="1" latinLnBrk="0" hangingPunct="1">
        <a:defRPr sz="8600" kern="1200">
          <a:solidFill>
            <a:schemeClr val="tx1"/>
          </a:solidFill>
          <a:latin typeface="+mn-lt"/>
          <a:ea typeface="+mn-ea"/>
          <a:cs typeface="+mn-cs"/>
        </a:defRPr>
      </a:lvl8pPr>
      <a:lvl9pPr marL="17556480" algn="l" defTabSz="219456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implypsychology.org/short-term-memory.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18" name="Shape 84"/>
          <p:cNvSpPr/>
          <p:nvPr/>
        </p:nvSpPr>
        <p:spPr>
          <a:xfrm>
            <a:off x="530071" y="4948737"/>
            <a:ext cx="35398717" cy="21832442"/>
          </a:xfrm>
          <a:prstGeom prst="rect">
            <a:avLst/>
          </a:prstGeom>
          <a:solidFill>
            <a:srgbClr val="FFE15D"/>
          </a:solidFill>
          <a:ln w="9525" cap="flat" cmpd="sng">
            <a:solidFill>
              <a:srgbClr val="000000"/>
            </a:solidFill>
            <a:prstDash val="solid"/>
            <a:round/>
            <a:headEnd type="none" w="med" len="med"/>
            <a:tailEnd type="none" w="med" len="med"/>
          </a:ln>
        </p:spPr>
        <p:txBody>
          <a:bodyPr lIns="13583" tIns="6792" rIns="13583" bIns="6792" anchor="ctr" anchorCtr="0">
            <a:noAutofit/>
          </a:bodyPr>
          <a:lstStyle/>
          <a:p>
            <a:pPr algn="ctr"/>
            <a:endParaRPr>
              <a:solidFill>
                <a:schemeClr val="dk1"/>
              </a:solidFill>
              <a:latin typeface="Times New Roman"/>
              <a:ea typeface="Calibri"/>
              <a:cs typeface="Times New Roman"/>
              <a:sym typeface="Calibri"/>
            </a:endParaRPr>
          </a:p>
        </p:txBody>
      </p:sp>
      <p:sp>
        <p:nvSpPr>
          <p:cNvPr id="19" name="Shape 85"/>
          <p:cNvSpPr/>
          <p:nvPr/>
        </p:nvSpPr>
        <p:spPr>
          <a:xfrm>
            <a:off x="392026" y="377913"/>
            <a:ext cx="35674806" cy="4258259"/>
          </a:xfrm>
          <a:prstGeom prst="rect">
            <a:avLst/>
          </a:prstGeom>
          <a:solidFill>
            <a:srgbClr val="FFE15D"/>
          </a:solidFill>
          <a:ln w="9525" cap="flat" cmpd="sng">
            <a:solidFill>
              <a:schemeClr val="dk1"/>
            </a:solidFill>
            <a:prstDash val="solid"/>
            <a:round/>
            <a:headEnd type="none" w="med" len="med"/>
            <a:tailEnd type="none" w="med" len="med"/>
          </a:ln>
        </p:spPr>
        <p:txBody>
          <a:bodyPr lIns="13583" tIns="6792" rIns="13583" bIns="6792" anchor="ctr" anchorCtr="0">
            <a:noAutofit/>
          </a:bodyPr>
          <a:lstStyle/>
          <a:p>
            <a:pPr algn="ctr"/>
            <a:endParaRPr>
              <a:solidFill>
                <a:schemeClr val="dk1"/>
              </a:solidFill>
              <a:latin typeface="Times New Roman"/>
              <a:ea typeface="Calibri"/>
              <a:cs typeface="Times New Roman"/>
              <a:sym typeface="Calibri"/>
            </a:endParaRPr>
          </a:p>
        </p:txBody>
      </p:sp>
      <p:sp>
        <p:nvSpPr>
          <p:cNvPr id="20" name="Shape 86"/>
          <p:cNvSpPr txBox="1"/>
          <p:nvPr/>
        </p:nvSpPr>
        <p:spPr>
          <a:xfrm>
            <a:off x="668114" y="745878"/>
            <a:ext cx="35122629" cy="3585190"/>
          </a:xfrm>
          <a:prstGeom prst="rect">
            <a:avLst/>
          </a:prstGeom>
          <a:solidFill>
            <a:schemeClr val="lt1"/>
          </a:solidFill>
          <a:ln w="38100" cap="flat" cmpd="sng">
            <a:solidFill>
              <a:schemeClr val="dk1"/>
            </a:solidFill>
            <a:prstDash val="solid"/>
            <a:round/>
            <a:headEnd type="none" w="med" len="med"/>
            <a:tailEnd type="none" w="med" len="med"/>
          </a:ln>
        </p:spPr>
        <p:txBody>
          <a:bodyPr lIns="76188" tIns="38083" rIns="76188" bIns="38083" anchor="t" anchorCtr="0">
            <a:noAutofit/>
          </a:bodyPr>
          <a:lstStyle/>
          <a:p>
            <a:pPr algn="ctr"/>
            <a:r>
              <a:rPr lang="en-US" sz="6800" b="1" dirty="0">
                <a:latin typeface="Times New Roman" panose="02020603050405020304" pitchFamily="18" charset="0"/>
                <a:cs typeface="Times New Roman" panose="02020603050405020304" pitchFamily="18" charset="0"/>
              </a:rPr>
              <a:t>COLORED INK AND MEMORY</a:t>
            </a:r>
          </a:p>
          <a:p>
            <a:pPr algn="ctr"/>
            <a:r>
              <a:rPr lang="en-US" sz="5500" dirty="0">
                <a:latin typeface="Times New Roman"/>
                <a:cs typeface="Times New Roman"/>
              </a:rPr>
              <a:t>BRIDGET O’BRIEN</a:t>
            </a:r>
          </a:p>
          <a:p>
            <a:pPr algn="ctr"/>
            <a:r>
              <a:rPr lang="en-US" sz="5500" dirty="0">
                <a:latin typeface="Times New Roman"/>
                <a:cs typeface="Times New Roman"/>
              </a:rPr>
              <a:t> Marquette University </a:t>
            </a:r>
          </a:p>
        </p:txBody>
      </p:sp>
      <p:pic>
        <p:nvPicPr>
          <p:cNvPr id="21" name="Shape 87"/>
          <p:cNvPicPr preferRelativeResize="0"/>
          <p:nvPr/>
        </p:nvPicPr>
        <p:blipFill rotWithShape="1">
          <a:blip r:embed="rId3">
            <a:alphaModFix/>
          </a:blip>
          <a:srcRect/>
          <a:stretch/>
        </p:blipFill>
        <p:spPr>
          <a:xfrm>
            <a:off x="874280" y="909786"/>
            <a:ext cx="3048001" cy="3101355"/>
          </a:xfrm>
          <a:prstGeom prst="rect">
            <a:avLst/>
          </a:prstGeom>
          <a:noFill/>
          <a:ln>
            <a:noFill/>
          </a:ln>
        </p:spPr>
      </p:pic>
      <p:sp>
        <p:nvSpPr>
          <p:cNvPr id="25" name="Shape 91"/>
          <p:cNvSpPr txBox="1"/>
          <p:nvPr/>
        </p:nvSpPr>
        <p:spPr>
          <a:xfrm>
            <a:off x="27687003" y="9249825"/>
            <a:ext cx="394338" cy="461664"/>
          </a:xfrm>
          <a:prstGeom prst="rect">
            <a:avLst/>
          </a:prstGeom>
          <a:noFill/>
          <a:ln>
            <a:noFill/>
          </a:ln>
        </p:spPr>
        <p:txBody>
          <a:bodyPr lIns="76188" tIns="38083" rIns="76188" bIns="38083" anchor="t" anchorCtr="0">
            <a:noAutofit/>
          </a:bodyPr>
          <a:lstStyle/>
          <a:p>
            <a:pPr>
              <a:buSzPct val="25000"/>
            </a:pPr>
            <a:r>
              <a:rPr lang="en-US" sz="2500" b="1">
                <a:solidFill>
                  <a:srgbClr val="3F3F3F"/>
                </a:solidFill>
                <a:latin typeface="Times New Roman"/>
                <a:ea typeface="Times New Roman"/>
                <a:cs typeface="Times New Roman"/>
                <a:sym typeface="Times New Roman"/>
              </a:rPr>
              <a:t>   </a:t>
            </a:r>
          </a:p>
        </p:txBody>
      </p:sp>
      <p:sp>
        <p:nvSpPr>
          <p:cNvPr id="26" name="Rectangle 1"/>
          <p:cNvSpPr>
            <a:spLocks noChangeArrowheads="1"/>
          </p:cNvSpPr>
          <p:nvPr/>
        </p:nvSpPr>
        <p:spPr bwMode="auto">
          <a:xfrm>
            <a:off x="15589250" y="21229470"/>
            <a:ext cx="153953" cy="226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none" lIns="76200" tIns="38100" rIns="76200" bIns="38100" numCol="1" anchor="ctr" anchorCtr="0" compatLnSpc="1">
            <a:prstTxWarp prst="textNoShape">
              <a:avLst/>
            </a:prstTxWarp>
            <a:spAutoFit/>
          </a:bodyPr>
          <a:lstStyle/>
          <a:p>
            <a:endParaRPr lang="en-US" sz="972">
              <a:latin typeface="Times New Roman"/>
              <a:cs typeface="Times New Roman"/>
            </a:endParaRPr>
          </a:p>
        </p:txBody>
      </p:sp>
      <p:sp>
        <p:nvSpPr>
          <p:cNvPr id="30" name="TextBox 29"/>
          <p:cNvSpPr txBox="1"/>
          <p:nvPr/>
        </p:nvSpPr>
        <p:spPr>
          <a:xfrm>
            <a:off x="36196122" y="22272198"/>
            <a:ext cx="184666" cy="1415772"/>
          </a:xfrm>
          <a:prstGeom prst="rect">
            <a:avLst/>
          </a:prstGeom>
          <a:noFill/>
        </p:spPr>
        <p:txBody>
          <a:bodyPr wrap="none" rtlCol="0">
            <a:spAutoFit/>
          </a:bodyPr>
          <a:lstStyle/>
          <a:p>
            <a:endParaRPr lang="en-US" dirty="0">
              <a:latin typeface="Times New Roman"/>
              <a:cs typeface="Times New Roman"/>
            </a:endParaRPr>
          </a:p>
        </p:txBody>
      </p:sp>
      <p:sp>
        <p:nvSpPr>
          <p:cNvPr id="36" name="Shape 88"/>
          <p:cNvSpPr txBox="1"/>
          <p:nvPr/>
        </p:nvSpPr>
        <p:spPr>
          <a:xfrm>
            <a:off x="902068" y="5242915"/>
            <a:ext cx="11473749" cy="11190515"/>
          </a:xfrm>
          <a:prstGeom prst="rect">
            <a:avLst/>
          </a:prstGeom>
          <a:solidFill>
            <a:schemeClr val="lt1"/>
          </a:solidFill>
          <a:ln w="38100" cap="flat" cmpd="sng">
            <a:solidFill>
              <a:srgbClr val="000000"/>
            </a:solidFill>
            <a:prstDash val="solid"/>
            <a:round/>
            <a:headEnd type="none" w="med" len="med"/>
            <a:tailEnd type="none" w="med" len="med"/>
          </a:ln>
        </p:spPr>
        <p:txBody>
          <a:bodyPr lIns="76188" tIns="38083" rIns="76188" bIns="38083" anchor="t" anchorCtr="0">
            <a:noAutofit/>
          </a:bodyPr>
          <a:lstStyle/>
          <a:p>
            <a:pPr marL="392430" indent="271145" algn="ctr">
              <a:buSzPct val="25000"/>
              <a:tabLst>
                <a:tab pos="10814412" algn="l"/>
              </a:tabLst>
            </a:pPr>
            <a:r>
              <a:rPr lang="en-US" sz="4000" b="1" dirty="0">
                <a:solidFill>
                  <a:schemeClr val="dk1"/>
                </a:solidFill>
                <a:latin typeface="Times New Roman"/>
                <a:ea typeface="Times New Roman"/>
                <a:cs typeface="Times New Roman"/>
                <a:sym typeface="Times New Roman"/>
              </a:rPr>
              <a:t>Introduction</a:t>
            </a:r>
            <a:endParaRPr lang="en-US" sz="4000" dirty="0">
              <a:latin typeface="Times New Roman"/>
              <a:cs typeface="Times New Roman"/>
            </a:endParaRPr>
          </a:p>
          <a:p>
            <a:endParaRPr lang="en-US" sz="3000" b="1" dirty="0">
              <a:latin typeface="Times New Roman" panose="02020603050405020304" pitchFamily="18" charset="0"/>
              <a:cs typeface="Times New Roman" panose="02020603050405020304" pitchFamily="18" charset="0"/>
            </a:endParaRPr>
          </a:p>
          <a:p>
            <a:r>
              <a:rPr lang="en-US" sz="3000" b="1" dirty="0">
                <a:latin typeface="Times New Roman" panose="02020603050405020304" pitchFamily="18" charset="0"/>
                <a:cs typeface="Times New Roman" panose="02020603050405020304" pitchFamily="18" charset="0"/>
              </a:rPr>
              <a:t>The goal of the current study </a:t>
            </a:r>
          </a:p>
          <a:p>
            <a:pPr marL="45720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College students often study using a variety of techniques.</a:t>
            </a:r>
          </a:p>
          <a:p>
            <a:pPr marL="45720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People are able to best memorize a list of words when reading an achromatic or chromatic list, and worst when the list is color-incongruent (</a:t>
            </a:r>
            <a:r>
              <a:rPr lang="en-US" sz="3000" dirty="0" err="1">
                <a:latin typeface="Times New Roman" panose="02020603050405020304" pitchFamily="18" charset="0"/>
                <a:cs typeface="Times New Roman" panose="02020603050405020304" pitchFamily="18" charset="0"/>
              </a:rPr>
              <a:t>Olurinola</a:t>
            </a:r>
            <a:r>
              <a:rPr lang="en-US" sz="3000" dirty="0">
                <a:latin typeface="Times New Roman" panose="02020603050405020304" pitchFamily="18" charset="0"/>
                <a:cs typeface="Times New Roman" panose="02020603050405020304" pitchFamily="18" charset="0"/>
              </a:rPr>
              <a:t> &amp; </a:t>
            </a:r>
            <a:r>
              <a:rPr lang="en-US" sz="3000" dirty="0" err="1">
                <a:latin typeface="Times New Roman" panose="02020603050405020304" pitchFamily="18" charset="0"/>
                <a:cs typeface="Times New Roman" panose="02020603050405020304" pitchFamily="18" charset="0"/>
              </a:rPr>
              <a:t>Tayo</a:t>
            </a:r>
            <a:r>
              <a:rPr lang="en-US" sz="3000" dirty="0">
                <a:latin typeface="Times New Roman" panose="02020603050405020304" pitchFamily="18" charset="0"/>
                <a:cs typeface="Times New Roman" panose="02020603050405020304" pitchFamily="18" charset="0"/>
              </a:rPr>
              <a:t>, 2015). </a:t>
            </a:r>
          </a:p>
          <a:p>
            <a:pPr marL="45720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Perception and memory are related. As precision of color increases, information previously associated with the color is more likely to reappear (</a:t>
            </a:r>
            <a:r>
              <a:rPr lang="en-US" sz="3000" dirty="0" err="1">
                <a:latin typeface="Times New Roman" panose="02020603050405020304" pitchFamily="18" charset="0"/>
                <a:cs typeface="Times New Roman" panose="02020603050405020304" pitchFamily="18" charset="0"/>
              </a:rPr>
              <a:t>Olkkunen</a:t>
            </a:r>
            <a:r>
              <a:rPr lang="en-US" sz="3000" dirty="0">
                <a:latin typeface="Times New Roman" panose="02020603050405020304" pitchFamily="18" charset="0"/>
                <a:cs typeface="Times New Roman" panose="02020603050405020304" pitchFamily="18" charset="0"/>
              </a:rPr>
              <a:t> &amp; Allred, 2014). </a:t>
            </a:r>
          </a:p>
          <a:p>
            <a:pPr marL="45720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Short-term memory (STM) is the second of three stages employed by the human brain before information can be committed to memory (McLeod, 1970). As its name implies, information can only stay in the STM for a limited time, though, so not everything can be committed to long term memory. </a:t>
            </a:r>
          </a:p>
          <a:p>
            <a:pPr marL="45720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human brain is only capable of holding about seven items in the STM (Miller, 1956).</a:t>
            </a:r>
          </a:p>
          <a:p>
            <a:pPr marL="457200" indent="-457200">
              <a:buFont typeface="Arial" panose="020B0604020202020204" pitchFamily="34" charset="0"/>
              <a:buChar char="•"/>
            </a:pPr>
            <a:r>
              <a:rPr lang="en-US" sz="3000" dirty="0">
                <a:latin typeface="Times New Roman" panose="02020603050405020304" pitchFamily="18" charset="0"/>
                <a:cs typeface="Times New Roman" panose="02020603050405020304" pitchFamily="18" charset="0"/>
              </a:rPr>
              <a:t>The goal of this study is to determine if using colored ink when taking notes affect ability to perform on a task involving recalling information from one’s working memory.  </a:t>
            </a:r>
          </a:p>
          <a:p>
            <a:r>
              <a:rPr lang="en-US" sz="3000" b="1" dirty="0">
                <a:latin typeface="Times New Roman" panose="02020603050405020304" pitchFamily="18" charset="0"/>
                <a:cs typeface="Times New Roman" panose="02020603050405020304" pitchFamily="18" charset="0"/>
              </a:rPr>
              <a:t>Hypothesis:</a:t>
            </a:r>
          </a:p>
          <a:p>
            <a:pPr marL="571500" indent="-571500">
              <a:buFont typeface="Arial" panose="020B0604020202020204" pitchFamily="34" charset="0"/>
              <a:buChar char="•"/>
            </a:pPr>
            <a:r>
              <a:rPr lang="en-US" sz="3000" dirty="0">
                <a:solidFill>
                  <a:schemeClr val="dk1"/>
                </a:solidFill>
                <a:latin typeface="Times New Roman" panose="02020603050405020304" pitchFamily="18" charset="0"/>
                <a:ea typeface="Times New Roman"/>
                <a:cs typeface="Times New Roman" panose="02020603050405020304" pitchFamily="18" charset="0"/>
              </a:rPr>
              <a:t>Participants studying </a:t>
            </a:r>
            <a:r>
              <a:rPr lang="en-US" sz="3000" dirty="0">
                <a:latin typeface="Times New Roman" panose="02020603050405020304" pitchFamily="18" charset="0"/>
                <a:cs typeface="Times New Roman" panose="02020603050405020304" pitchFamily="18" charset="0"/>
              </a:rPr>
              <a:t>a list with a portion of words written in blue ink would be able to correctly recall the most words compared to the other groups, where all of the words were typed in one color </a:t>
            </a:r>
            <a:r>
              <a:rPr lang="en-US" sz="3000" dirty="0">
                <a:solidFill>
                  <a:schemeClr val="dk1"/>
                </a:solidFill>
                <a:latin typeface="Times New Roman" panose="02020603050405020304" pitchFamily="18" charset="0"/>
                <a:ea typeface="Times New Roman"/>
                <a:cs typeface="Times New Roman" panose="02020603050405020304" pitchFamily="18" charset="0"/>
              </a:rPr>
              <a:t> </a:t>
            </a:r>
          </a:p>
        </p:txBody>
      </p:sp>
      <p:sp>
        <p:nvSpPr>
          <p:cNvPr id="38" name="Shape 90"/>
          <p:cNvSpPr txBox="1"/>
          <p:nvPr/>
        </p:nvSpPr>
        <p:spPr>
          <a:xfrm>
            <a:off x="12643151" y="5330623"/>
            <a:ext cx="11413478" cy="21210786"/>
          </a:xfrm>
          <a:prstGeom prst="rect">
            <a:avLst/>
          </a:prstGeom>
          <a:solidFill>
            <a:schemeClr val="lt1"/>
          </a:solidFill>
          <a:ln w="38100" cap="flat" cmpd="sng">
            <a:solidFill>
              <a:srgbClr val="000000"/>
            </a:solidFill>
            <a:prstDash val="solid"/>
            <a:round/>
            <a:headEnd type="none" w="med" len="med"/>
            <a:tailEnd type="none" w="med" len="med"/>
          </a:ln>
        </p:spPr>
        <p:txBody>
          <a:bodyPr lIns="76188" tIns="38083" rIns="76188" bIns="38083" anchor="t" anchorCtr="0">
            <a:noAutofit/>
          </a:bodyPr>
          <a:lstStyle/>
          <a:p>
            <a:pPr lvl="0" algn="ctr">
              <a:lnSpc>
                <a:spcPct val="50000"/>
              </a:lnSpc>
              <a:buSzPct val="25000"/>
            </a:pPr>
            <a:endParaRPr lang="en-US" sz="4170" b="1" dirty="0">
              <a:latin typeface="Times New Roman"/>
              <a:ea typeface="Times New Roman"/>
              <a:cs typeface="Times New Roman"/>
              <a:sym typeface="Times New Roman"/>
            </a:endParaRPr>
          </a:p>
          <a:p>
            <a:pPr lvl="0" algn="ctr">
              <a:lnSpc>
                <a:spcPct val="50000"/>
              </a:lnSpc>
              <a:buSzPct val="25000"/>
            </a:pPr>
            <a:r>
              <a:rPr lang="en-US" sz="4000" b="1" dirty="0">
                <a:latin typeface="Times New Roman"/>
                <a:ea typeface="Times New Roman"/>
                <a:cs typeface="Times New Roman"/>
                <a:sym typeface="Times New Roman"/>
              </a:rPr>
              <a:t>Results</a:t>
            </a:r>
          </a:p>
          <a:p>
            <a:pPr lvl="0" algn="ctr">
              <a:lnSpc>
                <a:spcPct val="50000"/>
              </a:lnSpc>
              <a:buSzPct val="25000"/>
            </a:pPr>
            <a:endParaRPr lang="en-US" sz="4000" b="1" dirty="0">
              <a:latin typeface="Times New Roman"/>
              <a:ea typeface="Times New Roman"/>
              <a:cs typeface="Times New Roman"/>
              <a:sym typeface="Times New Roman"/>
            </a:endParaRPr>
          </a:p>
          <a:p>
            <a:pPr lvl="0" algn="ctr">
              <a:lnSpc>
                <a:spcPct val="50000"/>
              </a:lnSpc>
              <a:buSzPct val="25000"/>
            </a:pPr>
            <a:r>
              <a:rPr lang="en-US" sz="3000" b="1" dirty="0">
                <a:latin typeface="Times New Roman" panose="02020603050405020304" pitchFamily="18" charset="0"/>
                <a:cs typeface="Times New Roman" panose="02020603050405020304" pitchFamily="18" charset="0"/>
              </a:rPr>
              <a:t> </a:t>
            </a:r>
            <a:endParaRPr lang="en-US" sz="3000" b="1" dirty="0">
              <a:latin typeface="Times New Roman" panose="02020603050405020304" pitchFamily="18" charset="0"/>
              <a:ea typeface="Times New Roman"/>
              <a:cs typeface="Times New Roman" panose="02020603050405020304" pitchFamily="18" charset="0"/>
              <a:sym typeface="Times New Roman"/>
            </a:endParaRPr>
          </a:p>
          <a:p>
            <a:pPr lvl="0">
              <a:lnSpc>
                <a:spcPct val="50000"/>
              </a:lnSpc>
              <a:buSzPct val="25000"/>
            </a:pPr>
            <a:r>
              <a:rPr lang="en-US" sz="3000" dirty="0">
                <a:latin typeface="Times New Roman"/>
                <a:ea typeface="Times New Roman"/>
                <a:cs typeface="Times New Roman"/>
                <a:sym typeface="Times New Roman"/>
              </a:rPr>
              <a:t>Table 1</a:t>
            </a:r>
          </a:p>
          <a:p>
            <a:pPr marL="571500" lvl="0" indent="-571500">
              <a:lnSpc>
                <a:spcPct val="50000"/>
              </a:lnSpc>
              <a:buSzPct val="25000"/>
              <a:buFont typeface="Arial" panose="020B0604020202020204" pitchFamily="34" charset="0"/>
              <a:buChar char="•"/>
            </a:pPr>
            <a:endParaRPr lang="en-US" sz="4300" dirty="0">
              <a:latin typeface="Times New Roman"/>
              <a:ea typeface="Times New Roman"/>
              <a:cs typeface="Times New Roman"/>
              <a:sym typeface="Times New Roman"/>
            </a:endParaRPr>
          </a:p>
          <a:p>
            <a:pPr lvl="0">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nSpc>
                <a:spcPct val="50000"/>
              </a:lnSpc>
              <a:buSzPct val="25000"/>
            </a:pPr>
            <a:r>
              <a:rPr lang="en-US" sz="3000" dirty="0">
                <a:latin typeface="Times New Roman"/>
                <a:ea typeface="Times New Roman"/>
                <a:cs typeface="Times New Roman"/>
                <a:sym typeface="Times New Roman"/>
              </a:rPr>
              <a:t>Table 2</a:t>
            </a:r>
          </a:p>
          <a:p>
            <a:pPr marL="571500" lvl="0" indent="-571500">
              <a:lnSpc>
                <a:spcPct val="50000"/>
              </a:lnSpc>
              <a:buSzPct val="25000"/>
              <a:buFont typeface="Arial" panose="020B0604020202020204" pitchFamily="34" charset="0"/>
              <a:buChar char="•"/>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nSpc>
                <a:spcPct val="50000"/>
              </a:lnSpc>
              <a:buSzPct val="25000"/>
            </a:pPr>
            <a:r>
              <a:rPr lang="en-US" sz="3000" dirty="0">
                <a:latin typeface="Times New Roman"/>
                <a:ea typeface="Times New Roman"/>
                <a:cs typeface="Times New Roman"/>
                <a:sym typeface="Times New Roman"/>
              </a:rPr>
              <a:t>Figure 1</a:t>
            </a:r>
          </a:p>
          <a:p>
            <a:pPr lvl="0">
              <a:lnSpc>
                <a:spcPct val="50000"/>
              </a:lnSpc>
              <a:buSzPct val="25000"/>
            </a:pPr>
            <a:br>
              <a:rPr lang="en-US" sz="3000" dirty="0">
                <a:latin typeface="Times New Roman"/>
                <a:ea typeface="Times New Roman"/>
                <a:cs typeface="Times New Roman"/>
                <a:sym typeface="Times New Roman"/>
              </a:rPr>
            </a:br>
            <a:endParaRPr lang="en-US" sz="3000"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300" b="1" dirty="0">
              <a:latin typeface="Times New Roman"/>
              <a:ea typeface="Times New Roman"/>
              <a:cs typeface="Times New Roman"/>
              <a:sym typeface="Times New Roman"/>
            </a:endParaRPr>
          </a:p>
          <a:p>
            <a:pPr lvl="0" algn="ctr">
              <a:lnSpc>
                <a:spcPct val="50000"/>
              </a:lnSpc>
              <a:buSzPct val="25000"/>
            </a:pPr>
            <a:endParaRPr lang="en-US" sz="4170" b="1" dirty="0">
              <a:latin typeface="Times New Roman"/>
              <a:ea typeface="Times New Roman"/>
              <a:cs typeface="Times New Roman"/>
              <a:sym typeface="Times New Roman"/>
            </a:endParaRPr>
          </a:p>
          <a:p>
            <a:pPr lvl="0" algn="ctr">
              <a:lnSpc>
                <a:spcPct val="50000"/>
              </a:lnSpc>
              <a:buSzPct val="25000"/>
            </a:pPr>
            <a:endParaRPr lang="en-US" sz="4170" b="1" dirty="0">
              <a:latin typeface="Times New Roman"/>
              <a:ea typeface="Times New Roman"/>
              <a:cs typeface="Times New Roman"/>
              <a:sym typeface="Times New Roman"/>
            </a:endParaRPr>
          </a:p>
          <a:p>
            <a:pPr lvl="0" algn="ctr">
              <a:lnSpc>
                <a:spcPct val="50000"/>
              </a:lnSpc>
              <a:buSzPct val="25000"/>
            </a:pPr>
            <a:endParaRPr lang="en-US" sz="4170" b="1" dirty="0">
              <a:latin typeface="Times New Roman"/>
              <a:ea typeface="Times New Roman"/>
              <a:cs typeface="Times New Roman"/>
              <a:sym typeface="Times New Roman"/>
            </a:endParaRPr>
          </a:p>
          <a:p>
            <a:pPr lvl="0" algn="ctr">
              <a:lnSpc>
                <a:spcPct val="50000"/>
              </a:lnSpc>
              <a:buSzPct val="25000"/>
            </a:pPr>
            <a:endParaRPr lang="en-US" sz="4170" b="1" dirty="0">
              <a:latin typeface="Times New Roman"/>
              <a:ea typeface="Times New Roman"/>
              <a:cs typeface="Times New Roman"/>
              <a:sym typeface="Times New Roman"/>
            </a:endParaRPr>
          </a:p>
          <a:p>
            <a:pPr lvl="0" algn="ctr">
              <a:lnSpc>
                <a:spcPct val="50000"/>
              </a:lnSpc>
              <a:buSzPct val="25000"/>
            </a:pPr>
            <a:r>
              <a:rPr lang="en-US" sz="4170" b="1" dirty="0">
                <a:latin typeface="Times New Roman"/>
                <a:ea typeface="Times New Roman"/>
                <a:cs typeface="Times New Roman"/>
                <a:sym typeface="Times New Roman"/>
              </a:rPr>
              <a:t> </a:t>
            </a:r>
          </a:p>
          <a:p>
            <a:pPr lvl="0" algn="ctr">
              <a:buSzPct val="25000"/>
            </a:pPr>
            <a:endParaRPr lang="en-US" sz="4170" b="1" dirty="0">
              <a:latin typeface="Times New Roman"/>
              <a:ea typeface="Times New Roman"/>
              <a:cs typeface="Times New Roman"/>
              <a:sym typeface="Times New Roman"/>
            </a:endParaRPr>
          </a:p>
          <a:p>
            <a:pPr lvl="0" algn="ctr">
              <a:buSzPct val="25000"/>
            </a:pPr>
            <a:endParaRPr lang="en-US" sz="4170" b="1" dirty="0">
              <a:latin typeface="Times New Roman"/>
              <a:ea typeface="Times New Roman"/>
              <a:cs typeface="Times New Roman"/>
              <a:sym typeface="Times New Roman"/>
            </a:endParaRPr>
          </a:p>
          <a:p>
            <a:pPr lvl="0" algn="ctr">
              <a:buSzPct val="25000"/>
            </a:pPr>
            <a:endParaRPr lang="en-US" sz="4170" b="1" dirty="0">
              <a:latin typeface="Times New Roman"/>
              <a:ea typeface="Times New Roman"/>
              <a:cs typeface="Times New Roman"/>
              <a:sym typeface="Times New Roman"/>
            </a:endParaRPr>
          </a:p>
          <a:p>
            <a:pPr marL="571500" lvl="0" indent="-571500">
              <a:buSzPct val="25000"/>
              <a:buFont typeface="Arial" panose="020B0604020202020204" pitchFamily="34" charset="0"/>
              <a:buChar char="•"/>
            </a:pPr>
            <a:endParaRPr lang="en-US" sz="2000" dirty="0">
              <a:latin typeface="Times New Roman"/>
              <a:ea typeface="Times New Roman"/>
              <a:cs typeface="Times New Roman"/>
              <a:sym typeface="Times New Roman"/>
            </a:endParaRPr>
          </a:p>
          <a:p>
            <a:pPr lvl="0">
              <a:buSzPct val="25000"/>
            </a:pPr>
            <a:endParaRPr lang="en-US" sz="3000" b="1" dirty="0">
              <a:latin typeface="Times New Roman"/>
              <a:ea typeface="Times New Roman"/>
              <a:cs typeface="Times New Roman"/>
              <a:sym typeface="Times New Roman"/>
            </a:endParaRPr>
          </a:p>
          <a:p>
            <a:pPr lvl="0">
              <a:buSzPct val="25000"/>
            </a:pPr>
            <a:endParaRPr lang="en-US" sz="2833" b="1" dirty="0">
              <a:latin typeface="Times New Roman"/>
              <a:ea typeface="Times New Roman"/>
              <a:cs typeface="Times New Roman"/>
              <a:sym typeface="Times New Roman"/>
            </a:endParaRPr>
          </a:p>
          <a:p>
            <a:pPr lvl="0">
              <a:buSzPct val="25000"/>
            </a:pPr>
            <a:r>
              <a:rPr lang="en-US" sz="3000" dirty="0">
                <a:latin typeface="Times New Roman"/>
                <a:ea typeface="Times New Roman"/>
                <a:cs typeface="Times New Roman"/>
                <a:sym typeface="Times New Roman"/>
              </a:rPr>
              <a:t>Researchers removed data (</a:t>
            </a:r>
            <a:r>
              <a:rPr lang="en-US" sz="3000" i="1" dirty="0">
                <a:latin typeface="Times New Roman"/>
                <a:ea typeface="Times New Roman"/>
                <a:cs typeface="Times New Roman"/>
                <a:sym typeface="Times New Roman"/>
              </a:rPr>
              <a:t>n</a:t>
            </a:r>
            <a:r>
              <a:rPr lang="en-US" sz="3000" dirty="0">
                <a:latin typeface="Times New Roman"/>
                <a:ea typeface="Times New Roman"/>
                <a:cs typeface="Times New Roman"/>
                <a:sym typeface="Times New Roman"/>
              </a:rPr>
              <a:t>=2) from the overall results and analyzed the data from the remaining participants (</a:t>
            </a:r>
            <a:r>
              <a:rPr lang="en-US" sz="3000" i="1" dirty="0">
                <a:latin typeface="Times New Roman"/>
                <a:ea typeface="Times New Roman"/>
                <a:cs typeface="Times New Roman"/>
                <a:sym typeface="Times New Roman"/>
              </a:rPr>
              <a:t>n</a:t>
            </a:r>
            <a:r>
              <a:rPr lang="en-US" sz="3000" dirty="0">
                <a:latin typeface="Times New Roman"/>
                <a:ea typeface="Times New Roman"/>
                <a:cs typeface="Times New Roman"/>
                <a:sym typeface="Times New Roman"/>
              </a:rPr>
              <a:t>=31) to run descriptive statistic measures and a one-way ANOVA. Descriptive statistics revealed overall data from all three groups (</a:t>
            </a:r>
            <a:r>
              <a:rPr lang="en-US" sz="3000" i="1" dirty="0">
                <a:latin typeface="Times New Roman"/>
                <a:ea typeface="Times New Roman"/>
                <a:cs typeface="Times New Roman"/>
                <a:sym typeface="Times New Roman"/>
              </a:rPr>
              <a:t>M</a:t>
            </a:r>
            <a:r>
              <a:rPr lang="en-US" sz="3000" dirty="0">
                <a:latin typeface="Times New Roman"/>
                <a:ea typeface="Times New Roman"/>
                <a:cs typeface="Times New Roman"/>
                <a:sym typeface="Times New Roman"/>
              </a:rPr>
              <a:t>=10.1613, </a:t>
            </a:r>
            <a:r>
              <a:rPr lang="en-US" sz="3000" i="1" dirty="0" err="1">
                <a:latin typeface="Times New Roman"/>
                <a:ea typeface="Times New Roman"/>
                <a:cs typeface="Times New Roman"/>
                <a:sym typeface="Times New Roman"/>
              </a:rPr>
              <a:t>Mdn</a:t>
            </a:r>
            <a:r>
              <a:rPr lang="en-US" sz="3000" dirty="0">
                <a:latin typeface="Times New Roman"/>
                <a:ea typeface="Times New Roman"/>
                <a:cs typeface="Times New Roman"/>
                <a:sym typeface="Times New Roman"/>
              </a:rPr>
              <a:t>=8.0000, </a:t>
            </a:r>
            <a:r>
              <a:rPr lang="en-US" sz="3000" i="1" dirty="0">
                <a:latin typeface="Times New Roman"/>
                <a:ea typeface="Times New Roman"/>
                <a:cs typeface="Times New Roman"/>
                <a:sym typeface="Times New Roman"/>
              </a:rPr>
              <a:t>R</a:t>
            </a:r>
            <a:r>
              <a:rPr lang="en-US" sz="3000" dirty="0">
                <a:latin typeface="Times New Roman"/>
                <a:ea typeface="Times New Roman"/>
                <a:cs typeface="Times New Roman"/>
                <a:sym typeface="Times New Roman"/>
              </a:rPr>
              <a:t>=23.0000, </a:t>
            </a:r>
            <a:r>
              <a:rPr lang="en-US" sz="3000" i="1" dirty="0">
                <a:latin typeface="Times New Roman"/>
                <a:ea typeface="Times New Roman"/>
                <a:cs typeface="Times New Roman"/>
                <a:sym typeface="Times New Roman"/>
              </a:rPr>
              <a:t>SD</a:t>
            </a:r>
            <a:r>
              <a:rPr lang="en-US" sz="3000" dirty="0">
                <a:latin typeface="Times New Roman"/>
                <a:ea typeface="Times New Roman"/>
                <a:cs typeface="Times New Roman"/>
                <a:sym typeface="Times New Roman"/>
              </a:rPr>
              <a:t>=0.85383). As visible in Figure 1, Group 2 had the highest average number of words correctly recalled (</a:t>
            </a:r>
            <a:r>
              <a:rPr lang="en-US" sz="3000" i="1" dirty="0">
                <a:latin typeface="Times New Roman"/>
                <a:ea typeface="Times New Roman"/>
                <a:cs typeface="Times New Roman"/>
                <a:sym typeface="Times New Roman"/>
              </a:rPr>
              <a:t>M</a:t>
            </a:r>
            <a:r>
              <a:rPr lang="en-US" sz="3000" dirty="0">
                <a:latin typeface="Times New Roman"/>
                <a:ea typeface="Times New Roman"/>
                <a:cs typeface="Times New Roman"/>
                <a:sym typeface="Times New Roman"/>
              </a:rPr>
              <a:t>=11.2, </a:t>
            </a:r>
            <a:r>
              <a:rPr lang="en-US" sz="3000" i="1" dirty="0">
                <a:latin typeface="Times New Roman"/>
                <a:ea typeface="Times New Roman"/>
                <a:cs typeface="Times New Roman"/>
                <a:sym typeface="Times New Roman"/>
              </a:rPr>
              <a:t>SD</a:t>
            </a:r>
            <a:r>
              <a:rPr lang="en-US" sz="3000" dirty="0">
                <a:latin typeface="Times New Roman"/>
                <a:ea typeface="Times New Roman"/>
                <a:cs typeface="Times New Roman"/>
                <a:sym typeface="Times New Roman"/>
              </a:rPr>
              <a:t>=9.6). Group 1 had the lowest average number of words correctly recalled (</a:t>
            </a:r>
            <a:r>
              <a:rPr lang="en-US" sz="3000" i="1" dirty="0">
                <a:latin typeface="Times New Roman"/>
                <a:ea typeface="Times New Roman"/>
                <a:cs typeface="Times New Roman"/>
                <a:sym typeface="Times New Roman"/>
              </a:rPr>
              <a:t>M</a:t>
            </a:r>
            <a:r>
              <a:rPr lang="en-US" sz="3000" dirty="0">
                <a:latin typeface="Times New Roman"/>
                <a:ea typeface="Times New Roman"/>
                <a:cs typeface="Times New Roman"/>
                <a:sym typeface="Times New Roman"/>
              </a:rPr>
              <a:t>=7.75, </a:t>
            </a:r>
            <a:r>
              <a:rPr lang="en-US" sz="3000" i="1" dirty="0">
                <a:latin typeface="Times New Roman"/>
                <a:ea typeface="Times New Roman"/>
                <a:cs typeface="Times New Roman"/>
                <a:sym typeface="Times New Roman"/>
              </a:rPr>
              <a:t>SD</a:t>
            </a:r>
            <a:r>
              <a:rPr lang="en-US" sz="3000" dirty="0">
                <a:latin typeface="Times New Roman"/>
                <a:ea typeface="Times New Roman"/>
                <a:cs typeface="Times New Roman"/>
                <a:sym typeface="Times New Roman"/>
              </a:rPr>
              <a:t>=3.44). Group 3 fell in between the other groups (</a:t>
            </a:r>
            <a:r>
              <a:rPr lang="en-US" sz="3000" i="1" dirty="0">
                <a:latin typeface="Times New Roman"/>
                <a:ea typeface="Times New Roman"/>
                <a:cs typeface="Times New Roman"/>
                <a:sym typeface="Times New Roman"/>
              </a:rPr>
              <a:t>M</a:t>
            </a:r>
            <a:r>
              <a:rPr lang="en-US" sz="3000" dirty="0">
                <a:latin typeface="Times New Roman"/>
                <a:ea typeface="Times New Roman"/>
                <a:cs typeface="Times New Roman"/>
                <a:sym typeface="Times New Roman"/>
              </a:rPr>
              <a:t>=10.73, </a:t>
            </a:r>
            <a:r>
              <a:rPr lang="en-US" sz="3000" i="1" dirty="0">
                <a:latin typeface="Times New Roman"/>
                <a:ea typeface="Times New Roman"/>
                <a:cs typeface="Times New Roman"/>
                <a:sym typeface="Times New Roman"/>
              </a:rPr>
              <a:t>SD</a:t>
            </a:r>
            <a:r>
              <a:rPr lang="en-US" sz="3000" dirty="0">
                <a:latin typeface="Times New Roman"/>
                <a:ea typeface="Times New Roman"/>
                <a:cs typeface="Times New Roman"/>
                <a:sym typeface="Times New Roman"/>
              </a:rPr>
              <a:t>=6.42). Despite these differences, the results were not significant</a:t>
            </a:r>
            <a:r>
              <a:rPr lang="en-US" sz="3000" dirty="0">
                <a:latin typeface="Times New Roman"/>
                <a:cs typeface="Times New Roman"/>
              </a:rPr>
              <a:t>, </a:t>
            </a:r>
            <a:r>
              <a:rPr lang="en-US" sz="3000" i="1" dirty="0">
                <a:latin typeface="Times New Roman"/>
                <a:cs typeface="Times New Roman"/>
              </a:rPr>
              <a:t>F</a:t>
            </a:r>
            <a:r>
              <a:rPr lang="en-US" sz="3000" dirty="0">
                <a:latin typeface="Times New Roman"/>
                <a:cs typeface="Times New Roman"/>
              </a:rPr>
              <a:t>(2,30) = 0.869, </a:t>
            </a:r>
            <a:r>
              <a:rPr lang="en-US" sz="3000" i="1" dirty="0">
                <a:latin typeface="Times New Roman"/>
                <a:cs typeface="Times New Roman"/>
              </a:rPr>
              <a:t>p</a:t>
            </a:r>
            <a:r>
              <a:rPr lang="en-US" sz="3000" dirty="0">
                <a:latin typeface="Times New Roman"/>
                <a:cs typeface="Times New Roman"/>
              </a:rPr>
              <a:t> = 0.430, as seen in Table 2. </a:t>
            </a:r>
            <a:endParaRPr lang="en-US" sz="3000" dirty="0">
              <a:latin typeface="Times New Roman"/>
              <a:ea typeface="Times New Roman"/>
              <a:cs typeface="Times New Roman"/>
              <a:sym typeface="Times New Roman"/>
            </a:endParaRPr>
          </a:p>
          <a:p>
            <a:pPr lvl="0">
              <a:buSzPct val="25000"/>
            </a:pPr>
            <a:endParaRPr lang="en-US" sz="3600" b="1" dirty="0">
              <a:latin typeface="Times New Roman"/>
              <a:ea typeface="Times New Roman"/>
              <a:cs typeface="Times New Roman"/>
              <a:sym typeface="Times New Roman"/>
            </a:endParaRPr>
          </a:p>
          <a:p>
            <a:pPr lvl="0">
              <a:buSzPct val="25000"/>
            </a:pPr>
            <a:endParaRPr lang="en-US" sz="3600" b="1" dirty="0">
              <a:latin typeface="Times New Roman"/>
              <a:ea typeface="Times New Roman"/>
              <a:cs typeface="Times New Roman"/>
              <a:sym typeface="Times New Roman"/>
            </a:endParaRPr>
          </a:p>
          <a:p>
            <a:endParaRPr lang="en-US" sz="3600" dirty="0">
              <a:latin typeface="Times New Roman"/>
              <a:cs typeface="Times New Roman"/>
            </a:endParaRPr>
          </a:p>
          <a:p>
            <a:endParaRPr lang="en-US" sz="2667" dirty="0">
              <a:latin typeface="Times New Roman"/>
              <a:cs typeface="Times New Roman"/>
            </a:endParaRPr>
          </a:p>
          <a:p>
            <a:endParaRPr lang="en-US" sz="2667" dirty="0">
              <a:latin typeface="Times New Roman"/>
              <a:cs typeface="Times New Roman"/>
            </a:endParaRPr>
          </a:p>
          <a:p>
            <a:endParaRPr lang="en-US" sz="2667" dirty="0">
              <a:latin typeface="Times New Roman"/>
              <a:cs typeface="Times New Roman"/>
            </a:endParaRPr>
          </a:p>
          <a:p>
            <a:endParaRPr lang="en-US" sz="2667" dirty="0">
              <a:latin typeface="Times New Roman"/>
              <a:cs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i="1"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p:txBody>
      </p:sp>
      <p:sp>
        <p:nvSpPr>
          <p:cNvPr id="39" name="Shape 91"/>
          <p:cNvSpPr txBox="1"/>
          <p:nvPr/>
        </p:nvSpPr>
        <p:spPr>
          <a:xfrm>
            <a:off x="27687003" y="9249825"/>
            <a:ext cx="394338" cy="461664"/>
          </a:xfrm>
          <a:prstGeom prst="rect">
            <a:avLst/>
          </a:prstGeom>
          <a:noFill/>
          <a:ln>
            <a:noFill/>
          </a:ln>
        </p:spPr>
        <p:txBody>
          <a:bodyPr lIns="76188" tIns="38083" rIns="76188" bIns="38083" anchor="t" anchorCtr="0">
            <a:noAutofit/>
          </a:bodyPr>
          <a:lstStyle/>
          <a:p>
            <a:pPr>
              <a:buSzPct val="25000"/>
            </a:pPr>
            <a:r>
              <a:rPr lang="en-US" sz="2500" b="1">
                <a:solidFill>
                  <a:srgbClr val="3F3F3F"/>
                </a:solidFill>
                <a:latin typeface="Times New Roman"/>
                <a:ea typeface="Times New Roman"/>
                <a:cs typeface="Times New Roman"/>
                <a:sym typeface="Times New Roman"/>
              </a:rPr>
              <a:t>   </a:t>
            </a:r>
          </a:p>
        </p:txBody>
      </p:sp>
      <p:sp>
        <p:nvSpPr>
          <p:cNvPr id="40" name="Rectangle 1"/>
          <p:cNvSpPr>
            <a:spLocks noChangeArrowheads="1"/>
          </p:cNvSpPr>
          <p:nvPr/>
        </p:nvSpPr>
        <p:spPr bwMode="auto">
          <a:xfrm>
            <a:off x="15589250" y="21229470"/>
            <a:ext cx="153953" cy="226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none" lIns="76200" tIns="38100" rIns="76200" bIns="38100" numCol="1" anchor="ctr" anchorCtr="0" compatLnSpc="1">
            <a:prstTxWarp prst="textNoShape">
              <a:avLst/>
            </a:prstTxWarp>
            <a:spAutoFit/>
          </a:bodyPr>
          <a:lstStyle/>
          <a:p>
            <a:endParaRPr lang="en-US" sz="972">
              <a:latin typeface="Times New Roman"/>
              <a:cs typeface="Times New Roman"/>
            </a:endParaRPr>
          </a:p>
        </p:txBody>
      </p:sp>
      <p:sp>
        <p:nvSpPr>
          <p:cNvPr id="41" name="TextBox 40"/>
          <p:cNvSpPr txBox="1"/>
          <p:nvPr/>
        </p:nvSpPr>
        <p:spPr>
          <a:xfrm>
            <a:off x="24323963" y="16727608"/>
            <a:ext cx="11309706" cy="9571851"/>
          </a:xfrm>
          <a:prstGeom prst="rect">
            <a:avLst/>
          </a:prstGeom>
          <a:solidFill>
            <a:schemeClr val="bg1"/>
          </a:solidFill>
          <a:ln>
            <a:solidFill>
              <a:schemeClr val="tx1"/>
            </a:solidFill>
          </a:ln>
        </p:spPr>
        <p:txBody>
          <a:bodyPr wrap="square" rtlCol="0">
            <a:spAutoFit/>
          </a:bodyPr>
          <a:lstStyle/>
          <a:p>
            <a:pPr algn="ctr">
              <a:buSzPct val="25000"/>
            </a:pPr>
            <a:r>
              <a:rPr lang="en-US" sz="2800" b="1" dirty="0">
                <a:latin typeface="Times New Roman" panose="02020603050405020304" pitchFamily="18" charset="0"/>
                <a:ea typeface="Times New Roman"/>
                <a:cs typeface="Times New Roman" panose="02020603050405020304" pitchFamily="18" charset="0"/>
                <a:sym typeface="Times New Roman"/>
              </a:rPr>
              <a:t>References</a:t>
            </a: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a:p>
            <a:pPr algn="ctr">
              <a:buSzPct val="25000"/>
            </a:pPr>
            <a:endParaRPr lang="en-US" sz="2800" b="1" dirty="0">
              <a:latin typeface="Times New Roman" panose="02020603050405020304" pitchFamily="18" charset="0"/>
              <a:ea typeface="Times New Roman"/>
              <a:cs typeface="Times New Roman" panose="02020603050405020304" pitchFamily="18" charset="0"/>
              <a:sym typeface="Times New Roman"/>
            </a:endParaRPr>
          </a:p>
        </p:txBody>
      </p:sp>
      <p:sp>
        <p:nvSpPr>
          <p:cNvPr id="42" name="Shape 90"/>
          <p:cNvSpPr txBox="1"/>
          <p:nvPr/>
        </p:nvSpPr>
        <p:spPr>
          <a:xfrm>
            <a:off x="874280" y="16727608"/>
            <a:ext cx="11473750" cy="9712201"/>
          </a:xfrm>
          <a:prstGeom prst="rect">
            <a:avLst/>
          </a:prstGeom>
          <a:solidFill>
            <a:schemeClr val="lt1"/>
          </a:solidFill>
          <a:ln w="38100" cap="flat" cmpd="sng">
            <a:solidFill>
              <a:srgbClr val="000000"/>
            </a:solidFill>
            <a:prstDash val="solid"/>
            <a:round/>
            <a:headEnd type="none" w="med" len="med"/>
            <a:tailEnd type="none" w="med" len="med"/>
          </a:ln>
        </p:spPr>
        <p:txBody>
          <a:bodyPr lIns="76188" tIns="38083" rIns="76188" bIns="38083" anchor="t" anchorCtr="0">
            <a:noAutofit/>
          </a:bodyPr>
          <a:lstStyle/>
          <a:p>
            <a:pPr algn="ctr">
              <a:lnSpc>
                <a:spcPct val="50000"/>
              </a:lnSpc>
              <a:buSzPct val="25000"/>
            </a:pPr>
            <a:endParaRPr lang="en-US" sz="4050" b="1" dirty="0">
              <a:solidFill>
                <a:schemeClr val="dk1"/>
              </a:solidFill>
              <a:latin typeface="Times New Roman"/>
              <a:ea typeface="Times New Roman"/>
              <a:cs typeface="Times New Roman"/>
              <a:sym typeface="Times New Roman"/>
            </a:endParaRPr>
          </a:p>
          <a:p>
            <a:pPr algn="ctr">
              <a:lnSpc>
                <a:spcPct val="50000"/>
              </a:lnSpc>
              <a:buSzPct val="25000"/>
            </a:pPr>
            <a:r>
              <a:rPr lang="en-US" sz="4000" b="1" dirty="0">
                <a:solidFill>
                  <a:schemeClr val="dk1"/>
                </a:solidFill>
                <a:latin typeface="Times New Roman"/>
                <a:ea typeface="Times New Roman"/>
                <a:cs typeface="Times New Roman"/>
                <a:sym typeface="Times New Roman"/>
              </a:rPr>
              <a:t>Methods</a:t>
            </a:r>
          </a:p>
          <a:p>
            <a:pPr algn="ctr">
              <a:lnSpc>
                <a:spcPct val="50000"/>
              </a:lnSpc>
              <a:buSzPct val="25000"/>
            </a:pPr>
            <a:endParaRPr lang="en-US" sz="4000" b="1" dirty="0">
              <a:solidFill>
                <a:schemeClr val="dk1"/>
              </a:solidFill>
              <a:latin typeface="Times New Roman"/>
              <a:ea typeface="Times New Roman"/>
              <a:cs typeface="Times New Roman"/>
              <a:sym typeface="Times New Roman"/>
            </a:endParaRPr>
          </a:p>
          <a:p>
            <a:pPr>
              <a:lnSpc>
                <a:spcPct val="60000"/>
              </a:lnSpc>
              <a:buSzPct val="25000"/>
            </a:pPr>
            <a:r>
              <a:rPr lang="en-US" sz="3000" b="1" dirty="0">
                <a:latin typeface="Times New Roman"/>
                <a:cs typeface="Times New Roman"/>
              </a:rPr>
              <a:t>Participants: </a:t>
            </a:r>
          </a:p>
          <a:p>
            <a:pPr>
              <a:buSzPct val="25000"/>
            </a:pPr>
            <a:r>
              <a:rPr lang="en-US" sz="3000" dirty="0">
                <a:latin typeface="Times New Roman"/>
                <a:cs typeface="Times New Roman"/>
              </a:rPr>
              <a:t>31 undergraduate students from a midwestern university (23 female) aged 18-21 (</a:t>
            </a:r>
            <a:r>
              <a:rPr lang="en-US" sz="3000" i="1" dirty="0">
                <a:latin typeface="Times New Roman"/>
                <a:cs typeface="Times New Roman"/>
              </a:rPr>
              <a:t>M</a:t>
            </a:r>
            <a:r>
              <a:rPr lang="en-US" sz="3000" dirty="0">
                <a:latin typeface="Times New Roman"/>
                <a:cs typeface="Times New Roman"/>
              </a:rPr>
              <a:t>= 20.0645, </a:t>
            </a:r>
            <a:r>
              <a:rPr lang="en-US" sz="3000" i="1" dirty="0">
                <a:latin typeface="Times New Roman"/>
                <a:cs typeface="Times New Roman"/>
              </a:rPr>
              <a:t>SD</a:t>
            </a:r>
            <a:r>
              <a:rPr lang="en-US" sz="3000" dirty="0">
                <a:latin typeface="Times New Roman"/>
                <a:cs typeface="Times New Roman"/>
              </a:rPr>
              <a:t>=1.43609) and a variety of ethnic backgrounds (51.5% White, 6.4% Asian, 12.1% Hispanic/Latino)</a:t>
            </a:r>
          </a:p>
          <a:p>
            <a:endParaRPr lang="en-US" sz="3000" dirty="0">
              <a:latin typeface="Times New Roman"/>
              <a:cs typeface="Times New Roman"/>
            </a:endParaRPr>
          </a:p>
          <a:p>
            <a:r>
              <a:rPr lang="en-US" sz="3000" b="1" dirty="0">
                <a:latin typeface="Times New Roman"/>
                <a:cs typeface="Times New Roman"/>
              </a:rPr>
              <a:t>Measures:</a:t>
            </a:r>
          </a:p>
          <a:p>
            <a:r>
              <a:rPr lang="en-US" sz="3000" dirty="0">
                <a:latin typeface="Times New Roman"/>
                <a:cs typeface="Times New Roman"/>
              </a:rPr>
              <a:t>Using convenience sampling, researchers emailed participants. Participants followed a link to a Qualtrics survey. Each participants was assigned to one of three different groups: one control with 28 black words, one list with 21 black words and 7 blue words, and one list with 28 blue words. Then, they wrote down as many as they could recall. </a:t>
            </a:r>
          </a:p>
          <a:p>
            <a:endParaRPr lang="en-US" sz="3000" dirty="0">
              <a:latin typeface="Times New Roman"/>
              <a:cs typeface="Times New Roman"/>
            </a:endParaRPr>
          </a:p>
          <a:p>
            <a:r>
              <a:rPr lang="en-US" sz="3000" b="1" dirty="0">
                <a:latin typeface="Times New Roman"/>
                <a:cs typeface="Times New Roman"/>
              </a:rPr>
              <a:t>Procedure: </a:t>
            </a:r>
          </a:p>
          <a:p>
            <a:r>
              <a:rPr lang="en-US" sz="3000" dirty="0">
                <a:latin typeface="Times New Roman"/>
                <a:cs typeface="Times New Roman"/>
              </a:rPr>
              <a:t>Each participant was only assigned to one of the three groups. After giving consent, participants were told to memorize the assigned list, then type as many as they could recall. Finally, a manipulation check and demographics form was completed. </a:t>
            </a:r>
          </a:p>
          <a:p>
            <a:pPr>
              <a:lnSpc>
                <a:spcPct val="90000"/>
              </a:lnSpc>
            </a:pPr>
            <a:endParaRPr lang="en-US" sz="3500" dirty="0">
              <a:latin typeface="Times New Roman"/>
              <a:cs typeface="Times New Roman"/>
            </a:endParaRPr>
          </a:p>
          <a:p>
            <a:pPr>
              <a:lnSpc>
                <a:spcPct val="50000"/>
              </a:lnSpc>
            </a:pPr>
            <a:endParaRPr lang="en-US" sz="3400" dirty="0">
              <a:latin typeface="Times New Roman"/>
              <a:cs typeface="Times New Roman"/>
            </a:endParaRPr>
          </a:p>
          <a:p>
            <a:pPr>
              <a:lnSpc>
                <a:spcPct val="50000"/>
              </a:lnSpc>
            </a:pPr>
            <a:endParaRPr lang="en-US" sz="3500" dirty="0">
              <a:latin typeface="Times New Roman"/>
              <a:cs typeface="Times New Roman"/>
            </a:endParaRPr>
          </a:p>
          <a:p>
            <a:pPr algn="ctr"/>
            <a:endParaRPr lang="en-US" sz="2500" dirty="0">
              <a:solidFill>
                <a:schemeClr val="dk1"/>
              </a:solidFill>
              <a:latin typeface="Times New Roman"/>
              <a:ea typeface="Times New Roman"/>
              <a:cs typeface="Times New Roman"/>
              <a:sym typeface="Times New Roman"/>
            </a:endParaRPr>
          </a:p>
          <a:p>
            <a:endParaRPr lang="en-US" sz="2667" dirty="0">
              <a:latin typeface="Times New Roman"/>
              <a:cs typeface="Times New Roman"/>
            </a:endParaRPr>
          </a:p>
          <a:p>
            <a:endParaRPr lang="en-US" sz="2667" dirty="0">
              <a:latin typeface="Times New Roman"/>
              <a:cs typeface="Times New Roman"/>
            </a:endParaRPr>
          </a:p>
          <a:p>
            <a:endParaRPr lang="en-US" sz="2667" dirty="0">
              <a:latin typeface="Times New Roman"/>
              <a:cs typeface="Times New Roman"/>
            </a:endParaRPr>
          </a:p>
          <a:p>
            <a:endParaRPr lang="en-US" sz="2667" dirty="0">
              <a:latin typeface="Times New Roman"/>
              <a:cs typeface="Times New Roman"/>
            </a:endParaRPr>
          </a:p>
          <a:p>
            <a:endParaRPr lang="en-US" sz="2667" dirty="0">
              <a:latin typeface="Times New Roman"/>
              <a:cs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a:p>
            <a:endParaRPr sz="2500" i="1" dirty="0">
              <a:solidFill>
                <a:schemeClr val="dk1"/>
              </a:solidFill>
              <a:latin typeface="Times New Roman"/>
              <a:ea typeface="Times New Roman"/>
              <a:cs typeface="Times New Roman"/>
              <a:sym typeface="Times New Roman"/>
            </a:endParaRPr>
          </a:p>
          <a:p>
            <a:endParaRPr sz="2500" dirty="0">
              <a:solidFill>
                <a:schemeClr val="dk1"/>
              </a:solidFill>
              <a:latin typeface="Times New Roman"/>
              <a:ea typeface="Times New Roman"/>
              <a:cs typeface="Times New Roman"/>
              <a:sym typeface="Times New Roman"/>
            </a:endParaRPr>
          </a:p>
        </p:txBody>
      </p:sp>
      <p:sp>
        <p:nvSpPr>
          <p:cNvPr id="37" name="Shape 89"/>
          <p:cNvSpPr txBox="1"/>
          <p:nvPr/>
        </p:nvSpPr>
        <p:spPr>
          <a:xfrm>
            <a:off x="24353319" y="5242915"/>
            <a:ext cx="11308137" cy="11190515"/>
          </a:xfrm>
          <a:prstGeom prst="rect">
            <a:avLst/>
          </a:prstGeom>
          <a:solidFill>
            <a:schemeClr val="lt1"/>
          </a:solidFill>
          <a:ln w="38100" cap="flat" cmpd="sng">
            <a:solidFill>
              <a:srgbClr val="000000"/>
            </a:solidFill>
            <a:prstDash val="solid"/>
            <a:round/>
            <a:headEnd type="none" w="med" len="med"/>
            <a:tailEnd type="none" w="med" len="med"/>
          </a:ln>
        </p:spPr>
        <p:txBody>
          <a:bodyPr lIns="76188" tIns="38083" rIns="76188" bIns="38083" anchor="t" anchorCtr="0">
            <a:noAutofit/>
          </a:bodyPr>
          <a:lstStyle/>
          <a:p>
            <a:pPr lvl="0" algn="ctr">
              <a:buSzPct val="25000"/>
            </a:pPr>
            <a:r>
              <a:rPr lang="en-US" sz="4000" b="1" dirty="0">
                <a:latin typeface="Times New Roman"/>
                <a:ea typeface="Times New Roman"/>
                <a:cs typeface="Times New Roman"/>
                <a:sym typeface="Times New Roman"/>
              </a:rPr>
              <a:t>Discussion</a:t>
            </a:r>
            <a:endParaRPr lang="en-US" sz="2800" dirty="0">
              <a:latin typeface="Times New Roman"/>
              <a:cs typeface="Times New Roman"/>
            </a:endParaRPr>
          </a:p>
          <a:p>
            <a:pPr marL="457200" lvl="0" indent="-457200">
              <a:buFont typeface="Arial" panose="020B0604020202020204" pitchFamily="34" charset="0"/>
              <a:buChar char="•"/>
            </a:pPr>
            <a:r>
              <a:rPr lang="en-US" sz="2700" dirty="0">
                <a:latin typeface="Times New Roman"/>
                <a:cs typeface="Times New Roman"/>
              </a:rPr>
              <a:t>The results did not reflect the hypothesis. While Group 2 had the highest mean number of words recalled (</a:t>
            </a:r>
            <a:r>
              <a:rPr lang="en-US" sz="2700" i="1" dirty="0">
                <a:latin typeface="Times New Roman"/>
                <a:cs typeface="Times New Roman"/>
              </a:rPr>
              <a:t>M</a:t>
            </a:r>
            <a:r>
              <a:rPr lang="en-US" sz="2700" dirty="0">
                <a:latin typeface="Times New Roman"/>
                <a:cs typeface="Times New Roman"/>
              </a:rPr>
              <a:t>=11.2), the difference was not significant according to the one-way ANOVA. </a:t>
            </a:r>
          </a:p>
          <a:p>
            <a:pPr marL="457200" lvl="0" indent="-457200">
              <a:buFont typeface="Arial" panose="020B0604020202020204" pitchFamily="34" charset="0"/>
              <a:buChar char="•"/>
            </a:pPr>
            <a:r>
              <a:rPr lang="en-US" sz="2700" dirty="0">
                <a:latin typeface="Times New Roman"/>
                <a:cs typeface="Times New Roman"/>
              </a:rPr>
              <a:t>The overall median number of recalled (M=8.0000) reflect prior research from Miller (1956) which stated that people can hold around 7 items in the STM.</a:t>
            </a:r>
            <a:endParaRPr lang="en-US" sz="2700" b="1" dirty="0">
              <a:latin typeface="Times New Roman"/>
              <a:ea typeface="Times New Roman"/>
              <a:cs typeface="Times New Roman"/>
              <a:sym typeface="Times New Roman"/>
            </a:endParaRPr>
          </a:p>
          <a:p>
            <a:pPr marL="457200" lvl="0" indent="-457200">
              <a:buFont typeface="Arial" panose="020B0604020202020204" pitchFamily="34" charset="0"/>
              <a:buChar char="•"/>
            </a:pPr>
            <a:r>
              <a:rPr lang="en-US" sz="2700" dirty="0">
                <a:latin typeface="Times New Roman"/>
                <a:ea typeface="Times New Roman"/>
                <a:cs typeface="Times New Roman"/>
                <a:sym typeface="Times New Roman"/>
              </a:rPr>
              <a:t>The findings from this study also reflected prior research from </a:t>
            </a:r>
            <a:r>
              <a:rPr lang="en-US" sz="2700" dirty="0" err="1">
                <a:latin typeface="Times New Roman"/>
                <a:ea typeface="Times New Roman"/>
                <a:cs typeface="Times New Roman"/>
                <a:sym typeface="Times New Roman"/>
              </a:rPr>
              <a:t>Saaty</a:t>
            </a:r>
            <a:r>
              <a:rPr lang="en-US" sz="2700" dirty="0">
                <a:latin typeface="Times New Roman"/>
                <a:ea typeface="Times New Roman"/>
                <a:cs typeface="Times New Roman"/>
                <a:sym typeface="Times New Roman"/>
              </a:rPr>
              <a:t> and </a:t>
            </a:r>
            <a:r>
              <a:rPr lang="en-US" sz="2700" dirty="0" err="1">
                <a:latin typeface="Times New Roman"/>
                <a:ea typeface="Times New Roman"/>
                <a:cs typeface="Times New Roman"/>
                <a:sym typeface="Times New Roman"/>
              </a:rPr>
              <a:t>Ozdemir</a:t>
            </a:r>
            <a:r>
              <a:rPr lang="en-US" sz="2700" dirty="0">
                <a:latin typeface="Times New Roman"/>
                <a:ea typeface="Times New Roman"/>
                <a:cs typeface="Times New Roman"/>
                <a:sym typeface="Times New Roman"/>
              </a:rPr>
              <a:t> (2003) which states that it is unlikely that people will be able to memorize more than 7 items at a time. </a:t>
            </a:r>
          </a:p>
          <a:p>
            <a:pPr marL="457200" lvl="0" indent="-457200">
              <a:buFont typeface="Arial" panose="020B0604020202020204" pitchFamily="34" charset="0"/>
              <a:buChar char="•"/>
            </a:pPr>
            <a:r>
              <a:rPr lang="en-US" sz="2700" dirty="0">
                <a:latin typeface="Times New Roman"/>
                <a:ea typeface="Times New Roman"/>
                <a:cs typeface="Times New Roman"/>
                <a:sym typeface="Times New Roman"/>
              </a:rPr>
              <a:t>The researchers expected that Group 2 would have a significantly higher score due to the use of selective coloring to add value to certain words. According to </a:t>
            </a:r>
            <a:r>
              <a:rPr lang="en-US" sz="2700" dirty="0" err="1">
                <a:latin typeface="Times New Roman"/>
                <a:ea typeface="Times New Roman"/>
                <a:cs typeface="Times New Roman"/>
                <a:sym typeface="Times New Roman"/>
              </a:rPr>
              <a:t>Olkkunen</a:t>
            </a:r>
            <a:r>
              <a:rPr lang="en-US" sz="2700" dirty="0">
                <a:latin typeface="Times New Roman"/>
                <a:ea typeface="Times New Roman"/>
                <a:cs typeface="Times New Roman"/>
                <a:sym typeface="Times New Roman"/>
              </a:rPr>
              <a:t> and Allred (2014), memory recall is higher for items that have been associated with higher importance and/or value. However, despite selective coloring, the participants in Group 2 did not score significantly higher than the groups who were only told to study a list of one color of words. </a:t>
            </a:r>
          </a:p>
          <a:p>
            <a:pPr marL="457200" lvl="0" indent="-457200">
              <a:buFont typeface="Arial" panose="020B0604020202020204" pitchFamily="34" charset="0"/>
              <a:buChar char="•"/>
            </a:pPr>
            <a:r>
              <a:rPr lang="en-US" sz="2700" dirty="0">
                <a:latin typeface="Times New Roman"/>
                <a:ea typeface="Times New Roman"/>
                <a:cs typeface="Times New Roman"/>
                <a:sym typeface="Times New Roman"/>
              </a:rPr>
              <a:t>Limitations of this study included a small sample size, lack of true random sampling, and lack of time constraint enforcement. </a:t>
            </a:r>
          </a:p>
          <a:p>
            <a:pPr marL="457200" lvl="0" indent="-457200">
              <a:buFont typeface="Arial" panose="020B0604020202020204" pitchFamily="34" charset="0"/>
              <a:buChar char="•"/>
            </a:pPr>
            <a:r>
              <a:rPr lang="en-US" sz="2700" dirty="0">
                <a:latin typeface="Times New Roman"/>
                <a:ea typeface="Times New Roman"/>
                <a:cs typeface="Times New Roman"/>
                <a:sym typeface="Times New Roman"/>
              </a:rPr>
              <a:t>Strengths of this study included use of proper measures, high internal validity, and high internal validity. </a:t>
            </a:r>
          </a:p>
          <a:p>
            <a:pPr marL="457200" lvl="0" indent="-457200">
              <a:buFont typeface="Arial" panose="020B0604020202020204" pitchFamily="34" charset="0"/>
              <a:buChar char="•"/>
            </a:pPr>
            <a:r>
              <a:rPr lang="en-US" sz="2700" dirty="0">
                <a:latin typeface="Times New Roman"/>
                <a:ea typeface="Times New Roman"/>
                <a:cs typeface="Times New Roman"/>
                <a:sym typeface="Times New Roman"/>
              </a:rPr>
              <a:t>Further research could examine the relationship between time exposure and ability to correctly recall words from similar lists. Or, researchers could eliminate either Group 1 or Group 3, which both use one color word lists. </a:t>
            </a:r>
          </a:p>
          <a:p>
            <a:pPr marL="457200" lvl="0" indent="-457200">
              <a:buFont typeface="Arial" panose="020B0604020202020204" pitchFamily="34" charset="0"/>
              <a:buChar char="•"/>
            </a:pPr>
            <a:r>
              <a:rPr lang="en-US" sz="2700" dirty="0">
                <a:latin typeface="Times New Roman"/>
                <a:ea typeface="Times New Roman"/>
                <a:cs typeface="Times New Roman"/>
                <a:sym typeface="Times New Roman"/>
              </a:rPr>
              <a:t>The results of this study have real-world implications that suggest that college students do not need to use different color inks when studying. </a:t>
            </a:r>
          </a:p>
          <a:p>
            <a:pPr lvl="0"/>
            <a:endParaRPr lang="en-US" sz="2800" dirty="0">
              <a:latin typeface="Times New Roman"/>
              <a:ea typeface="Times New Roman"/>
              <a:cs typeface="Times New Roman"/>
              <a:sym typeface="Times New Roman"/>
            </a:endParaRPr>
          </a:p>
          <a:p>
            <a:pPr lvl="0"/>
            <a:endParaRPr lang="en-US" sz="2800" dirty="0">
              <a:latin typeface="Times New Roman"/>
              <a:ea typeface="Times New Roman"/>
              <a:cs typeface="Times New Roman"/>
              <a:sym typeface="Times New Roman"/>
            </a:endParaRPr>
          </a:p>
          <a:p>
            <a:pPr lvl="0"/>
            <a:endParaRPr lang="en-US" sz="2800" dirty="0">
              <a:latin typeface="Times New Roman"/>
              <a:ea typeface="Times New Roman"/>
              <a:cs typeface="Times New Roman"/>
              <a:sym typeface="Times New Roman"/>
            </a:endParaRPr>
          </a:p>
          <a:p>
            <a:r>
              <a:rPr lang="en-US" sz="2800" dirty="0">
                <a:latin typeface="Times New Roman" panose="02020603050405020304" pitchFamily="18" charset="0"/>
                <a:cs typeface="Times New Roman" panose="02020603050405020304" pitchFamily="18" charset="0"/>
              </a:rPr>
              <a:t>McLeod, S. (1970, January 1). Short Term Memory. Retrieved from 	</a:t>
            </a:r>
            <a:r>
              <a:rPr lang="en-US" sz="2800" u="sng" dirty="0">
                <a:latin typeface="Times New Roman" panose="02020603050405020304" pitchFamily="18" charset="0"/>
                <a:cs typeface="Times New Roman" panose="02020603050405020304" pitchFamily="18" charset="0"/>
                <a:hlinkClick r:id="rId4"/>
              </a:rPr>
              <a:t>https://www.simplypsychology.org/short-term-</a:t>
            </a:r>
            <a:r>
              <a:rPr lang="en-US" sz="2800" u="sng" dirty="0" err="1">
                <a:latin typeface="Times New Roman" panose="02020603050405020304" pitchFamily="18" charset="0"/>
                <a:cs typeface="Times New Roman" panose="02020603050405020304" pitchFamily="18" charset="0"/>
                <a:hlinkClick r:id="rId4"/>
              </a:rPr>
              <a:t>memory.html</a:t>
            </a:r>
            <a:endParaRPr lang="en-US" sz="2800" u="sng"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Miller, G. (1956). The magical number seven, plus or minus two: Some limits</a:t>
            </a:r>
          </a:p>
          <a:p>
            <a:r>
              <a:rPr lang="en-US" sz="2800" dirty="0">
                <a:latin typeface="Times New Roman" panose="02020603050405020304" pitchFamily="18" charset="0"/>
                <a:cs typeface="Times New Roman" panose="02020603050405020304" pitchFamily="18" charset="0"/>
              </a:rPr>
              <a:t>	 on our capacity for processing information. </a:t>
            </a:r>
            <a:r>
              <a:rPr lang="en-US" sz="2800" i="1" dirty="0">
                <a:latin typeface="Times New Roman" panose="02020603050405020304" pitchFamily="18" charset="0"/>
                <a:cs typeface="Times New Roman" panose="02020603050405020304" pitchFamily="18" charset="0"/>
              </a:rPr>
              <a:t>The psychological</a:t>
            </a:r>
          </a:p>
          <a:p>
            <a:r>
              <a:rPr lang="en-US" sz="2800" i="1" dirty="0">
                <a:latin typeface="Times New Roman" panose="02020603050405020304" pitchFamily="18" charset="0"/>
                <a:cs typeface="Times New Roman" panose="02020603050405020304" pitchFamily="18" charset="0"/>
              </a:rPr>
              <a:t>	 review</a:t>
            </a:r>
            <a:r>
              <a:rPr lang="en-US" sz="2800" dirty="0">
                <a:latin typeface="Times New Roman" panose="02020603050405020304" pitchFamily="18" charset="0"/>
                <a:cs typeface="Times New Roman" panose="02020603050405020304" pitchFamily="18" charset="0"/>
              </a:rPr>
              <a:t>, 63, 81-97.</a:t>
            </a:r>
          </a:p>
          <a:p>
            <a:pPr lvl="0"/>
            <a:endParaRPr lang="en-US" sz="2800" dirty="0">
              <a:latin typeface="Times New Roman" panose="02020603050405020304" pitchFamily="18" charset="0"/>
              <a:cs typeface="Times New Roman" panose="02020603050405020304" pitchFamily="18" charset="0"/>
            </a:endParaRPr>
          </a:p>
          <a:p>
            <a:r>
              <a:rPr lang="en-US" sz="2800" dirty="0" err="1">
                <a:latin typeface="Times New Roman" panose="02020603050405020304" pitchFamily="18" charset="0"/>
                <a:cs typeface="Times New Roman" panose="02020603050405020304" pitchFamily="18" charset="0"/>
              </a:rPr>
              <a:t>Olkkonen</a:t>
            </a:r>
            <a:r>
              <a:rPr lang="en-US" sz="2800" dirty="0">
                <a:latin typeface="Times New Roman" panose="02020603050405020304" pitchFamily="18" charset="0"/>
                <a:cs typeface="Times New Roman" panose="02020603050405020304" pitchFamily="18" charset="0"/>
              </a:rPr>
              <a:t>, M., &amp; Allred, S. R. (2014). Short-Term Memory Affects Color</a:t>
            </a:r>
          </a:p>
          <a:p>
            <a:r>
              <a:rPr lang="en-US" sz="2800" dirty="0">
                <a:latin typeface="Times New Roman" panose="02020603050405020304" pitchFamily="18" charset="0"/>
                <a:cs typeface="Times New Roman" panose="02020603050405020304" pitchFamily="18" charset="0"/>
              </a:rPr>
              <a:t>	 Perception in Context. </a:t>
            </a:r>
            <a:r>
              <a:rPr lang="en-US" sz="2800" i="1" dirty="0" err="1">
                <a:latin typeface="Times New Roman" panose="02020603050405020304" pitchFamily="18" charset="0"/>
                <a:cs typeface="Times New Roman" panose="02020603050405020304" pitchFamily="18" charset="0"/>
              </a:rPr>
              <a:t>PLoS</a:t>
            </a:r>
            <a:r>
              <a:rPr lang="en-US" sz="2800" i="1" dirty="0">
                <a:latin typeface="Times New Roman" panose="02020603050405020304" pitchFamily="18" charset="0"/>
                <a:cs typeface="Times New Roman" panose="02020603050405020304" pitchFamily="18" charset="0"/>
              </a:rPr>
              <a:t> ONE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9</a:t>
            </a:r>
            <a:r>
              <a:rPr lang="en-US" sz="2800" dirty="0">
                <a:latin typeface="Times New Roman" panose="02020603050405020304" pitchFamily="18" charset="0"/>
                <a:cs typeface="Times New Roman" panose="02020603050405020304" pitchFamily="18" charset="0"/>
              </a:rPr>
              <a:t>(1). </a:t>
            </a:r>
            <a:r>
              <a:rPr lang="en-US" sz="2800" dirty="0" err="1">
                <a:latin typeface="Times New Roman" panose="02020603050405020304" pitchFamily="18" charset="0"/>
                <a:cs typeface="Times New Roman" panose="02020603050405020304" pitchFamily="18" charset="0"/>
              </a:rPr>
              <a:t>doi</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10.1371/journal.pone.0086488</a:t>
            </a:r>
          </a:p>
          <a:p>
            <a:endParaRPr lang="en-US" sz="2800" dirty="0">
              <a:latin typeface="Times New Roman" panose="02020603050405020304" pitchFamily="18" charset="0"/>
              <a:cs typeface="Times New Roman" panose="02020603050405020304" pitchFamily="18" charset="0"/>
            </a:endParaRPr>
          </a:p>
          <a:p>
            <a:r>
              <a:rPr lang="en-US" sz="2800" dirty="0" err="1">
                <a:latin typeface="Times New Roman" panose="02020603050405020304" pitchFamily="18" charset="0"/>
                <a:cs typeface="Times New Roman" panose="02020603050405020304" pitchFamily="18" charset="0"/>
              </a:rPr>
              <a:t>Olurinola</a:t>
            </a:r>
            <a:r>
              <a:rPr lang="en-US" sz="2800" dirty="0">
                <a:latin typeface="Times New Roman" panose="02020603050405020304" pitchFamily="18" charset="0"/>
                <a:cs typeface="Times New Roman" panose="02020603050405020304" pitchFamily="18" charset="0"/>
              </a:rPr>
              <a:t>, O., &amp; </a:t>
            </a:r>
            <a:r>
              <a:rPr lang="en-US" sz="2800" dirty="0" err="1">
                <a:latin typeface="Times New Roman" panose="02020603050405020304" pitchFamily="18" charset="0"/>
                <a:cs typeface="Times New Roman" panose="02020603050405020304" pitchFamily="18" charset="0"/>
              </a:rPr>
              <a:t>Tayo</a:t>
            </a:r>
            <a:r>
              <a:rPr lang="en-US" sz="2800" dirty="0">
                <a:latin typeface="Times New Roman" panose="02020603050405020304" pitchFamily="18" charset="0"/>
                <a:cs typeface="Times New Roman" panose="02020603050405020304" pitchFamily="18" charset="0"/>
              </a:rPr>
              <a:t>, O. (2015). </a:t>
            </a:r>
            <a:r>
              <a:rPr lang="en-US" sz="2800" dirty="0" err="1">
                <a:latin typeface="Times New Roman" panose="02020603050405020304" pitchFamily="18" charset="0"/>
                <a:cs typeface="Times New Roman" panose="02020603050405020304" pitchFamily="18" charset="0"/>
              </a:rPr>
              <a:t>Colour</a:t>
            </a:r>
            <a:r>
              <a:rPr lang="en-US" sz="2800" dirty="0">
                <a:latin typeface="Times New Roman" panose="02020603050405020304" pitchFamily="18" charset="0"/>
                <a:cs typeface="Times New Roman" panose="02020603050405020304" pitchFamily="18" charset="0"/>
              </a:rPr>
              <a:t> in Learning: It’s Effect on the</a:t>
            </a:r>
          </a:p>
          <a:p>
            <a:r>
              <a:rPr lang="en-US" sz="2800" dirty="0">
                <a:latin typeface="Times New Roman" panose="02020603050405020304" pitchFamily="18" charset="0"/>
                <a:cs typeface="Times New Roman" panose="02020603050405020304" pitchFamily="18" charset="0"/>
              </a:rPr>
              <a:t>	 Retention Rate of  Graduate Students. </a:t>
            </a:r>
            <a:r>
              <a:rPr lang="en-US" sz="2800" i="1" dirty="0">
                <a:latin typeface="Times New Roman" panose="02020603050405020304" pitchFamily="18" charset="0"/>
                <a:cs typeface="Times New Roman" panose="02020603050405020304" pitchFamily="18" charset="0"/>
              </a:rPr>
              <a:t>Journal of Education</a:t>
            </a:r>
          </a:p>
          <a:p>
            <a:r>
              <a:rPr lang="en-US" sz="2800" i="1" dirty="0">
                <a:latin typeface="Times New Roman" panose="02020603050405020304" pitchFamily="18" charset="0"/>
                <a:cs typeface="Times New Roman" panose="02020603050405020304" pitchFamily="18" charset="0"/>
              </a:rPr>
              <a:t>	 and Practice</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6</a:t>
            </a:r>
            <a:r>
              <a:rPr lang="en-US" sz="2800" dirty="0">
                <a:latin typeface="Times New Roman" panose="02020603050405020304" pitchFamily="18" charset="0"/>
                <a:cs typeface="Times New Roman" panose="02020603050405020304" pitchFamily="18" charset="0"/>
              </a:rPr>
              <a:t>(14), 1–6. </a:t>
            </a:r>
          </a:p>
          <a:p>
            <a:endParaRPr lang="en-US" sz="2800" dirty="0">
              <a:latin typeface="Times New Roman" panose="02020603050405020304" pitchFamily="18" charset="0"/>
              <a:cs typeface="Times New Roman" panose="02020603050405020304" pitchFamily="18" charset="0"/>
            </a:endParaRPr>
          </a:p>
          <a:p>
            <a:r>
              <a:rPr lang="en-US" sz="2800" dirty="0" err="1">
                <a:latin typeface="Times New Roman" panose="02020603050405020304" pitchFamily="18" charset="0"/>
                <a:cs typeface="Times New Roman" panose="02020603050405020304" pitchFamily="18" charset="0"/>
              </a:rPr>
              <a:t>Saaty</a:t>
            </a:r>
            <a:r>
              <a:rPr lang="en-US" sz="2800" dirty="0">
                <a:latin typeface="Times New Roman" panose="02020603050405020304" pitchFamily="18" charset="0"/>
                <a:cs typeface="Times New Roman" panose="02020603050405020304" pitchFamily="18" charset="0"/>
              </a:rPr>
              <a:t>, T., &amp; </a:t>
            </a:r>
            <a:r>
              <a:rPr lang="en-US" sz="2800" dirty="0" err="1">
                <a:latin typeface="Times New Roman" panose="02020603050405020304" pitchFamily="18" charset="0"/>
                <a:cs typeface="Times New Roman" panose="02020603050405020304" pitchFamily="18" charset="0"/>
              </a:rPr>
              <a:t>Ozdemir</a:t>
            </a:r>
            <a:r>
              <a:rPr lang="en-US" sz="2800" dirty="0">
                <a:latin typeface="Times New Roman" panose="02020603050405020304" pitchFamily="18" charset="0"/>
                <a:cs typeface="Times New Roman" panose="02020603050405020304" pitchFamily="18" charset="0"/>
              </a:rPr>
              <a:t>, M. (2003). Why the magic number seven plus or minus</a:t>
            </a:r>
          </a:p>
          <a:p>
            <a:r>
              <a:rPr lang="en-US" sz="2800" dirty="0">
                <a:latin typeface="Times New Roman" panose="02020603050405020304" pitchFamily="18" charset="0"/>
                <a:cs typeface="Times New Roman" panose="02020603050405020304" pitchFamily="18" charset="0"/>
              </a:rPr>
              <a:t> 	two. </a:t>
            </a:r>
            <a:r>
              <a:rPr lang="en-US" sz="2800" i="1" dirty="0">
                <a:latin typeface="Times New Roman" panose="02020603050405020304" pitchFamily="18" charset="0"/>
                <a:cs typeface="Times New Roman" panose="02020603050405020304" pitchFamily="18" charset="0"/>
              </a:rPr>
              <a:t>Mathematical and Computer Modelling</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38</a:t>
            </a:r>
            <a:r>
              <a:rPr lang="en-US" sz="2800" dirty="0">
                <a:latin typeface="Times New Roman" panose="02020603050405020304" pitchFamily="18" charset="0"/>
                <a:cs typeface="Times New Roman" panose="02020603050405020304" pitchFamily="18" charset="0"/>
              </a:rPr>
              <a:t>(3-4), 233</a:t>
            </a:r>
          </a:p>
          <a:p>
            <a:r>
              <a:rPr lang="en-US" sz="2800" dirty="0">
                <a:latin typeface="Times New Roman" panose="02020603050405020304" pitchFamily="18" charset="0"/>
                <a:cs typeface="Times New Roman" panose="02020603050405020304" pitchFamily="18" charset="0"/>
              </a:rPr>
              <a:t>	–244. </a:t>
            </a:r>
            <a:r>
              <a:rPr lang="en-US" sz="2800" dirty="0" err="1">
                <a:latin typeface="Times New Roman" panose="02020603050405020304" pitchFamily="18" charset="0"/>
                <a:cs typeface="Times New Roman" panose="02020603050405020304" pitchFamily="18" charset="0"/>
              </a:rPr>
              <a:t>doi</a:t>
            </a:r>
            <a:r>
              <a:rPr lang="en-US" sz="2800" dirty="0">
                <a:latin typeface="Times New Roman" panose="02020603050405020304" pitchFamily="18" charset="0"/>
                <a:cs typeface="Times New Roman" panose="02020603050405020304" pitchFamily="18" charset="0"/>
              </a:rPr>
              <a:t>: 10.1016/s0895-</a:t>
            </a:r>
          </a:p>
          <a:p>
            <a:r>
              <a:rPr lang="en-US" sz="2800" dirty="0">
                <a:latin typeface="Times New Roman" panose="02020603050405020304" pitchFamily="18" charset="0"/>
                <a:cs typeface="Times New Roman" panose="02020603050405020304" pitchFamily="18" charset="0"/>
              </a:rPr>
              <a:t>	7177(03)90083-5</a:t>
            </a:r>
          </a:p>
          <a:p>
            <a:endParaRPr lang="en-US" sz="2800" dirty="0"/>
          </a:p>
          <a:p>
            <a:endParaRPr lang="en-US" sz="2000" dirty="0"/>
          </a:p>
          <a:p>
            <a:endParaRPr lang="en-US" sz="2000" dirty="0"/>
          </a:p>
          <a:p>
            <a:pPr lvl="0"/>
            <a:endParaRPr lang="en-US" sz="2800" dirty="0">
              <a:latin typeface="Times New Roman"/>
              <a:cs typeface="Times New Roman"/>
            </a:endParaRPr>
          </a:p>
          <a:p>
            <a:pPr lvl="0"/>
            <a:endParaRPr lang="en-US" sz="2667" dirty="0">
              <a:latin typeface="Times New Roman"/>
              <a:cs typeface="Times New Roman"/>
            </a:endParaRPr>
          </a:p>
          <a:p>
            <a:pPr lvl="0"/>
            <a:endParaRPr lang="en-US" sz="2667" dirty="0">
              <a:latin typeface="Times New Roman"/>
              <a:cs typeface="Times New Roman"/>
            </a:endParaRPr>
          </a:p>
          <a:p>
            <a:pPr lvl="0"/>
            <a:endParaRPr lang="en-US" sz="2667" dirty="0">
              <a:latin typeface="Times New Roman"/>
              <a:cs typeface="Times New Roman"/>
            </a:endParaRPr>
          </a:p>
          <a:p>
            <a:pPr lvl="0"/>
            <a:endParaRPr lang="en-US" sz="2667" dirty="0">
              <a:latin typeface="Times New Roman"/>
              <a:cs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a:p>
            <a:pPr lvl="0"/>
            <a:endParaRPr lang="en-US" sz="2500" i="1" dirty="0">
              <a:latin typeface="Times New Roman"/>
              <a:ea typeface="Times New Roman"/>
              <a:cs typeface="Times New Roman"/>
              <a:sym typeface="Times New Roman"/>
            </a:endParaRPr>
          </a:p>
          <a:p>
            <a:pPr lvl="0"/>
            <a:endParaRPr lang="en-US" sz="2500" dirty="0">
              <a:latin typeface="Times New Roman"/>
              <a:ea typeface="Times New Roman"/>
              <a:cs typeface="Times New Roman"/>
              <a:sym typeface="Times New Roman"/>
            </a:endParaRPr>
          </a:p>
        </p:txBody>
      </p:sp>
      <p:pic>
        <p:nvPicPr>
          <p:cNvPr id="3" name="Picture 2">
            <a:extLst>
              <a:ext uri="{FF2B5EF4-FFF2-40B4-BE49-F238E27FC236}">
                <a16:creationId xmlns:a16="http://schemas.microsoft.com/office/drawing/2014/main" id="{147091F2-7D94-134A-85E6-A8DAA751D5FC}"/>
              </a:ext>
            </a:extLst>
          </p:cNvPr>
          <p:cNvPicPr>
            <a:picLocks noChangeAspect="1"/>
          </p:cNvPicPr>
          <p:nvPr/>
        </p:nvPicPr>
        <p:blipFill>
          <a:blip r:embed="rId5"/>
          <a:stretch>
            <a:fillRect/>
          </a:stretch>
        </p:blipFill>
        <p:spPr>
          <a:xfrm>
            <a:off x="12670938" y="11018277"/>
            <a:ext cx="11385691" cy="3718598"/>
          </a:xfrm>
          <a:prstGeom prst="rect">
            <a:avLst/>
          </a:prstGeom>
        </p:spPr>
      </p:pic>
      <p:pic>
        <p:nvPicPr>
          <p:cNvPr id="5" name="Picture 4">
            <a:extLst>
              <a:ext uri="{FF2B5EF4-FFF2-40B4-BE49-F238E27FC236}">
                <a16:creationId xmlns:a16="http://schemas.microsoft.com/office/drawing/2014/main" id="{AB5D3614-4897-674C-BD70-E1E16980469F}"/>
              </a:ext>
            </a:extLst>
          </p:cNvPr>
          <p:cNvPicPr>
            <a:picLocks noChangeAspect="1"/>
          </p:cNvPicPr>
          <p:nvPr/>
        </p:nvPicPr>
        <p:blipFill>
          <a:blip r:embed="rId6"/>
          <a:stretch>
            <a:fillRect/>
          </a:stretch>
        </p:blipFill>
        <p:spPr>
          <a:xfrm>
            <a:off x="12670938" y="6878346"/>
            <a:ext cx="11103462" cy="3739508"/>
          </a:xfrm>
          <a:prstGeom prst="rect">
            <a:avLst/>
          </a:prstGeom>
        </p:spPr>
      </p:pic>
      <p:graphicFrame>
        <p:nvGraphicFramePr>
          <p:cNvPr id="22" name="Chart 21">
            <a:extLst>
              <a:ext uri="{FF2B5EF4-FFF2-40B4-BE49-F238E27FC236}">
                <a16:creationId xmlns:a16="http://schemas.microsoft.com/office/drawing/2014/main" id="{ECC22E31-9981-6647-A11F-A3A46685D42F}"/>
              </a:ext>
            </a:extLst>
          </p:cNvPr>
          <p:cNvGraphicFramePr/>
          <p:nvPr>
            <p:extLst>
              <p:ext uri="{D42A27DB-BD31-4B8C-83A1-F6EECF244321}">
                <p14:modId xmlns:p14="http://schemas.microsoft.com/office/powerpoint/2010/main" val="2666165450"/>
              </p:ext>
            </p:extLst>
          </p:nvPr>
        </p:nvGraphicFramePr>
        <p:xfrm>
          <a:off x="12747814" y="15272124"/>
          <a:ext cx="11026586" cy="595734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63795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92EC69D96CA24C8C67633A02DDCCCA" ma:contentTypeVersion="10" ma:contentTypeDescription="Create a new document." ma:contentTypeScope="" ma:versionID="a996d1bae4e521434018003176587980">
  <xsd:schema xmlns:xsd="http://www.w3.org/2001/XMLSchema" xmlns:xs="http://www.w3.org/2001/XMLSchema" xmlns:p="http://schemas.microsoft.com/office/2006/metadata/properties" xmlns:ns3="360372ac-18e4-4865-acac-06603ef73e8e" xmlns:ns4="bcaab193-c466-405b-8b6f-346f14180857" targetNamespace="http://schemas.microsoft.com/office/2006/metadata/properties" ma:root="true" ma:fieldsID="5fb0ede9fc2f0d75b886e874f35977a1" ns3:_="" ns4:_="">
    <xsd:import namespace="360372ac-18e4-4865-acac-06603ef73e8e"/>
    <xsd:import namespace="bcaab193-c466-405b-8b6f-346f1418085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0372ac-18e4-4865-acac-06603ef73e8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aab193-c466-405b-8b6f-346f14180857"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5C0C167-68CC-4766-82EB-3E1EEF32A7BD}">
  <ds:schemaRefs>
    <ds:schemaRef ds:uri="http://purl.org/dc/elements/1.1/"/>
    <ds:schemaRef ds:uri="http://schemas.microsoft.com/office/2006/metadata/properties"/>
    <ds:schemaRef ds:uri="360372ac-18e4-4865-acac-06603ef73e8e"/>
    <ds:schemaRef ds:uri="http://purl.org/dc/terms/"/>
    <ds:schemaRef ds:uri="http://schemas.microsoft.com/office/2006/documentManagement/types"/>
    <ds:schemaRef ds:uri="bcaab193-c466-405b-8b6f-346f14180857"/>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65D0977-058B-4B93-B2D8-986616AD5C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0372ac-18e4-4865-acac-06603ef73e8e"/>
    <ds:schemaRef ds:uri="bcaab193-c466-405b-8b6f-346f141808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1E8113-84D4-40DD-A9BD-46599DD6990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9371</TotalTime>
  <Words>1058</Words>
  <Application>Microsoft Macintosh PowerPoint</Application>
  <PresentationFormat>Custom</PresentationFormat>
  <Paragraphs>177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Marielle Samii</dc:creator>
  <cp:lastModifiedBy>O'Brien, Bridget</cp:lastModifiedBy>
  <cp:revision>104</cp:revision>
  <dcterms:created xsi:type="dcterms:W3CDTF">2017-11-13T21:11:00Z</dcterms:created>
  <dcterms:modified xsi:type="dcterms:W3CDTF">2020-04-20T18:30:57Z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0x010100D892EC69D96CA24C8C67633A02DDCCCA</vt:lpwstr>
  </property>
</Properties>
</file>