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56" autoAdjust="0"/>
    <p:restoredTop sz="94660"/>
  </p:normalViewPr>
  <p:slideViewPr>
    <p:cSldViewPr snapToGrid="0">
      <p:cViewPr>
        <p:scale>
          <a:sx n="66" d="100"/>
          <a:sy n="66" d="100"/>
        </p:scale>
        <p:origin x="690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1AA4B-4EE0-4D4B-A199-429E0A07175D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D39C1-1B04-4166-9DE9-5B33A3F13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050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1AA4B-4EE0-4D4B-A199-429E0A07175D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D39C1-1B04-4166-9DE9-5B33A3F13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400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1AA4B-4EE0-4D4B-A199-429E0A07175D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D39C1-1B04-4166-9DE9-5B33A3F13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695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1AA4B-4EE0-4D4B-A199-429E0A07175D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D39C1-1B04-4166-9DE9-5B33A3F13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254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1AA4B-4EE0-4D4B-A199-429E0A07175D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D39C1-1B04-4166-9DE9-5B33A3F13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365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1AA4B-4EE0-4D4B-A199-429E0A07175D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D39C1-1B04-4166-9DE9-5B33A3F13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013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1AA4B-4EE0-4D4B-A199-429E0A07175D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D39C1-1B04-4166-9DE9-5B33A3F13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021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1AA4B-4EE0-4D4B-A199-429E0A07175D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D39C1-1B04-4166-9DE9-5B33A3F13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090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1AA4B-4EE0-4D4B-A199-429E0A07175D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D39C1-1B04-4166-9DE9-5B33A3F13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632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1AA4B-4EE0-4D4B-A199-429E0A07175D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D39C1-1B04-4166-9DE9-5B33A3F13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157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1AA4B-4EE0-4D4B-A199-429E0A07175D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D39C1-1B04-4166-9DE9-5B33A3F13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564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D1AA4B-4EE0-4D4B-A199-429E0A07175D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8D39C1-1B04-4166-9DE9-5B33A3F13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897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doi.org/10.1177%2F107808749903400304" TargetMode="External"/><Relationship Id="rId3" Type="http://schemas.openxmlformats.org/officeDocument/2006/relationships/image" Target="../media/image2.png"/><Relationship Id="rId7" Type="http://schemas.openxmlformats.org/officeDocument/2006/relationships/hyperlink" Target="http://0dx.doi.org.libus.csd.mu.edu/10.1002/pon.3234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hyperlink" Target="http://www.ptsd.va.gov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65946" y="-151853"/>
            <a:ext cx="10072047" cy="1146412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 smtClean="0"/>
              <a:t>Does Home Impact Health?: Area Deprivation Index and Re-exposure to Trauma</a:t>
            </a:r>
            <a:br>
              <a:rPr lang="en-US" sz="2400" b="1" dirty="0" smtClean="0"/>
            </a:br>
            <a:r>
              <a:rPr lang="en-US" sz="1800" i="1" dirty="0" smtClean="0"/>
              <a:t>Jill </a:t>
            </a:r>
            <a:r>
              <a:rPr lang="en-US" sz="1800" i="1" dirty="0" err="1" smtClean="0"/>
              <a:t>Finnel</a:t>
            </a:r>
            <a:r>
              <a:rPr lang="en-US" sz="1800" i="1" dirty="0"/>
              <a:t>,</a:t>
            </a:r>
            <a:r>
              <a:rPr lang="en-US" sz="1800" i="1" dirty="0" smtClean="0"/>
              <a:t> Terri </a:t>
            </a:r>
            <a:r>
              <a:rPr lang="en-US" sz="1800" i="1" dirty="0" err="1" smtClean="0"/>
              <a:t>deRoon</a:t>
            </a:r>
            <a:r>
              <a:rPr lang="en-US" sz="1800" i="1" dirty="0" smtClean="0"/>
              <a:t>-Cassini PhD., Andrew Schramm PhD, and Lucas Torres PhD.</a:t>
            </a:r>
            <a:endParaRPr lang="en-US" sz="1800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837" y="786620"/>
            <a:ext cx="845613" cy="35233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9543" y="105320"/>
            <a:ext cx="796403" cy="63206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/>
          <a:srcRect l="9456" t="24565" r="10306" b="23787"/>
          <a:stretch/>
        </p:blipFill>
        <p:spPr>
          <a:xfrm>
            <a:off x="11092144" y="96957"/>
            <a:ext cx="823402" cy="53586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6229" y="2528441"/>
            <a:ext cx="4561072" cy="2636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3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8" t="-269" r="24258" b="269"/>
          <a:stretch/>
        </p:blipFill>
        <p:spPr bwMode="auto">
          <a:xfrm>
            <a:off x="610486" y="5008511"/>
            <a:ext cx="2641600" cy="18236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51828" y="1084122"/>
            <a:ext cx="4451376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Introduction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Environmental variables (SES, race, behavior) impact physical and mental health outcomes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Disadvantaged neighborhoods increase susceptibility to trauma and experiences of mental health symptoms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 smtClean="0"/>
              <a:t>Hypothesis: Individuals </a:t>
            </a:r>
            <a:r>
              <a:rPr lang="en-US" sz="1400" b="1" dirty="0"/>
              <a:t>living in neighborhoods with higher Area Deprivation Indices will also report </a:t>
            </a:r>
            <a:r>
              <a:rPr lang="en-US" sz="1400" b="1" dirty="0" smtClean="0"/>
              <a:t>higher </a:t>
            </a:r>
            <a:r>
              <a:rPr lang="en-US" sz="1400" b="1" dirty="0"/>
              <a:t>re-exposure to trauma</a:t>
            </a:r>
            <a:endParaRPr lang="en-US" sz="1400" b="1" dirty="0" smtClean="0"/>
          </a:p>
        </p:txBody>
      </p:sp>
      <p:sp>
        <p:nvSpPr>
          <p:cNvPr id="16" name="TextBox 15"/>
          <p:cNvSpPr txBox="1"/>
          <p:nvPr/>
        </p:nvSpPr>
        <p:spPr>
          <a:xfrm>
            <a:off x="51828" y="2935680"/>
            <a:ext cx="4055715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Methods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 smtClean="0"/>
              <a:t>Participants: 493 patients at Froedtert Hospital admitted for traumatic injury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 smtClean="0"/>
              <a:t>Area Deprivation Index: composite score allocated by zip code to measure economic well-being of a neighborhood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 smtClean="0"/>
              <a:t>Life Events Checklist: self-report measure indicating exposure to trauma administered 6-mo after baseline</a:t>
            </a:r>
            <a:endParaRPr lang="en-US" sz="1400" dirty="0"/>
          </a:p>
        </p:txBody>
      </p:sp>
      <p:sp>
        <p:nvSpPr>
          <p:cNvPr id="17" name="TextBox 16"/>
          <p:cNvSpPr txBox="1"/>
          <p:nvPr/>
        </p:nvSpPr>
        <p:spPr>
          <a:xfrm>
            <a:off x="4922136" y="994559"/>
            <a:ext cx="3597750" cy="1453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Data Analytic Plan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Hierarchical Linear Regression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Step 1: Race/Ethnicity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Step 2: Employment/Insurance Status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Step 3: State Rank ADI</a:t>
            </a:r>
            <a:endParaRPr lang="en-US" sz="1400" dirty="0"/>
          </a:p>
        </p:txBody>
      </p:sp>
      <p:sp>
        <p:nvSpPr>
          <p:cNvPr id="18" name="TextBox 17"/>
          <p:cNvSpPr txBox="1"/>
          <p:nvPr/>
        </p:nvSpPr>
        <p:spPr>
          <a:xfrm>
            <a:off x="4793301" y="5164984"/>
            <a:ext cx="3077029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Results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/>
              <a:t>Hierarchical Linear Regression </a:t>
            </a:r>
            <a:r>
              <a:rPr lang="en-US" sz="1200" b="1" dirty="0" smtClean="0"/>
              <a:t>did not </a:t>
            </a:r>
            <a:r>
              <a:rPr lang="en-US" sz="1200" dirty="0" smtClean="0"/>
              <a:t>show significant relationship between ADI and LEC scores; </a:t>
            </a:r>
            <a:r>
              <a:rPr lang="en-US" sz="1200" b="1" dirty="0" smtClean="0"/>
              <a:t>did </a:t>
            </a:r>
            <a:r>
              <a:rPr lang="en-US" sz="1200" dirty="0" smtClean="0"/>
              <a:t>show significance for ADI and Ethnicity/Race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/>
              <a:t>Bi-variate correlations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 smtClean="0"/>
              <a:t>Significant correlation between ADI and Ethnicity/Race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/>
          </a:p>
        </p:txBody>
      </p:sp>
      <p:sp>
        <p:nvSpPr>
          <p:cNvPr id="19" name="TextBox 18"/>
          <p:cNvSpPr txBox="1"/>
          <p:nvPr/>
        </p:nvSpPr>
        <p:spPr>
          <a:xfrm>
            <a:off x="8938819" y="962789"/>
            <a:ext cx="325318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Discussion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/>
              <a:t>ADI does correlate with re-exposure to trauma, but race could be a confounding variable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 smtClean="0"/>
              <a:t>Reason Hierarchical Regression did not show significant results</a:t>
            </a:r>
            <a:endParaRPr lang="en-US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/>
              <a:t>Census data indicates Milwaukee is a highly segregated city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 smtClean="0"/>
              <a:t>Location is a potential limitation of this study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/>
              <a:t>Future studies should explore this relationship between ADI, race, and related health outcomes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 smtClean="0"/>
              <a:t>Race as related to trauma re-exposure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 smtClean="0"/>
              <a:t>Race as related to PTSD susceptibility</a:t>
            </a:r>
          </a:p>
          <a:p>
            <a:endParaRPr lang="en-US" sz="1200" dirty="0"/>
          </a:p>
        </p:txBody>
      </p:sp>
      <p:sp>
        <p:nvSpPr>
          <p:cNvPr id="20" name="TextBox 19"/>
          <p:cNvSpPr txBox="1"/>
          <p:nvPr/>
        </p:nvSpPr>
        <p:spPr>
          <a:xfrm>
            <a:off x="8991517" y="4087766"/>
            <a:ext cx="3334699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Browning, C. R., &amp; Cagney, K. A. (2003). </a:t>
            </a:r>
          </a:p>
          <a:p>
            <a:r>
              <a:rPr lang="es-HN" sz="800" dirty="0" err="1"/>
              <a:t>Dulin-Keita</a:t>
            </a:r>
            <a:r>
              <a:rPr lang="es-HN" sz="800" dirty="0"/>
              <a:t>, A., </a:t>
            </a:r>
            <a:r>
              <a:rPr lang="es-HN" sz="800" dirty="0" err="1"/>
              <a:t>Casazza</a:t>
            </a:r>
            <a:r>
              <a:rPr lang="es-HN" sz="800" dirty="0"/>
              <a:t>, K., </a:t>
            </a:r>
            <a:r>
              <a:rPr lang="es-HN" sz="800" dirty="0" err="1"/>
              <a:t>Fernandez</a:t>
            </a:r>
            <a:r>
              <a:rPr lang="es-HN" sz="800" dirty="0"/>
              <a:t>, J. R., </a:t>
            </a:r>
            <a:r>
              <a:rPr lang="es-HN" sz="800" dirty="0" err="1"/>
              <a:t>Goran</a:t>
            </a:r>
            <a:r>
              <a:rPr lang="es-HN" sz="800" dirty="0"/>
              <a:t>, M. I., </a:t>
            </a:r>
            <a:r>
              <a:rPr lang="es-HN" sz="800" dirty="0" err="1"/>
              <a:t>Gower</a:t>
            </a:r>
            <a:r>
              <a:rPr lang="es-HN" sz="800" dirty="0"/>
              <a:t>, B. (2012).</a:t>
            </a:r>
            <a:endParaRPr lang="en-US" sz="800" dirty="0"/>
          </a:p>
          <a:p>
            <a:r>
              <a:rPr lang="es-HN" sz="800" dirty="0"/>
              <a:t> </a:t>
            </a:r>
            <a:r>
              <a:rPr lang="en-US" sz="800" dirty="0"/>
              <a:t>http://dx.doi.org/10.1136/jech.2009.092676</a:t>
            </a:r>
          </a:p>
          <a:p>
            <a:r>
              <a:rPr lang="en-US" sz="800" dirty="0" err="1"/>
              <a:t>Garbarino</a:t>
            </a:r>
            <a:r>
              <a:rPr lang="en-US" sz="800" dirty="0"/>
              <a:t> J. (1999). </a:t>
            </a:r>
          </a:p>
          <a:p>
            <a:r>
              <a:rPr lang="en-US" sz="800" dirty="0"/>
              <a:t>Goldsmith, P.R. (2009). </a:t>
            </a:r>
            <a:r>
              <a:rPr lang="en-US" sz="800" dirty="0" err="1"/>
              <a:t>doi</a:t>
            </a:r>
            <a:r>
              <a:rPr lang="en-US" sz="800" dirty="0"/>
              <a:t> 10.1353/sof.0.0193</a:t>
            </a:r>
          </a:p>
          <a:p>
            <a:r>
              <a:rPr lang="es-HN" sz="800" dirty="0" err="1"/>
              <a:t>Gopen</a:t>
            </a:r>
            <a:r>
              <a:rPr lang="es-HN" sz="800" dirty="0"/>
              <a:t>, M., Cross, D., Ortigo, K. etc. </a:t>
            </a:r>
            <a:endParaRPr lang="en-US" sz="800" dirty="0"/>
          </a:p>
          <a:p>
            <a:r>
              <a:rPr lang="en-US" sz="800" dirty="0"/>
              <a:t>Herman, J. (1992). https://doi.org/10.1002/jts.2490050305</a:t>
            </a:r>
          </a:p>
          <a:p>
            <a:r>
              <a:rPr lang="en-US" sz="800" dirty="0"/>
              <a:t>Hoffman, K., </a:t>
            </a:r>
            <a:r>
              <a:rPr lang="en-US" sz="800" dirty="0" err="1"/>
              <a:t>Aschengrau</a:t>
            </a:r>
            <a:r>
              <a:rPr lang="en-US" sz="800" dirty="0"/>
              <a:t>, A., Webster, T. F., Bartell, S. M., &amp; </a:t>
            </a:r>
            <a:r>
              <a:rPr lang="en-US" sz="800" dirty="0" err="1"/>
              <a:t>Vieria</a:t>
            </a:r>
            <a:r>
              <a:rPr lang="en-US" sz="800" dirty="0"/>
              <a:t>, V. M. (2015). </a:t>
            </a:r>
          </a:p>
          <a:p>
            <a:r>
              <a:rPr lang="en-US" sz="800" dirty="0"/>
              <a:t>Jennings, C. R. (2013). https://doi.org/10.1016/j.firesaf.2013.07.002</a:t>
            </a:r>
          </a:p>
          <a:p>
            <a:r>
              <a:rPr lang="en-US" sz="800" dirty="0"/>
              <a:t>Johns, L. E., Aiello, A. E., Cheng, C., </a:t>
            </a:r>
            <a:r>
              <a:rPr lang="en-US" sz="800" dirty="0" err="1"/>
              <a:t>Galea</a:t>
            </a:r>
            <a:r>
              <a:rPr lang="en-US" sz="800" dirty="0"/>
              <a:t>, S., </a:t>
            </a:r>
            <a:r>
              <a:rPr lang="en-US" sz="800" dirty="0" err="1"/>
              <a:t>Koenen</a:t>
            </a:r>
            <a:r>
              <a:rPr lang="en-US" sz="800" dirty="0"/>
              <a:t>, K. C., &amp; Uddin, M. (2012). </a:t>
            </a:r>
          </a:p>
          <a:p>
            <a:r>
              <a:rPr lang="en-US" sz="800" dirty="0" err="1"/>
              <a:t>Loyd</a:t>
            </a:r>
            <a:r>
              <a:rPr lang="en-US" sz="800" dirty="0"/>
              <a:t>, J., Bond, A. (2018). </a:t>
            </a:r>
          </a:p>
          <a:p>
            <a:r>
              <a:rPr lang="en-US" sz="800" dirty="0" err="1"/>
              <a:t>Morency</a:t>
            </a:r>
            <a:r>
              <a:rPr lang="en-US" sz="800" dirty="0"/>
              <a:t>, P., Gauvin, L., </a:t>
            </a:r>
            <a:r>
              <a:rPr lang="en-US" sz="800" dirty="0" err="1"/>
              <a:t>Plante</a:t>
            </a:r>
            <a:r>
              <a:rPr lang="en-US" sz="800" dirty="0"/>
              <a:t>, C., Fournier, M., &amp; </a:t>
            </a:r>
            <a:r>
              <a:rPr lang="en-US" sz="800" dirty="0" err="1"/>
              <a:t>Morency</a:t>
            </a:r>
            <a:r>
              <a:rPr lang="en-US" sz="800" dirty="0"/>
              <a:t>, C. (2012).</a:t>
            </a:r>
          </a:p>
          <a:p>
            <a:pPr fontAlgn="base"/>
            <a:r>
              <a:rPr lang="en-US" sz="800" b="1" dirty="0" err="1"/>
              <a:t>Olagunju</a:t>
            </a:r>
            <a:r>
              <a:rPr lang="en-US" sz="800" b="1" dirty="0"/>
              <a:t>, A., </a:t>
            </a:r>
            <a:r>
              <a:rPr lang="en-US" sz="800" b="1" dirty="0" err="1"/>
              <a:t>Olatunji</a:t>
            </a:r>
            <a:r>
              <a:rPr lang="en-US" sz="800" b="1" dirty="0"/>
              <a:t>, A., </a:t>
            </a:r>
            <a:r>
              <a:rPr lang="en-US" sz="800" b="1" dirty="0" err="1"/>
              <a:t>Babatunde</a:t>
            </a:r>
            <a:r>
              <a:rPr lang="en-US" sz="800" b="1" dirty="0"/>
              <a:t>, F. (2013). </a:t>
            </a:r>
            <a:r>
              <a:rPr lang="en-US" sz="800" b="1" u="sng" dirty="0">
                <a:hlinkClick r:id="rId7"/>
              </a:rPr>
              <a:t>http://0dx.doi.org.libus.csd.mu.edu/10.1002/pon.3234</a:t>
            </a:r>
            <a:endParaRPr lang="en-US" sz="800" b="1" dirty="0"/>
          </a:p>
          <a:p>
            <a:r>
              <a:rPr lang="en-US" sz="800" dirty="0" err="1"/>
              <a:t>Osofsky</a:t>
            </a:r>
            <a:r>
              <a:rPr lang="en-US" sz="800" dirty="0"/>
              <a:t> J. D. (1999). “The impact of violence on children.” </a:t>
            </a:r>
            <a:r>
              <a:rPr lang="en-US" sz="800" i="1" dirty="0"/>
              <a:t>Future Child. 9</a:t>
            </a:r>
            <a:r>
              <a:rPr lang="en-US" sz="800" dirty="0"/>
              <a:t>(3):33–49Schuck, A. M., </a:t>
            </a:r>
            <a:r>
              <a:rPr lang="en-US" sz="800" dirty="0" err="1"/>
              <a:t>Widom</a:t>
            </a:r>
            <a:r>
              <a:rPr lang="en-US" sz="800" dirty="0"/>
              <a:t>, C. S. (2019). </a:t>
            </a:r>
          </a:p>
          <a:p>
            <a:r>
              <a:rPr lang="en-US" sz="800" dirty="0"/>
              <a:t>Ross, C. E., &amp; </a:t>
            </a:r>
            <a:r>
              <a:rPr lang="en-US" sz="800" dirty="0" err="1"/>
              <a:t>Mirowsky</a:t>
            </a:r>
            <a:r>
              <a:rPr lang="en-US" sz="800" dirty="0"/>
              <a:t>, J. (1999). </a:t>
            </a:r>
            <a:r>
              <a:rPr lang="en-US" sz="800" u="sng" dirty="0">
                <a:hlinkClick r:id="rId8"/>
              </a:rPr>
              <a:t>https://doi.org/10.1177%2F107808749903400304</a:t>
            </a:r>
            <a:endParaRPr lang="en-US" sz="800" dirty="0"/>
          </a:p>
          <a:p>
            <a:r>
              <a:rPr lang="en-US" sz="800" dirty="0"/>
              <a:t>Weathers, F.W., Blake, D.D., </a:t>
            </a:r>
            <a:r>
              <a:rPr lang="en-US" sz="800" dirty="0" err="1"/>
              <a:t>Schnurr</a:t>
            </a:r>
            <a:r>
              <a:rPr lang="en-US" sz="800" dirty="0"/>
              <a:t>, P.P., </a:t>
            </a:r>
            <a:r>
              <a:rPr lang="en-US" sz="800" dirty="0" err="1"/>
              <a:t>Kaloupek</a:t>
            </a:r>
            <a:r>
              <a:rPr lang="en-US" sz="800" dirty="0"/>
              <a:t>, D.G., Marx, B.P., &amp; Keane, T.M. (2013). </a:t>
            </a:r>
            <a:r>
              <a:rPr lang="en-US" sz="800" u="sng" dirty="0">
                <a:hlinkClick r:id="rId9"/>
              </a:rPr>
              <a:t>www.ptsd.va.gov</a:t>
            </a:r>
            <a:endParaRPr lang="en-US" sz="800" dirty="0"/>
          </a:p>
          <a:p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379729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10894</TotalTime>
  <Words>517</Words>
  <Application>Microsoft Office PowerPoint</Application>
  <PresentationFormat>Widescreen</PresentationFormat>
  <Paragraphs>42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Does Home Impact Health?: Area Deprivation Index and Re-exposure to Trauma Jill Finnel, Terri deRoon-Cassini PhD., Andrew Schramm PhD, and Lucas Torres PhD.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Does Home impact Health?: Area Deprivation Index and Re-exposure to Trauma By Jill Finnel and Terri deRoon-Cassini PhD.</dc:title>
  <dc:creator>Virginia</dc:creator>
  <cp:lastModifiedBy>Virginia</cp:lastModifiedBy>
  <cp:revision>7</cp:revision>
  <dcterms:created xsi:type="dcterms:W3CDTF">2020-04-23T03:32:47Z</dcterms:created>
  <dcterms:modified xsi:type="dcterms:W3CDTF">2020-04-30T17:07:37Z</dcterms:modified>
</cp:coreProperties>
</file>