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56" r:id="rId5"/>
  </p:sldIdLst>
  <p:sldSz cx="36576000" cy="27432000"/>
  <p:notesSz cx="6858000" cy="9144000"/>
  <p:defaultText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640">
          <p15:clr>
            <a:srgbClr val="A4A3A4"/>
          </p15:clr>
        </p15:guide>
        <p15:guide id="2" pos="115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len Kennedy" initials="KK" lastIdx="1" clrIdx="0"/>
  <p:cmAuthor id="2" name="Kalen Kennedy" initials="KK [2]" lastIdx="1" clrIdx="1"/>
  <p:cmAuthor id="3" name="Kalen Kennedy" initials="KK [3]" lastIdx="1" clrIdx="2"/>
  <p:cmAuthor id="4" name="Kalen Kennedy" initials="KK [4]" lastIdx="1" clrIdx="3"/>
  <p:cmAuthor id="5" name="Kalen Kennedy" initials="KK [5]" lastIdx="1" clrIdx="4"/>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15D"/>
    <a:srgbClr val="FEAA3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74" autoAdjust="0"/>
    <p:restoredTop sz="94725"/>
  </p:normalViewPr>
  <p:slideViewPr>
    <p:cSldViewPr snapToGrid="0" snapToObjects="1">
      <p:cViewPr>
        <p:scale>
          <a:sx n="19" d="100"/>
          <a:sy n="19" d="100"/>
        </p:scale>
        <p:origin x="2056" y="984"/>
      </p:cViewPr>
      <p:guideLst>
        <p:guide orient="horz" pos="8640"/>
        <p:guide pos="115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joannamaj/Library/Containers/com.microsoft.Excel/Data/Library/Application%20Support/Microsoft/PSYC%20Excel%20Graph%20(version%201).xlsb"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Speed for</a:t>
            </a:r>
            <a:r>
              <a:rPr lang="en-US" baseline="0"/>
              <a:t> Music and No Music</a:t>
            </a:r>
            <a:endParaRPr lang="en-US"/>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Sheet1!$B$2</c:f>
              <c:strCache>
                <c:ptCount val="1"/>
                <c:pt idx="0">
                  <c:v>speed (in seconds of time)</c:v>
                </c:pt>
              </c:strCache>
            </c:strRef>
          </c:tx>
          <c:spPr>
            <a:solidFill>
              <a:schemeClr val="tx1">
                <a:lumMod val="65000"/>
                <a:lumOff val="35000"/>
              </a:schemeClr>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a:bevelT w="25400" h="25400" prst="slope"/>
            </a:sp3d>
          </c:spPr>
          <c:invertIfNegative val="0"/>
          <c:dPt>
            <c:idx val="0"/>
            <c:invertIfNegative val="0"/>
            <c:bubble3D val="0"/>
            <c:spPr>
              <a:solidFill>
                <a:schemeClr val="accent4"/>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a:bevelT w="25400" h="25400" prst="slope"/>
              </a:sp3d>
            </c:spPr>
            <c:extLst>
              <c:ext xmlns:c16="http://schemas.microsoft.com/office/drawing/2014/chart" uri="{C3380CC4-5D6E-409C-BE32-E72D297353CC}">
                <c16:uniqueId val="{00000001-7564-EB43-B6C7-1FCD12676C88}"/>
              </c:ext>
            </c:extLst>
          </c:dPt>
          <c:dPt>
            <c:idx val="1"/>
            <c:invertIfNegative val="0"/>
            <c:bubble3D val="0"/>
            <c:spPr>
              <a:solidFill>
                <a:schemeClr val="accent1"/>
              </a:solidFill>
              <a:ln>
                <a:noFill/>
              </a:ln>
              <a:effectLst>
                <a:outerShdw blurRad="57150" dist="19050" dir="5400000" algn="ctr" rotWithShape="0">
                  <a:srgbClr val="000000">
                    <a:alpha val="63000"/>
                  </a:srgbClr>
                </a:outerShdw>
              </a:effectLst>
              <a:scene3d>
                <a:camera prst="orthographicFront">
                  <a:rot lat="0" lon="0" rev="0"/>
                </a:camera>
                <a:lightRig rig="threePt" dir="tl"/>
              </a:scene3d>
              <a:sp3d>
                <a:bevelT w="25400" h="25400" prst="slope"/>
              </a:sp3d>
            </c:spPr>
            <c:extLst>
              <c:ext xmlns:c16="http://schemas.microsoft.com/office/drawing/2014/chart" uri="{C3380CC4-5D6E-409C-BE32-E72D297353CC}">
                <c16:uniqueId val="{00000003-7564-EB43-B6C7-1FCD12676C8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errBars>
            <c:errBarType val="both"/>
            <c:errValType val="percentage"/>
            <c:noEndCap val="0"/>
            <c:val val="5"/>
            <c:spPr>
              <a:noFill/>
              <a:ln w="9525" cap="flat" cmpd="sng" algn="ctr">
                <a:solidFill>
                  <a:schemeClr val="lt1">
                    <a:lumMod val="95000"/>
                  </a:schemeClr>
                </a:solidFill>
                <a:round/>
              </a:ln>
              <a:effectLst/>
            </c:spPr>
          </c:errBars>
          <c:cat>
            <c:strRef>
              <c:f>Sheet1!$A$3:$A$4</c:f>
              <c:strCache>
                <c:ptCount val="2"/>
                <c:pt idx="0">
                  <c:v>Music</c:v>
                </c:pt>
                <c:pt idx="1">
                  <c:v>No Music</c:v>
                </c:pt>
              </c:strCache>
            </c:strRef>
          </c:cat>
          <c:val>
            <c:numRef>
              <c:f>Sheet1!$B$3:$B$4</c:f>
              <c:numCache>
                <c:formatCode>General</c:formatCode>
                <c:ptCount val="2"/>
                <c:pt idx="0">
                  <c:v>450.70589999999999</c:v>
                </c:pt>
                <c:pt idx="1">
                  <c:v>454.24239999999998</c:v>
                </c:pt>
              </c:numCache>
            </c:numRef>
          </c:val>
          <c:extLst>
            <c:ext xmlns:c16="http://schemas.microsoft.com/office/drawing/2014/chart" uri="{C3380CC4-5D6E-409C-BE32-E72D297353CC}">
              <c16:uniqueId val="{00000004-7564-EB43-B6C7-1FCD12676C88}"/>
            </c:ext>
          </c:extLst>
        </c:ser>
        <c:dLbls>
          <c:dLblPos val="inEnd"/>
          <c:showLegendKey val="0"/>
          <c:showVal val="1"/>
          <c:showCatName val="0"/>
          <c:showSerName val="0"/>
          <c:showPercent val="0"/>
          <c:showBubbleSize val="0"/>
        </c:dLbls>
        <c:gapWidth val="100"/>
        <c:overlap val="-24"/>
        <c:axId val="1742921744"/>
        <c:axId val="1640939024"/>
      </c:barChart>
      <c:catAx>
        <c:axId val="1742921744"/>
        <c:scaling>
          <c:orientation val="minMax"/>
        </c:scaling>
        <c:delete val="0"/>
        <c:axPos val="b"/>
        <c:title>
          <c:tx>
            <c:rich>
              <a:bodyPr rot="0" spcFirstLastPara="1" vertOverflow="ellipsis" vert="horz" wrap="square" anchor="ctr" anchorCtr="1"/>
              <a:lstStyle/>
              <a:p>
                <a:pPr>
                  <a:defRPr sz="900" b="1" i="0" u="none" strike="noStrike" kern="1200" cap="all" baseline="0">
                    <a:solidFill>
                      <a:schemeClr val="lt1">
                        <a:lumMod val="85000"/>
                      </a:schemeClr>
                    </a:solidFill>
                    <a:latin typeface="+mn-lt"/>
                    <a:ea typeface="+mn-ea"/>
                    <a:cs typeface="+mn-cs"/>
                  </a:defRPr>
                </a:pPr>
                <a:r>
                  <a:rPr lang="en-US"/>
                  <a:t>contribution</a:t>
                </a:r>
              </a:p>
            </c:rich>
          </c:tx>
          <c:overlay val="0"/>
          <c:spPr>
            <a:noFill/>
            <a:ln>
              <a:noFill/>
            </a:ln>
            <a:effectLst/>
          </c:spPr>
          <c:txPr>
            <a:bodyPr rot="0" spcFirstLastPara="1" vertOverflow="ellipsis" vert="horz" wrap="square" anchor="ctr" anchorCtr="1"/>
            <a:lstStyle/>
            <a:p>
              <a:pPr>
                <a:defRPr sz="900" b="1" i="0" u="none" strike="noStrike" kern="1200" cap="all" baseline="0">
                  <a:solidFill>
                    <a:schemeClr val="lt1">
                      <a:lumMod val="85000"/>
                    </a:schemeClr>
                  </a:solidFill>
                  <a:latin typeface="+mn-lt"/>
                  <a:ea typeface="+mn-ea"/>
                  <a:cs typeface="+mn-cs"/>
                </a:defRPr>
              </a:pPr>
              <a:endParaRPr lang="en-US"/>
            </a:p>
          </c:txPr>
        </c:title>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640939024"/>
        <c:crosses val="autoZero"/>
        <c:auto val="1"/>
        <c:lblAlgn val="ctr"/>
        <c:lblOffset val="100"/>
        <c:noMultiLvlLbl val="0"/>
      </c:catAx>
      <c:valAx>
        <c:axId val="1640939024"/>
        <c:scaling>
          <c:orientation val="minMax"/>
          <c:max val="500"/>
          <c:min val="0"/>
        </c:scaling>
        <c:delete val="0"/>
        <c:axPos val="l"/>
        <c:majorGridlines>
          <c:spPr>
            <a:ln w="9525" cap="flat" cmpd="sng" algn="ctr">
              <a:solidFill>
                <a:schemeClr val="lt1">
                  <a:lumMod val="95000"/>
                  <a:alpha val="10000"/>
                </a:schemeClr>
              </a:solidFill>
              <a:round/>
            </a:ln>
            <a:effectLst/>
          </c:spPr>
        </c:majorGridlines>
        <c:title>
          <c:tx>
            <c:rich>
              <a:bodyPr rot="-5400000" spcFirstLastPara="1" vertOverflow="ellipsis" vert="horz" wrap="square" anchor="ctr" anchorCtr="1"/>
              <a:lstStyle/>
              <a:p>
                <a:pPr>
                  <a:defRPr sz="900" b="1" i="0" u="none" strike="noStrike" kern="1200" cap="all" baseline="0">
                    <a:solidFill>
                      <a:schemeClr val="lt1">
                        <a:lumMod val="85000"/>
                      </a:schemeClr>
                    </a:solidFill>
                    <a:latin typeface="+mn-lt"/>
                    <a:ea typeface="+mn-ea"/>
                    <a:cs typeface="+mn-cs"/>
                  </a:defRPr>
                </a:pPr>
                <a:r>
                  <a:rPr lang="en-US"/>
                  <a:t>speed (in</a:t>
                </a:r>
                <a:r>
                  <a:rPr lang="en-US" baseline="0"/>
                  <a:t> seconds)</a:t>
                </a:r>
                <a:endParaRPr lang="en-US"/>
              </a:p>
            </c:rich>
          </c:tx>
          <c:layout>
            <c:manualLayout>
              <c:xMode val="edge"/>
              <c:yMode val="edge"/>
              <c:x val="1.4184397163120567E-2"/>
              <c:y val="0.36818535018648985"/>
            </c:manualLayout>
          </c:layout>
          <c:overlay val="0"/>
          <c:spPr>
            <a:noFill/>
            <a:ln>
              <a:noFill/>
            </a:ln>
            <a:effectLst/>
          </c:spPr>
          <c:txPr>
            <a:bodyPr rot="-5400000" spcFirstLastPara="1" vertOverflow="ellipsis" vert="horz" wrap="square" anchor="ctr" anchorCtr="1"/>
            <a:lstStyle/>
            <a:p>
              <a:pPr>
                <a:defRPr sz="900" b="1" i="0" u="none" strike="noStrike" kern="1200" cap="all" baseline="0">
                  <a:solidFill>
                    <a:schemeClr val="lt1">
                      <a:lumMod val="8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74292174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0F8B98-540F-3143-8C20-72132C0A1FCB}" type="datetimeFigureOut">
              <a:rPr lang="en-US" smtClean="0"/>
              <a:t>12/6/19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6D115E-66AC-D346-BAC8-31545729A898}" type="slidenum">
              <a:rPr lang="en-US" smtClean="0"/>
              <a:t>‹#›</a:t>
            </a:fld>
            <a:endParaRPr lang="en-US"/>
          </a:p>
        </p:txBody>
      </p:sp>
    </p:spTree>
    <p:extLst>
      <p:ext uri="{BB962C8B-B14F-4D97-AF65-F5344CB8AC3E}">
        <p14:creationId xmlns:p14="http://schemas.microsoft.com/office/powerpoint/2010/main" val="1697613649"/>
      </p:ext>
    </p:extLst>
  </p:cSld>
  <p:clrMap bg1="lt1" tx1="dk1" bg2="lt2" tx2="dk2" accent1="accent1" accent2="accent2" accent3="accent3" accent4="accent4" accent5="accent5" accent6="accent6" hlink="hlink" folHlink="folHlink"/>
  <p:notesStyle>
    <a:lvl1pPr marL="0" algn="l" defTabSz="2194560" rtl="0" eaLnBrk="1" latinLnBrk="0" hangingPunct="1">
      <a:defRPr sz="5800" kern="1200">
        <a:solidFill>
          <a:schemeClr val="tx1"/>
        </a:solidFill>
        <a:latin typeface="+mn-lt"/>
        <a:ea typeface="+mn-ea"/>
        <a:cs typeface="+mn-cs"/>
      </a:defRPr>
    </a:lvl1pPr>
    <a:lvl2pPr marL="2194560" algn="l" defTabSz="2194560" rtl="0" eaLnBrk="1" latinLnBrk="0" hangingPunct="1">
      <a:defRPr sz="5800" kern="1200">
        <a:solidFill>
          <a:schemeClr val="tx1"/>
        </a:solidFill>
        <a:latin typeface="+mn-lt"/>
        <a:ea typeface="+mn-ea"/>
        <a:cs typeface="+mn-cs"/>
      </a:defRPr>
    </a:lvl2pPr>
    <a:lvl3pPr marL="4389120" algn="l" defTabSz="2194560" rtl="0" eaLnBrk="1" latinLnBrk="0" hangingPunct="1">
      <a:defRPr sz="5800" kern="1200">
        <a:solidFill>
          <a:schemeClr val="tx1"/>
        </a:solidFill>
        <a:latin typeface="+mn-lt"/>
        <a:ea typeface="+mn-ea"/>
        <a:cs typeface="+mn-cs"/>
      </a:defRPr>
    </a:lvl3pPr>
    <a:lvl4pPr marL="6583680" algn="l" defTabSz="2194560" rtl="0" eaLnBrk="1" latinLnBrk="0" hangingPunct="1">
      <a:defRPr sz="5800" kern="1200">
        <a:solidFill>
          <a:schemeClr val="tx1"/>
        </a:solidFill>
        <a:latin typeface="+mn-lt"/>
        <a:ea typeface="+mn-ea"/>
        <a:cs typeface="+mn-cs"/>
      </a:defRPr>
    </a:lvl4pPr>
    <a:lvl5pPr marL="8778240" algn="l" defTabSz="2194560" rtl="0" eaLnBrk="1" latinLnBrk="0" hangingPunct="1">
      <a:defRPr sz="5800" kern="1200">
        <a:solidFill>
          <a:schemeClr val="tx1"/>
        </a:solidFill>
        <a:latin typeface="+mn-lt"/>
        <a:ea typeface="+mn-ea"/>
        <a:cs typeface="+mn-cs"/>
      </a:defRPr>
    </a:lvl5pPr>
    <a:lvl6pPr marL="10972800" algn="l" defTabSz="2194560" rtl="0" eaLnBrk="1" latinLnBrk="0" hangingPunct="1">
      <a:defRPr sz="5800" kern="1200">
        <a:solidFill>
          <a:schemeClr val="tx1"/>
        </a:solidFill>
        <a:latin typeface="+mn-lt"/>
        <a:ea typeface="+mn-ea"/>
        <a:cs typeface="+mn-cs"/>
      </a:defRPr>
    </a:lvl6pPr>
    <a:lvl7pPr marL="13167360" algn="l" defTabSz="2194560" rtl="0" eaLnBrk="1" latinLnBrk="0" hangingPunct="1">
      <a:defRPr sz="5800" kern="1200">
        <a:solidFill>
          <a:schemeClr val="tx1"/>
        </a:solidFill>
        <a:latin typeface="+mn-lt"/>
        <a:ea typeface="+mn-ea"/>
        <a:cs typeface="+mn-cs"/>
      </a:defRPr>
    </a:lvl7pPr>
    <a:lvl8pPr marL="15361920" algn="l" defTabSz="2194560" rtl="0" eaLnBrk="1" latinLnBrk="0" hangingPunct="1">
      <a:defRPr sz="5800" kern="1200">
        <a:solidFill>
          <a:schemeClr val="tx1"/>
        </a:solidFill>
        <a:latin typeface="+mn-lt"/>
        <a:ea typeface="+mn-ea"/>
        <a:cs typeface="+mn-cs"/>
      </a:defRPr>
    </a:lvl8pPr>
    <a:lvl9pPr marL="17556480" algn="l" defTabSz="219456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D115E-66AC-D346-BAC8-31545729A898}" type="slidenum">
              <a:rPr lang="en-US" smtClean="0"/>
              <a:t>1</a:t>
            </a:fld>
            <a:endParaRPr lang="en-US"/>
          </a:p>
        </p:txBody>
      </p:sp>
    </p:spTree>
    <p:extLst>
      <p:ext uri="{BB962C8B-B14F-4D97-AF65-F5344CB8AC3E}">
        <p14:creationId xmlns:p14="http://schemas.microsoft.com/office/powerpoint/2010/main" val="3169277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8521702"/>
            <a:ext cx="31089600" cy="5880100"/>
          </a:xfrm>
        </p:spPr>
        <p:txBody>
          <a:bodyPr/>
          <a:lstStyle/>
          <a:p>
            <a:r>
              <a:rPr lang="en-US"/>
              <a:t>Click to edit Master title style</a:t>
            </a:r>
          </a:p>
        </p:txBody>
      </p:sp>
      <p:sp>
        <p:nvSpPr>
          <p:cNvPr id="3" name="Subtitle 2"/>
          <p:cNvSpPr>
            <a:spLocks noGrp="1"/>
          </p:cNvSpPr>
          <p:nvPr>
            <p:ph type="subTitle" idx="1"/>
          </p:nvPr>
        </p:nvSpPr>
        <p:spPr>
          <a:xfrm>
            <a:off x="5486400" y="15544800"/>
            <a:ext cx="25603200" cy="701040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D5E1230-E21E-ED44-90D8-560BB2F7B8BB}" type="datetimeFigureOut">
              <a:rPr lang="en-US" smtClean="0"/>
              <a:t>12/6/19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D198E-11E2-0540-8DB6-C1245CC21CFF}" type="slidenum">
              <a:rPr lang="en-US" smtClean="0"/>
              <a:t>‹#›</a:t>
            </a:fld>
            <a:endParaRPr lang="en-US"/>
          </a:p>
        </p:txBody>
      </p:sp>
    </p:spTree>
    <p:extLst>
      <p:ext uri="{BB962C8B-B14F-4D97-AF65-F5344CB8AC3E}">
        <p14:creationId xmlns:p14="http://schemas.microsoft.com/office/powerpoint/2010/main" val="672747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5E1230-E21E-ED44-90D8-560BB2F7B8BB}" type="datetimeFigureOut">
              <a:rPr lang="en-US" smtClean="0"/>
              <a:t>12/6/19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D198E-11E2-0540-8DB6-C1245CC21CFF}" type="slidenum">
              <a:rPr lang="en-US" smtClean="0"/>
              <a:t>‹#›</a:t>
            </a:fld>
            <a:endParaRPr lang="en-US"/>
          </a:p>
        </p:txBody>
      </p:sp>
    </p:spTree>
    <p:extLst>
      <p:ext uri="{BB962C8B-B14F-4D97-AF65-F5344CB8AC3E}">
        <p14:creationId xmlns:p14="http://schemas.microsoft.com/office/powerpoint/2010/main" val="3367544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7285754" y="5270500"/>
            <a:ext cx="39503348" cy="11235055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775702" y="5270500"/>
            <a:ext cx="117900452" cy="1123505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5E1230-E21E-ED44-90D8-560BB2F7B8BB}" type="datetimeFigureOut">
              <a:rPr lang="en-US" smtClean="0"/>
              <a:t>12/6/19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D198E-11E2-0540-8DB6-C1245CC21CFF}" type="slidenum">
              <a:rPr lang="en-US" smtClean="0"/>
              <a:t>‹#›</a:t>
            </a:fld>
            <a:endParaRPr lang="en-US"/>
          </a:p>
        </p:txBody>
      </p:sp>
    </p:spTree>
    <p:extLst>
      <p:ext uri="{BB962C8B-B14F-4D97-AF65-F5344CB8AC3E}">
        <p14:creationId xmlns:p14="http://schemas.microsoft.com/office/powerpoint/2010/main" val="112508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5E1230-E21E-ED44-90D8-560BB2F7B8BB}" type="datetimeFigureOut">
              <a:rPr lang="en-US" smtClean="0"/>
              <a:t>12/6/19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D198E-11E2-0540-8DB6-C1245CC21CFF}" type="slidenum">
              <a:rPr lang="en-US" smtClean="0"/>
              <a:t>‹#›</a:t>
            </a:fld>
            <a:endParaRPr lang="en-US"/>
          </a:p>
        </p:txBody>
      </p:sp>
    </p:spTree>
    <p:extLst>
      <p:ext uri="{BB962C8B-B14F-4D97-AF65-F5344CB8AC3E}">
        <p14:creationId xmlns:p14="http://schemas.microsoft.com/office/powerpoint/2010/main" val="57732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2" y="17627602"/>
            <a:ext cx="31089600" cy="544830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2889252" y="11626854"/>
            <a:ext cx="31089600" cy="6000749"/>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5E1230-E21E-ED44-90D8-560BB2F7B8BB}" type="datetimeFigureOut">
              <a:rPr lang="en-US" smtClean="0"/>
              <a:t>12/6/19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D198E-11E2-0540-8DB6-C1245CC21CFF}" type="slidenum">
              <a:rPr lang="en-US" smtClean="0"/>
              <a:t>‹#›</a:t>
            </a:fld>
            <a:endParaRPr lang="en-US"/>
          </a:p>
        </p:txBody>
      </p:sp>
    </p:spTree>
    <p:extLst>
      <p:ext uri="{BB962C8B-B14F-4D97-AF65-F5344CB8AC3E}">
        <p14:creationId xmlns:p14="http://schemas.microsoft.com/office/powerpoint/2010/main" val="1413663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775702" y="30721300"/>
            <a:ext cx="78701900" cy="8689975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8087202" y="30721300"/>
            <a:ext cx="78701900" cy="8689975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5E1230-E21E-ED44-90D8-560BB2F7B8BB}" type="datetimeFigureOut">
              <a:rPr lang="en-US" smtClean="0"/>
              <a:t>12/6/19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D198E-11E2-0540-8DB6-C1245CC21CFF}" type="slidenum">
              <a:rPr lang="en-US" smtClean="0"/>
              <a:t>‹#›</a:t>
            </a:fld>
            <a:endParaRPr lang="en-US"/>
          </a:p>
        </p:txBody>
      </p:sp>
    </p:spTree>
    <p:extLst>
      <p:ext uri="{BB962C8B-B14F-4D97-AF65-F5344CB8AC3E}">
        <p14:creationId xmlns:p14="http://schemas.microsoft.com/office/powerpoint/2010/main" val="3065282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800" y="1098552"/>
            <a:ext cx="32918400" cy="4572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28800" y="6140452"/>
            <a:ext cx="16160752" cy="255904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1828800" y="8699500"/>
            <a:ext cx="16160752" cy="1580515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580102" y="6140452"/>
            <a:ext cx="16167100" cy="255904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18580102" y="8699500"/>
            <a:ext cx="16167100" cy="1580515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5E1230-E21E-ED44-90D8-560BB2F7B8BB}" type="datetimeFigureOut">
              <a:rPr lang="en-US" smtClean="0"/>
              <a:t>12/6/19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BD198E-11E2-0540-8DB6-C1245CC21CFF}" type="slidenum">
              <a:rPr lang="en-US" smtClean="0"/>
              <a:t>‹#›</a:t>
            </a:fld>
            <a:endParaRPr lang="en-US"/>
          </a:p>
        </p:txBody>
      </p:sp>
    </p:spTree>
    <p:extLst>
      <p:ext uri="{BB962C8B-B14F-4D97-AF65-F5344CB8AC3E}">
        <p14:creationId xmlns:p14="http://schemas.microsoft.com/office/powerpoint/2010/main" val="4099302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5E1230-E21E-ED44-90D8-560BB2F7B8BB}" type="datetimeFigureOut">
              <a:rPr lang="en-US" smtClean="0"/>
              <a:t>12/6/19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BD198E-11E2-0540-8DB6-C1245CC21CFF}" type="slidenum">
              <a:rPr lang="en-US" smtClean="0"/>
              <a:t>‹#›</a:t>
            </a:fld>
            <a:endParaRPr lang="en-US"/>
          </a:p>
        </p:txBody>
      </p:sp>
    </p:spTree>
    <p:extLst>
      <p:ext uri="{BB962C8B-B14F-4D97-AF65-F5344CB8AC3E}">
        <p14:creationId xmlns:p14="http://schemas.microsoft.com/office/powerpoint/2010/main" val="211467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5E1230-E21E-ED44-90D8-560BB2F7B8BB}" type="datetimeFigureOut">
              <a:rPr lang="en-US" smtClean="0"/>
              <a:t>12/6/19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BD198E-11E2-0540-8DB6-C1245CC21CFF}" type="slidenum">
              <a:rPr lang="en-US" smtClean="0"/>
              <a:t>‹#›</a:t>
            </a:fld>
            <a:endParaRPr lang="en-US"/>
          </a:p>
        </p:txBody>
      </p:sp>
    </p:spTree>
    <p:extLst>
      <p:ext uri="{BB962C8B-B14F-4D97-AF65-F5344CB8AC3E}">
        <p14:creationId xmlns:p14="http://schemas.microsoft.com/office/powerpoint/2010/main" val="3447862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2" y="1092200"/>
            <a:ext cx="12033252" cy="464820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4300200" y="1092202"/>
            <a:ext cx="20447000" cy="2341245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28802" y="5740402"/>
            <a:ext cx="12033252" cy="1876425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0D5E1230-E21E-ED44-90D8-560BB2F7B8BB}" type="datetimeFigureOut">
              <a:rPr lang="en-US" smtClean="0"/>
              <a:t>12/6/19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D198E-11E2-0540-8DB6-C1245CC21CFF}" type="slidenum">
              <a:rPr lang="en-US" smtClean="0"/>
              <a:t>‹#›</a:t>
            </a:fld>
            <a:endParaRPr lang="en-US"/>
          </a:p>
        </p:txBody>
      </p:sp>
    </p:spTree>
    <p:extLst>
      <p:ext uri="{BB962C8B-B14F-4D97-AF65-F5344CB8AC3E}">
        <p14:creationId xmlns:p14="http://schemas.microsoft.com/office/powerpoint/2010/main" val="4010716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2" y="19202400"/>
            <a:ext cx="21945600" cy="226695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7169152" y="2451100"/>
            <a:ext cx="21945600" cy="1645920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7169152" y="21469351"/>
            <a:ext cx="21945600" cy="3219449"/>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0D5E1230-E21E-ED44-90D8-560BB2F7B8BB}" type="datetimeFigureOut">
              <a:rPr lang="en-US" smtClean="0"/>
              <a:t>12/6/19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D198E-11E2-0540-8DB6-C1245CC21CFF}" type="slidenum">
              <a:rPr lang="en-US" smtClean="0"/>
              <a:t>‹#›</a:t>
            </a:fld>
            <a:endParaRPr lang="en-US"/>
          </a:p>
        </p:txBody>
      </p:sp>
    </p:spTree>
    <p:extLst>
      <p:ext uri="{BB962C8B-B14F-4D97-AF65-F5344CB8AC3E}">
        <p14:creationId xmlns:p14="http://schemas.microsoft.com/office/powerpoint/2010/main" val="2367461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28800" y="1098552"/>
            <a:ext cx="32918400" cy="45720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1828800" y="6400803"/>
            <a:ext cx="32918400" cy="1810385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28800" y="25425402"/>
            <a:ext cx="8534400" cy="14605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0D5E1230-E21E-ED44-90D8-560BB2F7B8BB}" type="datetimeFigureOut">
              <a:rPr lang="en-US" smtClean="0"/>
              <a:t>12/6/19</a:t>
            </a:fld>
            <a:endParaRPr lang="en-US"/>
          </a:p>
        </p:txBody>
      </p:sp>
      <p:sp>
        <p:nvSpPr>
          <p:cNvPr id="5" name="Footer Placeholder 4"/>
          <p:cNvSpPr>
            <a:spLocks noGrp="1"/>
          </p:cNvSpPr>
          <p:nvPr>
            <p:ph type="ftr" sz="quarter" idx="3"/>
          </p:nvPr>
        </p:nvSpPr>
        <p:spPr>
          <a:xfrm>
            <a:off x="12496800" y="25425402"/>
            <a:ext cx="11582400" cy="14605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6212800" y="25425402"/>
            <a:ext cx="8534400" cy="14605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3DBD198E-11E2-0540-8DB6-C1245CC21CFF}" type="slidenum">
              <a:rPr lang="en-US" smtClean="0"/>
              <a:t>‹#›</a:t>
            </a:fld>
            <a:endParaRPr lang="en-US"/>
          </a:p>
        </p:txBody>
      </p:sp>
    </p:spTree>
    <p:extLst>
      <p:ext uri="{BB962C8B-B14F-4D97-AF65-F5344CB8AC3E}">
        <p14:creationId xmlns:p14="http://schemas.microsoft.com/office/powerpoint/2010/main" val="1174326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56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2194560" rtl="0" eaLnBrk="1" latinLnBrk="0" hangingPunct="1">
        <a:spcBef>
          <a:spcPct val="20000"/>
        </a:spcBef>
        <a:buFont typeface="Arial"/>
        <a:buChar char="•"/>
        <a:defRPr sz="15400" kern="1200">
          <a:solidFill>
            <a:schemeClr val="tx1"/>
          </a:solidFill>
          <a:latin typeface="+mn-lt"/>
          <a:ea typeface="+mn-ea"/>
          <a:cs typeface="+mn-cs"/>
        </a:defRPr>
      </a:lvl1pPr>
      <a:lvl2pPr marL="3566160" indent="-1371600" algn="l" defTabSz="2194560" rtl="0" eaLnBrk="1" latinLnBrk="0" hangingPunct="1">
        <a:spcBef>
          <a:spcPct val="20000"/>
        </a:spcBef>
        <a:buFont typeface="Arial"/>
        <a:buChar char="–"/>
        <a:defRPr sz="13400" kern="1200">
          <a:solidFill>
            <a:schemeClr val="tx1"/>
          </a:solidFill>
          <a:latin typeface="+mn-lt"/>
          <a:ea typeface="+mn-ea"/>
          <a:cs typeface="+mn-cs"/>
        </a:defRPr>
      </a:lvl2pPr>
      <a:lvl3pPr marL="5486400" indent="-1097280" algn="l" defTabSz="2194560" rtl="0" eaLnBrk="1" latinLnBrk="0" hangingPunct="1">
        <a:spcBef>
          <a:spcPct val="20000"/>
        </a:spcBef>
        <a:buFont typeface="Arial"/>
        <a:buChar char="•"/>
        <a:defRPr sz="11500" kern="1200">
          <a:solidFill>
            <a:schemeClr val="tx1"/>
          </a:solidFill>
          <a:latin typeface="+mn-lt"/>
          <a:ea typeface="+mn-ea"/>
          <a:cs typeface="+mn-cs"/>
        </a:defRPr>
      </a:lvl3pPr>
      <a:lvl4pPr marL="7680960" indent="-1097280" algn="l" defTabSz="2194560" rtl="0" eaLnBrk="1" latinLnBrk="0" hangingPunct="1">
        <a:spcBef>
          <a:spcPct val="20000"/>
        </a:spcBef>
        <a:buFont typeface="Arial"/>
        <a:buChar char="–"/>
        <a:defRPr sz="9600" kern="1200">
          <a:solidFill>
            <a:schemeClr val="tx1"/>
          </a:solidFill>
          <a:latin typeface="+mn-lt"/>
          <a:ea typeface="+mn-ea"/>
          <a:cs typeface="+mn-cs"/>
        </a:defRPr>
      </a:lvl4pPr>
      <a:lvl5pPr marL="9875520" indent="-1097280" algn="l" defTabSz="2194560" rtl="0" eaLnBrk="1" latinLnBrk="0" hangingPunct="1">
        <a:spcBef>
          <a:spcPct val="20000"/>
        </a:spcBef>
        <a:buFont typeface="Arial"/>
        <a:buChar char="»"/>
        <a:defRPr sz="9600" kern="1200">
          <a:solidFill>
            <a:schemeClr val="tx1"/>
          </a:solidFill>
          <a:latin typeface="+mn-lt"/>
          <a:ea typeface="+mn-ea"/>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18" name="Shape 84"/>
          <p:cNvSpPr/>
          <p:nvPr/>
        </p:nvSpPr>
        <p:spPr>
          <a:xfrm>
            <a:off x="530071" y="4948737"/>
            <a:ext cx="35398717" cy="21832442"/>
          </a:xfrm>
          <a:prstGeom prst="rect">
            <a:avLst/>
          </a:prstGeom>
          <a:solidFill>
            <a:srgbClr val="FFE15D"/>
          </a:solidFill>
          <a:ln w="9525" cap="flat" cmpd="sng">
            <a:solidFill>
              <a:srgbClr val="000000"/>
            </a:solidFill>
            <a:prstDash val="solid"/>
            <a:round/>
            <a:headEnd type="none" w="med" len="med"/>
            <a:tailEnd type="none" w="med" len="med"/>
          </a:ln>
        </p:spPr>
        <p:txBody>
          <a:bodyPr lIns="13583" tIns="6792" rIns="13583" bIns="6792" anchor="ctr" anchorCtr="0">
            <a:noAutofit/>
          </a:bodyPr>
          <a:lstStyle/>
          <a:p>
            <a:pPr algn="ctr"/>
            <a:endParaRPr>
              <a:solidFill>
                <a:schemeClr val="dk1"/>
              </a:solidFill>
              <a:latin typeface="Times New Roman"/>
              <a:ea typeface="Calibri"/>
              <a:cs typeface="Times New Roman"/>
              <a:sym typeface="Calibri"/>
            </a:endParaRPr>
          </a:p>
        </p:txBody>
      </p:sp>
      <p:sp>
        <p:nvSpPr>
          <p:cNvPr id="19" name="Shape 85"/>
          <p:cNvSpPr/>
          <p:nvPr/>
        </p:nvSpPr>
        <p:spPr>
          <a:xfrm>
            <a:off x="392026" y="377913"/>
            <a:ext cx="35674806" cy="4258259"/>
          </a:xfrm>
          <a:prstGeom prst="rect">
            <a:avLst/>
          </a:prstGeom>
          <a:solidFill>
            <a:srgbClr val="FFE15D"/>
          </a:solidFill>
          <a:ln w="9525" cap="flat" cmpd="sng">
            <a:solidFill>
              <a:schemeClr val="dk1"/>
            </a:solidFill>
            <a:prstDash val="solid"/>
            <a:round/>
            <a:headEnd type="none" w="med" len="med"/>
            <a:tailEnd type="none" w="med" len="med"/>
          </a:ln>
        </p:spPr>
        <p:txBody>
          <a:bodyPr lIns="13583" tIns="6792" rIns="13583" bIns="6792" anchor="ctr" anchorCtr="0">
            <a:noAutofit/>
          </a:bodyPr>
          <a:lstStyle/>
          <a:p>
            <a:pPr algn="ctr"/>
            <a:endParaRPr>
              <a:solidFill>
                <a:schemeClr val="dk1"/>
              </a:solidFill>
              <a:latin typeface="Times New Roman"/>
              <a:ea typeface="Calibri"/>
              <a:cs typeface="Times New Roman"/>
              <a:sym typeface="Calibri"/>
            </a:endParaRPr>
          </a:p>
        </p:txBody>
      </p:sp>
      <p:sp>
        <p:nvSpPr>
          <p:cNvPr id="20" name="Shape 86"/>
          <p:cNvSpPr txBox="1"/>
          <p:nvPr/>
        </p:nvSpPr>
        <p:spPr>
          <a:xfrm>
            <a:off x="668114" y="745878"/>
            <a:ext cx="35122629" cy="3585190"/>
          </a:xfrm>
          <a:prstGeom prst="rect">
            <a:avLst/>
          </a:prstGeom>
          <a:solidFill>
            <a:schemeClr val="lt1"/>
          </a:solidFill>
          <a:ln w="38100" cap="flat" cmpd="sng">
            <a:solidFill>
              <a:schemeClr val="dk1"/>
            </a:solidFill>
            <a:prstDash val="solid"/>
            <a:round/>
            <a:headEnd type="none" w="med" len="med"/>
            <a:tailEnd type="none" w="med" len="med"/>
          </a:ln>
        </p:spPr>
        <p:txBody>
          <a:bodyPr lIns="76188" tIns="38083" rIns="76188" bIns="38083" anchor="t" anchorCtr="0">
            <a:noAutofit/>
          </a:bodyPr>
          <a:lstStyle/>
          <a:p>
            <a:pPr algn="ctr"/>
            <a:r>
              <a:rPr lang="en-US" sz="7200" dirty="0">
                <a:latin typeface="Times New Roman" panose="02020603050405020304" pitchFamily="18" charset="0"/>
                <a:cs typeface="Times New Roman" panose="02020603050405020304" pitchFamily="18" charset="0"/>
              </a:rPr>
              <a:t>RELATIONSHIP BETWEEN MUSIC AND TEST-TAKING SPEED</a:t>
            </a:r>
            <a:endParaRPr lang="en-US" sz="6800" b="1" dirty="0">
              <a:latin typeface="Times New Roman" panose="02020603050405020304" pitchFamily="18" charset="0"/>
              <a:cs typeface="Times New Roman" panose="02020603050405020304" pitchFamily="18" charset="0"/>
            </a:endParaRPr>
          </a:p>
          <a:p>
            <a:pPr algn="ctr"/>
            <a:r>
              <a:rPr lang="en-US" sz="5500" dirty="0">
                <a:latin typeface="Times New Roman"/>
                <a:cs typeface="Times New Roman"/>
              </a:rPr>
              <a:t>JOANNA MAJ</a:t>
            </a:r>
          </a:p>
          <a:p>
            <a:pPr algn="ctr"/>
            <a:r>
              <a:rPr lang="en-US" sz="5500" dirty="0">
                <a:latin typeface="Times New Roman"/>
                <a:cs typeface="Times New Roman"/>
              </a:rPr>
              <a:t> Marquette University </a:t>
            </a:r>
          </a:p>
        </p:txBody>
      </p:sp>
      <p:pic>
        <p:nvPicPr>
          <p:cNvPr id="21" name="Shape 87"/>
          <p:cNvPicPr preferRelativeResize="0"/>
          <p:nvPr/>
        </p:nvPicPr>
        <p:blipFill rotWithShape="1">
          <a:blip r:embed="rId3">
            <a:alphaModFix/>
          </a:blip>
          <a:srcRect/>
          <a:stretch/>
        </p:blipFill>
        <p:spPr>
          <a:xfrm>
            <a:off x="874280" y="909786"/>
            <a:ext cx="3048001" cy="3101355"/>
          </a:xfrm>
          <a:prstGeom prst="rect">
            <a:avLst/>
          </a:prstGeom>
          <a:noFill/>
          <a:ln>
            <a:noFill/>
          </a:ln>
        </p:spPr>
      </p:pic>
      <p:sp>
        <p:nvSpPr>
          <p:cNvPr id="25" name="Shape 91"/>
          <p:cNvSpPr txBox="1"/>
          <p:nvPr/>
        </p:nvSpPr>
        <p:spPr>
          <a:xfrm>
            <a:off x="27687003" y="9249825"/>
            <a:ext cx="394338" cy="461664"/>
          </a:xfrm>
          <a:prstGeom prst="rect">
            <a:avLst/>
          </a:prstGeom>
          <a:noFill/>
          <a:ln>
            <a:noFill/>
          </a:ln>
        </p:spPr>
        <p:txBody>
          <a:bodyPr lIns="76188" tIns="38083" rIns="76188" bIns="38083" anchor="t" anchorCtr="0">
            <a:noAutofit/>
          </a:bodyPr>
          <a:lstStyle/>
          <a:p>
            <a:pPr>
              <a:buSzPct val="25000"/>
            </a:pPr>
            <a:r>
              <a:rPr lang="en-US" sz="2500" b="1">
                <a:solidFill>
                  <a:srgbClr val="3F3F3F"/>
                </a:solidFill>
                <a:latin typeface="Times New Roman"/>
                <a:ea typeface="Times New Roman"/>
                <a:cs typeface="Times New Roman"/>
                <a:sym typeface="Times New Roman"/>
              </a:rPr>
              <a:t>   </a:t>
            </a:r>
          </a:p>
        </p:txBody>
      </p:sp>
      <p:sp>
        <p:nvSpPr>
          <p:cNvPr id="26" name="Rectangle 1"/>
          <p:cNvSpPr>
            <a:spLocks noChangeArrowheads="1"/>
          </p:cNvSpPr>
          <p:nvPr/>
        </p:nvSpPr>
        <p:spPr bwMode="auto">
          <a:xfrm>
            <a:off x="15589250" y="21229470"/>
            <a:ext cx="153953" cy="2265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none" lIns="76200" tIns="38100" rIns="76200" bIns="38100" numCol="1" anchor="ctr" anchorCtr="0" compatLnSpc="1">
            <a:prstTxWarp prst="textNoShape">
              <a:avLst/>
            </a:prstTxWarp>
            <a:spAutoFit/>
          </a:bodyPr>
          <a:lstStyle/>
          <a:p>
            <a:endParaRPr lang="en-US" sz="972">
              <a:latin typeface="Times New Roman"/>
              <a:cs typeface="Times New Roman"/>
            </a:endParaRPr>
          </a:p>
        </p:txBody>
      </p:sp>
      <p:sp>
        <p:nvSpPr>
          <p:cNvPr id="30" name="TextBox 29"/>
          <p:cNvSpPr txBox="1"/>
          <p:nvPr/>
        </p:nvSpPr>
        <p:spPr>
          <a:xfrm>
            <a:off x="36196122" y="22272198"/>
            <a:ext cx="184666" cy="1415772"/>
          </a:xfrm>
          <a:prstGeom prst="rect">
            <a:avLst/>
          </a:prstGeom>
          <a:noFill/>
        </p:spPr>
        <p:txBody>
          <a:bodyPr wrap="none" rtlCol="0">
            <a:spAutoFit/>
          </a:bodyPr>
          <a:lstStyle/>
          <a:p>
            <a:endParaRPr lang="en-US" dirty="0">
              <a:latin typeface="Times New Roman"/>
              <a:cs typeface="Times New Roman"/>
            </a:endParaRPr>
          </a:p>
        </p:txBody>
      </p:sp>
      <p:sp>
        <p:nvSpPr>
          <p:cNvPr id="36" name="Shape 88"/>
          <p:cNvSpPr txBox="1"/>
          <p:nvPr/>
        </p:nvSpPr>
        <p:spPr>
          <a:xfrm>
            <a:off x="902068" y="5242916"/>
            <a:ext cx="11473749" cy="7838254"/>
          </a:xfrm>
          <a:prstGeom prst="rect">
            <a:avLst/>
          </a:prstGeom>
          <a:solidFill>
            <a:schemeClr val="lt1"/>
          </a:solidFill>
          <a:ln w="38100" cap="flat" cmpd="sng">
            <a:solidFill>
              <a:srgbClr val="000000"/>
            </a:solidFill>
            <a:prstDash val="solid"/>
            <a:round/>
            <a:headEnd type="none" w="med" len="med"/>
            <a:tailEnd type="none" w="med" len="med"/>
          </a:ln>
        </p:spPr>
        <p:txBody>
          <a:bodyPr lIns="76188" tIns="38083" rIns="76188" bIns="38083" anchor="t" anchorCtr="0">
            <a:noAutofit/>
          </a:bodyPr>
          <a:lstStyle/>
          <a:p>
            <a:pPr marL="392430" indent="271145" algn="ctr">
              <a:buSzPct val="25000"/>
              <a:tabLst>
                <a:tab pos="10814412" algn="l"/>
              </a:tabLst>
            </a:pPr>
            <a:r>
              <a:rPr lang="en-US" sz="3000" b="1" dirty="0">
                <a:solidFill>
                  <a:schemeClr val="dk1"/>
                </a:solidFill>
                <a:latin typeface="Times New Roman"/>
                <a:ea typeface="Times New Roman"/>
                <a:cs typeface="Times New Roman"/>
                <a:sym typeface="Times New Roman"/>
              </a:rPr>
              <a:t>Introduction</a:t>
            </a:r>
            <a:endParaRPr lang="en-US" sz="3000" dirty="0">
              <a:latin typeface="Times New Roman"/>
              <a:cs typeface="Times New Roman"/>
            </a:endParaRPr>
          </a:p>
          <a:p>
            <a:endParaRPr lang="en-US" sz="3000" b="1" dirty="0">
              <a:latin typeface="Times New Roman" panose="02020603050405020304" pitchFamily="18" charset="0"/>
              <a:cs typeface="Times New Roman" panose="02020603050405020304" pitchFamily="18" charset="0"/>
            </a:endParaRPr>
          </a:p>
          <a:p>
            <a:r>
              <a:rPr lang="en-US" sz="3000" b="1" dirty="0">
                <a:latin typeface="Times New Roman" panose="02020603050405020304" pitchFamily="18" charset="0"/>
                <a:cs typeface="Times New Roman" panose="02020603050405020304" pitchFamily="18" charset="0"/>
              </a:rPr>
              <a:t>The goal of the current study is to determinate significance between background music and test-taking speed</a:t>
            </a:r>
          </a:p>
          <a:p>
            <a:endParaRPr lang="en-US" sz="3000" b="1" dirty="0">
              <a:latin typeface="Times New Roman" panose="02020603050405020304" pitchFamily="18" charset="0"/>
              <a:cs typeface="Times New Roman" panose="02020603050405020304" pitchFamily="18" charset="0"/>
            </a:endParaRPr>
          </a:p>
          <a:p>
            <a:r>
              <a:rPr lang="en-US" sz="3000" b="1" dirty="0">
                <a:latin typeface="Times New Roman" panose="02020603050405020304" pitchFamily="18" charset="0"/>
                <a:cs typeface="Times New Roman" panose="02020603050405020304" pitchFamily="18" charset="0"/>
              </a:rPr>
              <a:t>Hypothesis: Researchers hypothesize that students who listen to music while taking a mathematics test will show an increase in test-taking speed</a:t>
            </a:r>
          </a:p>
          <a:p>
            <a:endParaRPr lang="en-US" sz="3000" b="1" dirty="0">
              <a:latin typeface="Times New Roman" panose="02020603050405020304" pitchFamily="18" charset="0"/>
              <a:cs typeface="Times New Roman" panose="02020603050405020304" pitchFamily="18" charset="0"/>
            </a:endParaRPr>
          </a:p>
          <a:p>
            <a:r>
              <a:rPr lang="en-US" sz="3000" b="1" dirty="0">
                <a:latin typeface="Times New Roman" panose="02020603050405020304" pitchFamily="18" charset="0"/>
                <a:cs typeface="Times New Roman" panose="02020603050405020304" pitchFamily="18" charset="0"/>
              </a:rPr>
              <a:t>Literature: </a:t>
            </a:r>
          </a:p>
          <a:p>
            <a:pPr marL="342900" indent="-342900">
              <a:buFont typeface="Wingdings" pitchFamily="2" charset="2"/>
              <a:buChar char="§"/>
            </a:pPr>
            <a:r>
              <a:rPr lang="en-US" sz="2200" b="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Chang, F., Chang, H., Chen, C., Chen, P., Lai, H., &amp; Peng, T. (2008). </a:t>
            </a:r>
          </a:p>
          <a:p>
            <a:pPr marL="800100" lvl="1" indent="-342900">
              <a:buFont typeface="Wingdings" pitchFamily="2" charset="2"/>
              <a:buChar char="§"/>
            </a:pPr>
            <a:r>
              <a:rPr lang="en-US" sz="2200" dirty="0">
                <a:latin typeface="Times New Roman" panose="02020603050405020304" pitchFamily="18" charset="0"/>
                <a:cs typeface="Times New Roman" panose="02020603050405020304" pitchFamily="18" charset="0"/>
              </a:rPr>
              <a:t>Randomized crossover trial studying the effect of music on examination anxiety </a:t>
            </a:r>
          </a:p>
          <a:p>
            <a:pPr marL="800100" lvl="1" indent="-342900">
              <a:buFont typeface="Wingdings" pitchFamily="2" charset="2"/>
              <a:buChar char="§"/>
            </a:pPr>
            <a:r>
              <a:rPr lang="en-US" sz="2200" b="1" u="sng" dirty="0">
                <a:latin typeface="Times New Roman" panose="02020603050405020304" pitchFamily="18" charset="0"/>
                <a:cs typeface="Times New Roman" panose="02020603050405020304" pitchFamily="18" charset="0"/>
              </a:rPr>
              <a:t>Results show a significant effect that music decreases testing anxiety</a:t>
            </a:r>
            <a:endParaRPr lang="en-US" sz="2200" dirty="0">
              <a:latin typeface="Times New Roman" panose="02020603050405020304" pitchFamily="18" charset="0"/>
              <a:cs typeface="Times New Roman" panose="02020603050405020304" pitchFamily="18" charset="0"/>
            </a:endParaRPr>
          </a:p>
          <a:p>
            <a:pPr marL="342900" indent="-342900">
              <a:spcBef>
                <a:spcPts val="1200"/>
              </a:spcBef>
              <a:buFont typeface="Wingdings" pitchFamily="2" charset="2"/>
              <a:buChar char="§"/>
            </a:pPr>
            <a:r>
              <a:rPr lang="en-US" sz="2200" dirty="0">
                <a:latin typeface="Times New Roman" panose="02020603050405020304" pitchFamily="18" charset="0"/>
                <a:cs typeface="Times New Roman" panose="02020603050405020304" pitchFamily="18" charset="0"/>
              </a:rPr>
              <a:t>Jancke, L., &amp; Sandmann, P. (2010).</a:t>
            </a:r>
          </a:p>
          <a:p>
            <a:pPr marL="800100" lvl="1" indent="-342900">
              <a:buFont typeface="Wingdings" pitchFamily="2" charset="2"/>
              <a:buChar char="§"/>
            </a:pPr>
            <a:r>
              <a:rPr lang="en-US" sz="2200" dirty="0">
                <a:latin typeface="Times New Roman" panose="02020603050405020304" pitchFamily="18" charset="0"/>
                <a:cs typeface="Times New Roman" panose="02020603050405020304" pitchFamily="18" charset="0"/>
              </a:rPr>
              <a:t>Music listening while you learn: No influence of background music on verbal learning</a:t>
            </a:r>
          </a:p>
          <a:p>
            <a:pPr marL="800100" lvl="1" indent="-342900">
              <a:buFont typeface="Wingdings" pitchFamily="2" charset="2"/>
              <a:buChar char="§"/>
            </a:pPr>
            <a:r>
              <a:rPr lang="en-US" sz="2200" b="1" u="sng" dirty="0">
                <a:latin typeface="Times New Roman" panose="02020603050405020304" pitchFamily="18" charset="0"/>
                <a:cs typeface="Times New Roman" panose="02020603050405020304" pitchFamily="18" charset="0"/>
              </a:rPr>
              <a:t>Results show no significant effect between background music and verbal learning</a:t>
            </a:r>
            <a:endParaRPr lang="en-US" sz="2200" dirty="0">
              <a:latin typeface="Times New Roman" panose="02020603050405020304" pitchFamily="18" charset="0"/>
              <a:cs typeface="Times New Roman" panose="02020603050405020304" pitchFamily="18" charset="0"/>
            </a:endParaRPr>
          </a:p>
          <a:p>
            <a:endParaRPr lang="en-US" sz="3000" dirty="0">
              <a:latin typeface="Times New Roman" panose="02020603050405020304" pitchFamily="18" charset="0"/>
              <a:cs typeface="Times New Roman" panose="02020603050405020304" pitchFamily="18" charset="0"/>
            </a:endParaRPr>
          </a:p>
          <a:p>
            <a:endParaRPr lang="en-US" sz="4167" b="1" dirty="0">
              <a:solidFill>
                <a:schemeClr val="dk1"/>
              </a:solidFill>
              <a:latin typeface="Times New Roman"/>
              <a:ea typeface="Times New Roman"/>
              <a:cs typeface="Times New Roman"/>
            </a:endParaRPr>
          </a:p>
        </p:txBody>
      </p:sp>
      <p:sp>
        <p:nvSpPr>
          <p:cNvPr id="38" name="Shape 90"/>
          <p:cNvSpPr txBox="1"/>
          <p:nvPr/>
        </p:nvSpPr>
        <p:spPr>
          <a:xfrm>
            <a:off x="12643151" y="5229023"/>
            <a:ext cx="11413478" cy="21210786"/>
          </a:xfrm>
          <a:prstGeom prst="rect">
            <a:avLst/>
          </a:prstGeom>
          <a:solidFill>
            <a:schemeClr val="lt1"/>
          </a:solidFill>
          <a:ln w="38100" cap="flat" cmpd="sng">
            <a:solidFill>
              <a:srgbClr val="000000"/>
            </a:solidFill>
            <a:prstDash val="solid"/>
            <a:round/>
            <a:headEnd type="none" w="med" len="med"/>
            <a:tailEnd type="none" w="med" len="med"/>
          </a:ln>
        </p:spPr>
        <p:txBody>
          <a:bodyPr lIns="76188" tIns="38083" rIns="76188" bIns="38083" anchor="t" anchorCtr="0">
            <a:noAutofit/>
          </a:bodyPr>
          <a:lstStyle/>
          <a:p>
            <a:pPr lvl="0" algn="ctr">
              <a:lnSpc>
                <a:spcPct val="50000"/>
              </a:lnSpc>
              <a:buSzPct val="25000"/>
            </a:pPr>
            <a:endParaRPr lang="en-US" sz="3000" b="1" dirty="0">
              <a:latin typeface="Times New Roman" panose="02020603050405020304" pitchFamily="18" charset="0"/>
              <a:ea typeface="Times New Roman"/>
              <a:cs typeface="Times New Roman" panose="02020603050405020304" pitchFamily="18" charset="0"/>
              <a:sym typeface="Times New Roman"/>
            </a:endParaRPr>
          </a:p>
          <a:p>
            <a:pPr lvl="0" algn="ctr">
              <a:lnSpc>
                <a:spcPct val="50000"/>
              </a:lnSpc>
              <a:buSzPct val="25000"/>
            </a:pPr>
            <a:r>
              <a:rPr lang="en-US" sz="3000" b="1" dirty="0">
                <a:latin typeface="Times New Roman" panose="02020603050405020304" pitchFamily="18" charset="0"/>
                <a:ea typeface="Times New Roman"/>
                <a:cs typeface="Times New Roman" panose="02020603050405020304" pitchFamily="18" charset="0"/>
                <a:sym typeface="Times New Roman"/>
              </a:rPr>
              <a:t>Results</a:t>
            </a:r>
          </a:p>
          <a:p>
            <a:pPr lvl="0" algn="ctr">
              <a:lnSpc>
                <a:spcPct val="50000"/>
              </a:lnSpc>
              <a:buSzPct val="25000"/>
            </a:pPr>
            <a:r>
              <a:rPr lang="en-US" sz="3000" b="1" dirty="0">
                <a:latin typeface="Times New Roman" panose="02020603050405020304" pitchFamily="18" charset="0"/>
                <a:cs typeface="Times New Roman" panose="02020603050405020304" pitchFamily="18" charset="0"/>
              </a:rPr>
              <a:t> </a:t>
            </a:r>
            <a:endParaRPr lang="en-US" sz="3000" b="1" dirty="0">
              <a:latin typeface="Times New Roman" panose="02020603050405020304" pitchFamily="18" charset="0"/>
              <a:ea typeface="Times New Roman"/>
              <a:cs typeface="Times New Roman" panose="02020603050405020304" pitchFamily="18" charset="0"/>
              <a:sym typeface="Times New Roman"/>
            </a:endParaRPr>
          </a:p>
          <a:p>
            <a:pPr marL="571500" lvl="0" indent="-571500">
              <a:lnSpc>
                <a:spcPct val="50000"/>
              </a:lnSpc>
              <a:buSzPct val="25000"/>
              <a:buFont typeface="Arial" panose="020B0604020202020204" pitchFamily="34" charset="0"/>
              <a:buChar char="•"/>
            </a:pPr>
            <a:endParaRPr lang="en-US" sz="3000" dirty="0">
              <a:latin typeface="Times New Roman" panose="02020603050405020304" pitchFamily="18" charset="0"/>
              <a:ea typeface="Times New Roman"/>
              <a:cs typeface="Times New Roman" panose="02020603050405020304" pitchFamily="18" charset="0"/>
              <a:sym typeface="Times New Roman"/>
            </a:endParaRPr>
          </a:p>
          <a:p>
            <a:pPr lvl="0">
              <a:buSzPct val="25000"/>
            </a:pPr>
            <a:endParaRPr lang="en-US" sz="3000" b="1" dirty="0">
              <a:latin typeface="Times New Roman" panose="02020603050405020304" pitchFamily="18" charset="0"/>
              <a:ea typeface="Times New Roman"/>
              <a:cs typeface="Times New Roman" panose="02020603050405020304" pitchFamily="18" charset="0"/>
              <a:sym typeface="Times New Roman"/>
            </a:endParaRPr>
          </a:p>
          <a:p>
            <a:pPr lvl="0">
              <a:buSzPct val="25000"/>
            </a:pPr>
            <a:r>
              <a:rPr lang="en-US" sz="3000" b="1" dirty="0">
                <a:latin typeface="Times New Roman" panose="02020603050405020304" pitchFamily="18" charset="0"/>
                <a:ea typeface="Times New Roman"/>
                <a:cs typeface="Times New Roman" panose="02020603050405020304" pitchFamily="18" charset="0"/>
                <a:sym typeface="Times New Roman"/>
              </a:rPr>
              <a:t>Results show no significant difference between background music and an effect on test-taking speed.  Results do not support the initial hypothesis.</a:t>
            </a:r>
          </a:p>
          <a:p>
            <a:endParaRPr lang="en-US" sz="3000" dirty="0">
              <a:latin typeface="Times New Roman" panose="02020603050405020304" pitchFamily="18" charset="0"/>
              <a:cs typeface="Times New Roman" panose="02020603050405020304" pitchFamily="18" charset="0"/>
            </a:endParaRPr>
          </a:p>
          <a:p>
            <a:r>
              <a:rPr lang="en-US" sz="3000" dirty="0">
                <a:latin typeface="Times New Roman" panose="02020603050405020304" pitchFamily="18" charset="0"/>
                <a:cs typeface="Times New Roman" panose="02020603050405020304" pitchFamily="18" charset="0"/>
              </a:rPr>
              <a:t>The following statistical analysis was done to determine a relationship between background music and test-taking speed. An independent samples </a:t>
            </a:r>
            <a:r>
              <a:rPr lang="en-US" sz="3000" i="1" dirty="0">
                <a:latin typeface="Times New Roman" panose="02020603050405020304" pitchFamily="18" charset="0"/>
                <a:cs typeface="Times New Roman" panose="02020603050405020304" pitchFamily="18" charset="0"/>
              </a:rPr>
              <a:t>t</a:t>
            </a:r>
            <a:r>
              <a:rPr lang="en-US" sz="3000" dirty="0">
                <a:latin typeface="Times New Roman" panose="02020603050405020304" pitchFamily="18" charset="0"/>
                <a:cs typeface="Times New Roman" panose="02020603050405020304" pitchFamily="18" charset="0"/>
              </a:rPr>
              <a:t>-test was conducted to compare background music and no music on test-taking speed. There was not a significant difference in the scores for music (</a:t>
            </a:r>
            <a:r>
              <a:rPr lang="en-US" sz="3000" i="1" dirty="0">
                <a:latin typeface="Times New Roman" panose="02020603050405020304" pitchFamily="18" charset="0"/>
                <a:cs typeface="Times New Roman" panose="02020603050405020304" pitchFamily="18" charset="0"/>
              </a:rPr>
              <a:t>M</a:t>
            </a:r>
            <a:r>
              <a:rPr lang="en-US" sz="3000" dirty="0">
                <a:latin typeface="Times New Roman" panose="02020603050405020304" pitchFamily="18" charset="0"/>
                <a:cs typeface="Times New Roman" panose="02020603050405020304" pitchFamily="18" charset="0"/>
              </a:rPr>
              <a:t>=450.71, </a:t>
            </a:r>
            <a:r>
              <a:rPr lang="en-US" sz="3000" i="1" dirty="0">
                <a:latin typeface="Times New Roman" panose="02020603050405020304" pitchFamily="18" charset="0"/>
                <a:cs typeface="Times New Roman" panose="02020603050405020304" pitchFamily="18" charset="0"/>
              </a:rPr>
              <a:t>SD</a:t>
            </a:r>
            <a:r>
              <a:rPr lang="en-US" sz="3000" dirty="0">
                <a:latin typeface="Times New Roman" panose="02020603050405020304" pitchFamily="18" charset="0"/>
                <a:cs typeface="Times New Roman" panose="02020603050405020304" pitchFamily="18" charset="0"/>
              </a:rPr>
              <a:t>=146.18) and no music (</a:t>
            </a:r>
            <a:r>
              <a:rPr lang="en-US" sz="3000" i="1" dirty="0">
                <a:latin typeface="Times New Roman" panose="02020603050405020304" pitchFamily="18" charset="0"/>
                <a:cs typeface="Times New Roman" panose="02020603050405020304" pitchFamily="18" charset="0"/>
              </a:rPr>
              <a:t>M</a:t>
            </a:r>
            <a:r>
              <a:rPr lang="en-US" sz="3000" dirty="0">
                <a:latin typeface="Times New Roman" panose="02020603050405020304" pitchFamily="18" charset="0"/>
                <a:cs typeface="Times New Roman" panose="02020603050405020304" pitchFamily="18" charset="0"/>
              </a:rPr>
              <a:t>=454.24, </a:t>
            </a:r>
            <a:r>
              <a:rPr lang="en-US" sz="3000" i="1" dirty="0">
                <a:latin typeface="Times New Roman" panose="02020603050405020304" pitchFamily="18" charset="0"/>
                <a:cs typeface="Times New Roman" panose="02020603050405020304" pitchFamily="18" charset="0"/>
              </a:rPr>
              <a:t>SD </a:t>
            </a:r>
            <a:r>
              <a:rPr lang="en-US" sz="3000" dirty="0">
                <a:latin typeface="Times New Roman" panose="02020603050405020304" pitchFamily="18" charset="0"/>
                <a:cs typeface="Times New Roman" panose="02020603050405020304" pitchFamily="18" charset="0"/>
              </a:rPr>
              <a:t>= 172.95), </a:t>
            </a:r>
            <a:r>
              <a:rPr lang="en-US" sz="3000" i="1" dirty="0">
                <a:latin typeface="Times New Roman" panose="02020603050405020304" pitchFamily="18" charset="0"/>
                <a:cs typeface="Times New Roman" panose="02020603050405020304" pitchFamily="18" charset="0"/>
              </a:rPr>
              <a:t>t</a:t>
            </a:r>
            <a:r>
              <a:rPr lang="en-US" sz="3000" dirty="0">
                <a:latin typeface="Times New Roman" panose="02020603050405020304" pitchFamily="18" charset="0"/>
                <a:cs typeface="Times New Roman" panose="02020603050405020304" pitchFamily="18" charset="0"/>
              </a:rPr>
              <a:t>(-.090)=65, </a:t>
            </a:r>
            <a:r>
              <a:rPr lang="en-US" sz="3000" i="1" dirty="0">
                <a:latin typeface="Times New Roman" panose="02020603050405020304" pitchFamily="18" charset="0"/>
                <a:cs typeface="Times New Roman" panose="02020603050405020304" pitchFamily="18" charset="0"/>
              </a:rPr>
              <a:t>p</a:t>
            </a:r>
            <a:r>
              <a:rPr lang="en-US" sz="3000" dirty="0">
                <a:latin typeface="Times New Roman" panose="02020603050405020304" pitchFamily="18" charset="0"/>
                <a:cs typeface="Times New Roman" panose="02020603050405020304" pitchFamily="18" charset="0"/>
              </a:rPr>
              <a:t>&lt;.928. Music did not score significantly higher or lower on speed than no music. Thus, the investigation strengthened the claim of the hypothesis, as listening to music does not increase test-taking speed. </a:t>
            </a:r>
          </a:p>
          <a:p>
            <a:pPr lvl="0" algn="ctr">
              <a:lnSpc>
                <a:spcPct val="50000"/>
              </a:lnSpc>
              <a:buSzPct val="25000"/>
            </a:pPr>
            <a:endParaRPr lang="en-US" sz="4300" b="1" dirty="0">
              <a:latin typeface="Times New Roman"/>
              <a:ea typeface="Times New Roman"/>
              <a:cs typeface="Times New Roman"/>
              <a:sym typeface="Times New Roman"/>
            </a:endParaRPr>
          </a:p>
          <a:p>
            <a:pPr lvl="0" algn="ctr">
              <a:lnSpc>
                <a:spcPct val="50000"/>
              </a:lnSpc>
              <a:buSzPct val="25000"/>
            </a:pPr>
            <a:endParaRPr lang="en-US" sz="4300" b="1" dirty="0">
              <a:latin typeface="Times New Roman"/>
              <a:ea typeface="Times New Roman"/>
              <a:cs typeface="Times New Roman"/>
              <a:sym typeface="Times New Roman"/>
            </a:endParaRPr>
          </a:p>
          <a:p>
            <a:pPr lvl="0" algn="ctr">
              <a:lnSpc>
                <a:spcPct val="50000"/>
              </a:lnSpc>
              <a:buSzPct val="25000"/>
            </a:pPr>
            <a:endParaRPr lang="en-US" sz="4300" b="1" dirty="0">
              <a:latin typeface="Times New Roman"/>
              <a:ea typeface="Times New Roman"/>
              <a:cs typeface="Times New Roman"/>
              <a:sym typeface="Times New Roman"/>
            </a:endParaRPr>
          </a:p>
          <a:p>
            <a:pPr lvl="0" algn="ctr">
              <a:lnSpc>
                <a:spcPct val="50000"/>
              </a:lnSpc>
              <a:buSzPct val="25000"/>
            </a:pPr>
            <a:endParaRPr lang="en-US" sz="3000" b="1" dirty="0">
              <a:latin typeface="Times New Roman" panose="02020603050405020304" pitchFamily="18" charset="0"/>
              <a:ea typeface="Times New Roman"/>
              <a:cs typeface="Times New Roman" panose="02020603050405020304" pitchFamily="18" charset="0"/>
              <a:sym typeface="Times New Roman"/>
            </a:endParaRPr>
          </a:p>
          <a:p>
            <a:pPr lvl="0" algn="ctr">
              <a:lnSpc>
                <a:spcPct val="50000"/>
              </a:lnSpc>
              <a:buSzPct val="25000"/>
            </a:pPr>
            <a:endParaRPr lang="en-US" sz="4300" b="1" dirty="0">
              <a:latin typeface="Times New Roman"/>
              <a:ea typeface="Times New Roman"/>
              <a:cs typeface="Times New Roman"/>
              <a:sym typeface="Times New Roman"/>
            </a:endParaRPr>
          </a:p>
          <a:p>
            <a:pPr lvl="0" algn="ctr">
              <a:lnSpc>
                <a:spcPct val="50000"/>
              </a:lnSpc>
              <a:buSzPct val="25000"/>
            </a:pPr>
            <a:endParaRPr lang="en-US" sz="4300" b="1" dirty="0">
              <a:latin typeface="Times New Roman"/>
              <a:ea typeface="Times New Roman"/>
              <a:cs typeface="Times New Roman"/>
              <a:sym typeface="Times New Roman"/>
            </a:endParaRPr>
          </a:p>
          <a:p>
            <a:pPr lvl="0" algn="ctr">
              <a:lnSpc>
                <a:spcPct val="50000"/>
              </a:lnSpc>
              <a:buSzPct val="25000"/>
            </a:pPr>
            <a:endParaRPr lang="en-US" sz="4300" b="1" dirty="0">
              <a:latin typeface="Times New Roman"/>
              <a:ea typeface="Times New Roman"/>
              <a:cs typeface="Times New Roman"/>
              <a:sym typeface="Times New Roman"/>
            </a:endParaRPr>
          </a:p>
          <a:p>
            <a:pPr lvl="0" algn="ctr">
              <a:lnSpc>
                <a:spcPct val="50000"/>
              </a:lnSpc>
              <a:buSzPct val="25000"/>
            </a:pPr>
            <a:endParaRPr lang="en-US" sz="4300" b="1" dirty="0">
              <a:latin typeface="Times New Roman"/>
              <a:ea typeface="Times New Roman"/>
              <a:cs typeface="Times New Roman"/>
              <a:sym typeface="Times New Roman"/>
            </a:endParaRPr>
          </a:p>
          <a:p>
            <a:pPr lvl="0" algn="ctr">
              <a:lnSpc>
                <a:spcPct val="50000"/>
              </a:lnSpc>
              <a:buSzPct val="25000"/>
            </a:pPr>
            <a:endParaRPr lang="en-US" sz="4300" b="1" dirty="0">
              <a:latin typeface="Times New Roman"/>
              <a:ea typeface="Times New Roman"/>
              <a:cs typeface="Times New Roman"/>
              <a:sym typeface="Times New Roman"/>
            </a:endParaRPr>
          </a:p>
          <a:p>
            <a:pPr lvl="0" algn="ctr">
              <a:lnSpc>
                <a:spcPct val="50000"/>
              </a:lnSpc>
              <a:buSzPct val="25000"/>
            </a:pPr>
            <a:endParaRPr lang="en-US" sz="4300" b="1" dirty="0">
              <a:latin typeface="Times New Roman"/>
              <a:ea typeface="Times New Roman"/>
              <a:cs typeface="Times New Roman"/>
              <a:sym typeface="Times New Roman"/>
            </a:endParaRPr>
          </a:p>
          <a:p>
            <a:pPr lvl="0" algn="ctr">
              <a:lnSpc>
                <a:spcPct val="50000"/>
              </a:lnSpc>
              <a:buSzPct val="25000"/>
            </a:pPr>
            <a:endParaRPr lang="en-US" sz="4300" b="1" dirty="0">
              <a:latin typeface="Times New Roman"/>
              <a:ea typeface="Times New Roman"/>
              <a:cs typeface="Times New Roman"/>
              <a:sym typeface="Times New Roman"/>
            </a:endParaRPr>
          </a:p>
          <a:p>
            <a:pPr marL="571500" lvl="0" indent="-571500">
              <a:lnSpc>
                <a:spcPct val="50000"/>
              </a:lnSpc>
              <a:buSzPct val="25000"/>
              <a:buFont typeface="Arial" panose="020B0604020202020204" pitchFamily="34" charset="0"/>
              <a:buChar char="•"/>
            </a:pPr>
            <a:endParaRPr lang="en-US" sz="4300" b="1" dirty="0">
              <a:latin typeface="Times New Roman"/>
              <a:ea typeface="Times New Roman"/>
              <a:cs typeface="Times New Roman"/>
              <a:sym typeface="Times New Roman"/>
            </a:endParaRPr>
          </a:p>
          <a:p>
            <a:pPr lvl="0" algn="ctr">
              <a:lnSpc>
                <a:spcPct val="50000"/>
              </a:lnSpc>
              <a:buSzPct val="25000"/>
            </a:pPr>
            <a:endParaRPr lang="en-US" sz="4300" b="1" dirty="0">
              <a:latin typeface="Times New Roman"/>
              <a:ea typeface="Times New Roman"/>
              <a:cs typeface="Times New Roman"/>
              <a:sym typeface="Times New Roman"/>
            </a:endParaRPr>
          </a:p>
          <a:p>
            <a:pPr lvl="0" algn="ctr">
              <a:lnSpc>
                <a:spcPct val="50000"/>
              </a:lnSpc>
              <a:buSzPct val="25000"/>
            </a:pPr>
            <a:endParaRPr lang="en-US" sz="4300" b="1" dirty="0">
              <a:latin typeface="Times New Roman"/>
              <a:ea typeface="Times New Roman"/>
              <a:cs typeface="Times New Roman"/>
              <a:sym typeface="Times New Roman"/>
            </a:endParaRPr>
          </a:p>
          <a:p>
            <a:pPr lvl="0" algn="ctr">
              <a:lnSpc>
                <a:spcPct val="50000"/>
              </a:lnSpc>
              <a:buSzPct val="25000"/>
            </a:pPr>
            <a:endParaRPr lang="en-US" sz="4300" b="1" dirty="0">
              <a:latin typeface="Times New Roman"/>
              <a:ea typeface="Times New Roman"/>
              <a:cs typeface="Times New Roman"/>
              <a:sym typeface="Times New Roman"/>
            </a:endParaRPr>
          </a:p>
          <a:p>
            <a:pPr lvl="0" algn="ctr">
              <a:lnSpc>
                <a:spcPct val="50000"/>
              </a:lnSpc>
              <a:buSzPct val="25000"/>
            </a:pPr>
            <a:endParaRPr lang="en-US" sz="4300" b="1" dirty="0">
              <a:latin typeface="Times New Roman"/>
              <a:ea typeface="Times New Roman"/>
              <a:cs typeface="Times New Roman"/>
              <a:sym typeface="Times New Roman"/>
            </a:endParaRPr>
          </a:p>
          <a:p>
            <a:pPr lvl="0" algn="ctr">
              <a:lnSpc>
                <a:spcPct val="50000"/>
              </a:lnSpc>
              <a:buSzPct val="25000"/>
            </a:pPr>
            <a:endParaRPr lang="en-US" sz="4300" b="1" dirty="0">
              <a:latin typeface="Times New Roman"/>
              <a:ea typeface="Times New Roman"/>
              <a:cs typeface="Times New Roman"/>
              <a:sym typeface="Times New Roman"/>
            </a:endParaRPr>
          </a:p>
          <a:p>
            <a:pPr lvl="0" algn="ctr">
              <a:lnSpc>
                <a:spcPct val="50000"/>
              </a:lnSpc>
              <a:buSzPct val="25000"/>
            </a:pPr>
            <a:endParaRPr lang="en-US" sz="4300" b="1" dirty="0">
              <a:latin typeface="Times New Roman"/>
              <a:ea typeface="Times New Roman"/>
              <a:cs typeface="Times New Roman"/>
              <a:sym typeface="Times New Roman"/>
            </a:endParaRPr>
          </a:p>
          <a:p>
            <a:pPr lvl="0" algn="ctr">
              <a:lnSpc>
                <a:spcPct val="50000"/>
              </a:lnSpc>
              <a:buSzPct val="25000"/>
            </a:pPr>
            <a:endParaRPr lang="en-US" sz="4300" b="1" dirty="0">
              <a:latin typeface="Times New Roman"/>
              <a:ea typeface="Times New Roman"/>
              <a:cs typeface="Times New Roman"/>
              <a:sym typeface="Times New Roman"/>
            </a:endParaRPr>
          </a:p>
          <a:p>
            <a:pPr lvl="0" algn="ctr">
              <a:lnSpc>
                <a:spcPct val="50000"/>
              </a:lnSpc>
              <a:buSzPct val="25000"/>
            </a:pPr>
            <a:endParaRPr lang="en-US" sz="4300" b="1" dirty="0">
              <a:latin typeface="Times New Roman"/>
              <a:ea typeface="Times New Roman"/>
              <a:cs typeface="Times New Roman"/>
              <a:sym typeface="Times New Roman"/>
            </a:endParaRPr>
          </a:p>
          <a:p>
            <a:pPr lvl="0" algn="ctr">
              <a:lnSpc>
                <a:spcPct val="50000"/>
              </a:lnSpc>
              <a:buSzPct val="25000"/>
            </a:pPr>
            <a:endParaRPr lang="en-US" sz="4300" b="1" dirty="0">
              <a:latin typeface="Times New Roman"/>
              <a:ea typeface="Times New Roman"/>
              <a:cs typeface="Times New Roman"/>
              <a:sym typeface="Times New Roman"/>
            </a:endParaRPr>
          </a:p>
          <a:p>
            <a:pPr lvl="0" algn="ctr">
              <a:lnSpc>
                <a:spcPct val="50000"/>
              </a:lnSpc>
              <a:buSzPct val="25000"/>
            </a:pPr>
            <a:endParaRPr lang="en-US" sz="4300" b="1" dirty="0">
              <a:latin typeface="Times New Roman"/>
              <a:ea typeface="Times New Roman"/>
              <a:cs typeface="Times New Roman"/>
              <a:sym typeface="Times New Roman"/>
            </a:endParaRPr>
          </a:p>
          <a:p>
            <a:pPr lvl="0" algn="ctr">
              <a:lnSpc>
                <a:spcPct val="50000"/>
              </a:lnSpc>
              <a:buSzPct val="25000"/>
            </a:pPr>
            <a:endParaRPr lang="en-US" sz="4300" b="1" dirty="0">
              <a:latin typeface="Times New Roman"/>
              <a:ea typeface="Times New Roman"/>
              <a:cs typeface="Times New Roman"/>
              <a:sym typeface="Times New Roman"/>
            </a:endParaRPr>
          </a:p>
          <a:p>
            <a:pPr lvl="0" algn="ctr">
              <a:buSzPct val="25000"/>
            </a:pPr>
            <a:endParaRPr lang="en-US" sz="3000" b="1" dirty="0">
              <a:latin typeface="Times New Roman"/>
              <a:ea typeface="Times New Roman"/>
              <a:cs typeface="Times New Roman"/>
              <a:sym typeface="Times New Roman"/>
            </a:endParaRPr>
          </a:p>
          <a:p>
            <a:pPr lvl="0" algn="ctr">
              <a:lnSpc>
                <a:spcPct val="50000"/>
              </a:lnSpc>
              <a:buSzPct val="25000"/>
            </a:pPr>
            <a:endParaRPr lang="en-US" sz="4300" b="1" dirty="0">
              <a:latin typeface="Times New Roman"/>
              <a:ea typeface="Times New Roman"/>
              <a:cs typeface="Times New Roman"/>
              <a:sym typeface="Times New Roman"/>
            </a:endParaRPr>
          </a:p>
          <a:p>
            <a:pPr lvl="0">
              <a:spcAft>
                <a:spcPts val="600"/>
              </a:spcAft>
              <a:buSzPct val="25000"/>
            </a:pPr>
            <a:endParaRPr lang="en-US" sz="4170" b="1" dirty="0">
              <a:latin typeface="Times New Roman"/>
              <a:ea typeface="Times New Roman"/>
              <a:cs typeface="Times New Roman"/>
              <a:sym typeface="Times New Roman"/>
            </a:endParaRPr>
          </a:p>
          <a:p>
            <a:pPr lvl="0">
              <a:spcAft>
                <a:spcPts val="600"/>
              </a:spcAft>
              <a:buSzPct val="25000"/>
            </a:pPr>
            <a:endParaRPr lang="en-US" sz="4170" b="1" dirty="0">
              <a:latin typeface="Times New Roman"/>
              <a:ea typeface="Times New Roman"/>
              <a:cs typeface="Times New Roman"/>
              <a:sym typeface="Times New Roman"/>
            </a:endParaRPr>
          </a:p>
          <a:p>
            <a:pPr lvl="0">
              <a:spcAft>
                <a:spcPts val="600"/>
              </a:spcAft>
              <a:buSzPct val="25000"/>
            </a:pPr>
            <a:endParaRPr lang="en-US" sz="4170" b="1" dirty="0">
              <a:latin typeface="Times New Roman"/>
              <a:ea typeface="Times New Roman"/>
              <a:cs typeface="Times New Roman"/>
              <a:sym typeface="Times New Roman"/>
            </a:endParaRPr>
          </a:p>
          <a:p>
            <a:pPr lvl="0">
              <a:spcAft>
                <a:spcPts val="600"/>
              </a:spcAft>
              <a:buSzPct val="25000"/>
            </a:pPr>
            <a:endParaRPr lang="en-US" sz="4170" b="1" dirty="0">
              <a:latin typeface="Times New Roman"/>
              <a:ea typeface="Times New Roman"/>
              <a:cs typeface="Times New Roman"/>
              <a:sym typeface="Times New Roman"/>
            </a:endParaRPr>
          </a:p>
          <a:p>
            <a:pPr lvl="0" algn="ctr">
              <a:spcAft>
                <a:spcPts val="600"/>
              </a:spcAft>
              <a:buSzPct val="25000"/>
            </a:pPr>
            <a:endParaRPr lang="en-US" sz="2000" b="1" dirty="0">
              <a:latin typeface="Times New Roman"/>
              <a:ea typeface="Times New Roman"/>
              <a:cs typeface="Times New Roman"/>
              <a:sym typeface="Times New Roman"/>
            </a:endParaRPr>
          </a:p>
          <a:p>
            <a:pPr lvl="0" algn="ctr">
              <a:spcAft>
                <a:spcPts val="600"/>
              </a:spcAft>
              <a:buSzPct val="25000"/>
            </a:pPr>
            <a:endParaRPr lang="en-US" sz="2000" b="1" dirty="0">
              <a:latin typeface="Times New Roman"/>
              <a:ea typeface="Times New Roman"/>
              <a:cs typeface="Times New Roman"/>
              <a:sym typeface="Times New Roman"/>
            </a:endParaRPr>
          </a:p>
          <a:p>
            <a:pPr lvl="0" algn="ctr">
              <a:spcAft>
                <a:spcPts val="600"/>
              </a:spcAft>
              <a:buSzPct val="25000"/>
            </a:pPr>
            <a:r>
              <a:rPr lang="en-US" sz="2000" b="1" dirty="0">
                <a:latin typeface="Times New Roman"/>
                <a:ea typeface="Times New Roman"/>
                <a:cs typeface="Times New Roman"/>
                <a:sym typeface="Times New Roman"/>
              </a:rPr>
              <a:t>Data Analysis</a:t>
            </a:r>
          </a:p>
          <a:p>
            <a:pPr lvl="0" algn="ctr">
              <a:buSzPct val="25000"/>
            </a:pPr>
            <a:r>
              <a:rPr lang="en-US" sz="2000" dirty="0">
                <a:latin typeface="Times New Roman" panose="02020603050405020304" pitchFamily="18" charset="0"/>
                <a:cs typeface="Times New Roman" panose="02020603050405020304" pitchFamily="18" charset="0"/>
              </a:rPr>
              <a:t>2 categorical variable (IV)</a:t>
            </a:r>
          </a:p>
          <a:p>
            <a:pPr lvl="0" algn="ctr">
              <a:buSzPct val="25000"/>
            </a:pPr>
            <a:r>
              <a:rPr lang="en-US" sz="2000" dirty="0">
                <a:latin typeface="Times New Roman" panose="02020603050405020304" pitchFamily="18" charset="0"/>
                <a:cs typeface="Times New Roman" panose="02020603050405020304" pitchFamily="18" charset="0"/>
              </a:rPr>
              <a:t>1 continuous variable (DV)</a:t>
            </a:r>
          </a:p>
          <a:p>
            <a:pPr lvl="0" algn="ctr">
              <a:buSzPct val="25000"/>
            </a:pPr>
            <a:r>
              <a:rPr lang="en-US" sz="2000" dirty="0">
                <a:latin typeface="Times New Roman" panose="02020603050405020304" pitchFamily="18" charset="0"/>
                <a:cs typeface="Times New Roman" panose="02020603050405020304" pitchFamily="18" charset="0"/>
              </a:rPr>
              <a:t>Independent samples </a:t>
            </a:r>
            <a:r>
              <a:rPr lang="en-US" sz="2000" i="1" dirty="0">
                <a:latin typeface="Times New Roman" panose="02020603050405020304" pitchFamily="18" charset="0"/>
                <a:cs typeface="Times New Roman" panose="02020603050405020304" pitchFamily="18" charset="0"/>
              </a:rPr>
              <a:t>t</a:t>
            </a:r>
            <a:r>
              <a:rPr lang="en-US" sz="2000" dirty="0">
                <a:latin typeface="Times New Roman" panose="02020603050405020304" pitchFamily="18" charset="0"/>
                <a:cs typeface="Times New Roman" panose="02020603050405020304" pitchFamily="18" charset="0"/>
              </a:rPr>
              <a:t>-tes</a:t>
            </a:r>
            <a:r>
              <a:rPr lang="en-US" sz="2000" b="1" dirty="0">
                <a:latin typeface="Times New Roman" panose="02020603050405020304" pitchFamily="18" charset="0"/>
                <a:cs typeface="Times New Roman" panose="02020603050405020304" pitchFamily="18" charset="0"/>
              </a:rPr>
              <a:t>t</a:t>
            </a:r>
          </a:p>
          <a:p>
            <a:pPr marL="457200" lvl="0" indent="-457200" algn="ctr">
              <a:buSzPct val="25000"/>
              <a:buFont typeface="Arial" panose="020B0604020202020204" pitchFamily="34" charset="0"/>
              <a:buChar char="•"/>
            </a:pPr>
            <a:endParaRPr lang="en-US" sz="3000" b="1" dirty="0">
              <a:latin typeface="Times New Roman"/>
              <a:ea typeface="Times New Roman"/>
              <a:cs typeface="Times New Roman"/>
              <a:sym typeface="Times New Roman"/>
            </a:endParaRPr>
          </a:p>
          <a:p>
            <a:pPr lvl="0" algn="ctr">
              <a:buSzPct val="25000"/>
            </a:pPr>
            <a:endParaRPr lang="en-US" sz="4170" b="1" dirty="0">
              <a:latin typeface="Times New Roman"/>
              <a:ea typeface="Times New Roman"/>
              <a:cs typeface="Times New Roman"/>
              <a:sym typeface="Times New Roman"/>
            </a:endParaRPr>
          </a:p>
          <a:p>
            <a:pPr marL="571500" lvl="0" indent="-571500">
              <a:buSzPct val="25000"/>
              <a:buFont typeface="Arial" panose="020B0604020202020204" pitchFamily="34" charset="0"/>
              <a:buChar char="•"/>
            </a:pPr>
            <a:endParaRPr lang="en-US" sz="4170" b="1" dirty="0">
              <a:highlight>
                <a:srgbClr val="000000"/>
              </a:highlight>
              <a:latin typeface="Times New Roman"/>
              <a:ea typeface="Times New Roman"/>
              <a:cs typeface="Times New Roman"/>
              <a:sym typeface="Times New Roman"/>
            </a:endParaRPr>
          </a:p>
          <a:p>
            <a:pPr lvl="0" algn="ctr">
              <a:buSzPct val="25000"/>
            </a:pPr>
            <a:endParaRPr lang="en-US" sz="4170" b="1" dirty="0">
              <a:latin typeface="Times New Roman"/>
              <a:ea typeface="Times New Roman"/>
              <a:cs typeface="Times New Roman"/>
              <a:sym typeface="Times New Roman"/>
            </a:endParaRPr>
          </a:p>
          <a:p>
            <a:pPr lvl="0" algn="ctr">
              <a:buSzPct val="25000"/>
            </a:pPr>
            <a:endParaRPr lang="en-US" sz="4170" b="1" dirty="0">
              <a:latin typeface="Times New Roman"/>
              <a:ea typeface="Times New Roman"/>
              <a:cs typeface="Times New Roman"/>
              <a:sym typeface="Times New Roman"/>
            </a:endParaRPr>
          </a:p>
          <a:p>
            <a:pPr lvl="0">
              <a:buSzPct val="25000"/>
            </a:pPr>
            <a:endParaRPr lang="en-US" sz="2833" b="1" dirty="0">
              <a:latin typeface="Times New Roman"/>
              <a:ea typeface="Times New Roman"/>
              <a:cs typeface="Times New Roman"/>
              <a:sym typeface="Times New Roman"/>
            </a:endParaRPr>
          </a:p>
          <a:p>
            <a:pPr lvl="0">
              <a:buSzPct val="25000"/>
            </a:pPr>
            <a:endParaRPr lang="en-US" sz="2833" b="1" dirty="0">
              <a:latin typeface="Times New Roman"/>
              <a:ea typeface="Times New Roman"/>
              <a:cs typeface="Times New Roman"/>
              <a:sym typeface="Times New Roman"/>
            </a:endParaRPr>
          </a:p>
          <a:p>
            <a:pPr lvl="0" algn="ctr">
              <a:buSzPct val="25000"/>
            </a:pPr>
            <a:endParaRPr lang="en-US" sz="4167" b="1" dirty="0">
              <a:latin typeface="Times New Roman"/>
              <a:ea typeface="Times New Roman"/>
              <a:cs typeface="Times New Roman"/>
              <a:sym typeface="Times New Roman"/>
            </a:endParaRPr>
          </a:p>
          <a:p>
            <a:pPr lvl="0">
              <a:buSzPct val="25000"/>
            </a:pPr>
            <a:endParaRPr lang="en-US" sz="3600" b="1" dirty="0">
              <a:latin typeface="Times New Roman"/>
              <a:ea typeface="Times New Roman"/>
              <a:cs typeface="Times New Roman"/>
              <a:sym typeface="Times New Roman"/>
            </a:endParaRPr>
          </a:p>
          <a:p>
            <a:pPr lvl="0">
              <a:buSzPct val="25000"/>
            </a:pPr>
            <a:endParaRPr lang="en-US" sz="3600" b="1" dirty="0">
              <a:latin typeface="Times New Roman"/>
              <a:ea typeface="Times New Roman"/>
              <a:cs typeface="Times New Roman"/>
              <a:sym typeface="Times New Roman"/>
            </a:endParaRPr>
          </a:p>
          <a:p>
            <a:pPr lvl="0">
              <a:buSzPct val="25000"/>
            </a:pPr>
            <a:endParaRPr lang="en-US" sz="3600" b="1" dirty="0">
              <a:latin typeface="Times New Roman"/>
              <a:ea typeface="Times New Roman"/>
              <a:cs typeface="Times New Roman"/>
              <a:sym typeface="Times New Roman"/>
            </a:endParaRPr>
          </a:p>
          <a:p>
            <a:pPr lvl="0">
              <a:buSzPct val="25000"/>
            </a:pPr>
            <a:endParaRPr lang="en-US" sz="3600" b="1" dirty="0">
              <a:latin typeface="Times New Roman"/>
              <a:ea typeface="Times New Roman"/>
              <a:cs typeface="Times New Roman"/>
              <a:sym typeface="Times New Roman"/>
            </a:endParaRPr>
          </a:p>
          <a:p>
            <a:pPr lvl="0">
              <a:buSzPct val="25000"/>
            </a:pPr>
            <a:endParaRPr lang="en-US" sz="3600" b="1" dirty="0">
              <a:latin typeface="Times New Roman"/>
              <a:ea typeface="Times New Roman"/>
              <a:cs typeface="Times New Roman"/>
              <a:sym typeface="Times New Roman"/>
            </a:endParaRPr>
          </a:p>
          <a:p>
            <a:endParaRPr lang="en-US" sz="3600" dirty="0">
              <a:latin typeface="Times New Roman"/>
              <a:cs typeface="Times New Roman"/>
            </a:endParaRPr>
          </a:p>
          <a:p>
            <a:endParaRPr lang="en-US" sz="2667" dirty="0">
              <a:latin typeface="Times New Roman"/>
              <a:cs typeface="Times New Roman"/>
            </a:endParaRPr>
          </a:p>
          <a:p>
            <a:endParaRPr lang="en-US" sz="2667" dirty="0">
              <a:latin typeface="Times New Roman"/>
              <a:cs typeface="Times New Roman"/>
            </a:endParaRPr>
          </a:p>
          <a:p>
            <a:endParaRPr lang="en-US" sz="2667" dirty="0">
              <a:latin typeface="Times New Roman"/>
              <a:cs typeface="Times New Roman"/>
            </a:endParaRPr>
          </a:p>
          <a:p>
            <a:endParaRPr lang="en-US" sz="2667" dirty="0">
              <a:latin typeface="Times New Roman"/>
              <a:cs typeface="Times New Roman"/>
            </a:endParaRPr>
          </a:p>
          <a:p>
            <a:endParaRPr sz="2500" dirty="0">
              <a:solidFill>
                <a:schemeClr val="dk1"/>
              </a:solidFill>
              <a:latin typeface="Times New Roman"/>
              <a:ea typeface="Times New Roman"/>
              <a:cs typeface="Times New Roman"/>
              <a:sym typeface="Times New Roman"/>
            </a:endParaRPr>
          </a:p>
          <a:p>
            <a:endParaRPr sz="2500" dirty="0">
              <a:solidFill>
                <a:schemeClr val="dk1"/>
              </a:solidFill>
              <a:latin typeface="Times New Roman"/>
              <a:ea typeface="Times New Roman"/>
              <a:cs typeface="Times New Roman"/>
              <a:sym typeface="Times New Roman"/>
            </a:endParaRPr>
          </a:p>
          <a:p>
            <a:endParaRPr sz="2500" dirty="0">
              <a:solidFill>
                <a:schemeClr val="dk1"/>
              </a:solidFill>
              <a:latin typeface="Times New Roman"/>
              <a:ea typeface="Times New Roman"/>
              <a:cs typeface="Times New Roman"/>
              <a:sym typeface="Times New Roman"/>
            </a:endParaRPr>
          </a:p>
          <a:p>
            <a:endParaRPr sz="2500" dirty="0">
              <a:solidFill>
                <a:schemeClr val="dk1"/>
              </a:solidFill>
              <a:latin typeface="Times New Roman"/>
              <a:ea typeface="Times New Roman"/>
              <a:cs typeface="Times New Roman"/>
              <a:sym typeface="Times New Roman"/>
            </a:endParaRPr>
          </a:p>
          <a:p>
            <a:endParaRPr sz="2500" dirty="0">
              <a:solidFill>
                <a:schemeClr val="dk1"/>
              </a:solidFill>
              <a:latin typeface="Times New Roman"/>
              <a:ea typeface="Times New Roman"/>
              <a:cs typeface="Times New Roman"/>
              <a:sym typeface="Times New Roman"/>
            </a:endParaRPr>
          </a:p>
          <a:p>
            <a:endParaRPr sz="2500" dirty="0">
              <a:solidFill>
                <a:schemeClr val="dk1"/>
              </a:solidFill>
              <a:latin typeface="Times New Roman"/>
              <a:ea typeface="Times New Roman"/>
              <a:cs typeface="Times New Roman"/>
              <a:sym typeface="Times New Roman"/>
            </a:endParaRPr>
          </a:p>
          <a:p>
            <a:endParaRPr sz="2500" dirty="0">
              <a:solidFill>
                <a:schemeClr val="dk1"/>
              </a:solidFill>
              <a:latin typeface="Times New Roman"/>
              <a:ea typeface="Times New Roman"/>
              <a:cs typeface="Times New Roman"/>
              <a:sym typeface="Times New Roman"/>
            </a:endParaRPr>
          </a:p>
          <a:p>
            <a:endParaRPr sz="2500" dirty="0">
              <a:solidFill>
                <a:schemeClr val="dk1"/>
              </a:solidFill>
              <a:latin typeface="Times New Roman"/>
              <a:ea typeface="Times New Roman"/>
              <a:cs typeface="Times New Roman"/>
              <a:sym typeface="Times New Roman"/>
            </a:endParaRPr>
          </a:p>
          <a:p>
            <a:endParaRPr sz="2500" i="1" dirty="0">
              <a:solidFill>
                <a:schemeClr val="dk1"/>
              </a:solidFill>
              <a:latin typeface="Times New Roman"/>
              <a:ea typeface="Times New Roman"/>
              <a:cs typeface="Times New Roman"/>
              <a:sym typeface="Times New Roman"/>
            </a:endParaRPr>
          </a:p>
          <a:p>
            <a:endParaRPr sz="2500" dirty="0">
              <a:solidFill>
                <a:schemeClr val="dk1"/>
              </a:solidFill>
              <a:latin typeface="Times New Roman"/>
              <a:ea typeface="Times New Roman"/>
              <a:cs typeface="Times New Roman"/>
              <a:sym typeface="Times New Roman"/>
            </a:endParaRPr>
          </a:p>
        </p:txBody>
      </p:sp>
      <p:sp>
        <p:nvSpPr>
          <p:cNvPr id="39" name="Shape 91"/>
          <p:cNvSpPr txBox="1"/>
          <p:nvPr/>
        </p:nvSpPr>
        <p:spPr>
          <a:xfrm>
            <a:off x="27687003" y="9249825"/>
            <a:ext cx="394338" cy="461664"/>
          </a:xfrm>
          <a:prstGeom prst="rect">
            <a:avLst/>
          </a:prstGeom>
          <a:noFill/>
          <a:ln>
            <a:noFill/>
          </a:ln>
        </p:spPr>
        <p:txBody>
          <a:bodyPr lIns="76188" tIns="38083" rIns="76188" bIns="38083" anchor="t" anchorCtr="0">
            <a:noAutofit/>
          </a:bodyPr>
          <a:lstStyle/>
          <a:p>
            <a:pPr>
              <a:buSzPct val="25000"/>
            </a:pPr>
            <a:r>
              <a:rPr lang="en-US" sz="2500" b="1">
                <a:solidFill>
                  <a:srgbClr val="3F3F3F"/>
                </a:solidFill>
                <a:latin typeface="Times New Roman"/>
                <a:ea typeface="Times New Roman"/>
                <a:cs typeface="Times New Roman"/>
                <a:sym typeface="Times New Roman"/>
              </a:rPr>
              <a:t>   </a:t>
            </a:r>
          </a:p>
        </p:txBody>
      </p:sp>
      <p:sp>
        <p:nvSpPr>
          <p:cNvPr id="40" name="Rectangle 1"/>
          <p:cNvSpPr>
            <a:spLocks noChangeArrowheads="1"/>
          </p:cNvSpPr>
          <p:nvPr/>
        </p:nvSpPr>
        <p:spPr bwMode="auto">
          <a:xfrm>
            <a:off x="15589250" y="21229470"/>
            <a:ext cx="153953" cy="2265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none" lIns="76200" tIns="38100" rIns="76200" bIns="38100" numCol="1" anchor="ctr" anchorCtr="0" compatLnSpc="1">
            <a:prstTxWarp prst="textNoShape">
              <a:avLst/>
            </a:prstTxWarp>
            <a:spAutoFit/>
          </a:bodyPr>
          <a:lstStyle/>
          <a:p>
            <a:endParaRPr lang="en-US" sz="972">
              <a:latin typeface="Times New Roman"/>
              <a:cs typeface="Times New Roman"/>
            </a:endParaRPr>
          </a:p>
        </p:txBody>
      </p:sp>
      <p:sp>
        <p:nvSpPr>
          <p:cNvPr id="41" name="TextBox 40"/>
          <p:cNvSpPr txBox="1"/>
          <p:nvPr/>
        </p:nvSpPr>
        <p:spPr>
          <a:xfrm>
            <a:off x="24323963" y="16727608"/>
            <a:ext cx="11309706" cy="9571851"/>
          </a:xfrm>
          <a:prstGeom prst="rect">
            <a:avLst/>
          </a:prstGeom>
          <a:solidFill>
            <a:schemeClr val="bg1"/>
          </a:solidFill>
          <a:ln>
            <a:solidFill>
              <a:schemeClr val="tx1"/>
            </a:solidFill>
          </a:ln>
        </p:spPr>
        <p:txBody>
          <a:bodyPr wrap="square" rtlCol="0">
            <a:spAutoFit/>
          </a:bodyPr>
          <a:lstStyle/>
          <a:p>
            <a:pPr algn="ctr">
              <a:buSzPct val="25000"/>
            </a:pPr>
            <a:r>
              <a:rPr lang="en-US" sz="2800" b="1" dirty="0">
                <a:latin typeface="Times New Roman" panose="02020603050405020304" pitchFamily="18" charset="0"/>
                <a:ea typeface="Times New Roman"/>
                <a:cs typeface="Times New Roman" panose="02020603050405020304" pitchFamily="18" charset="0"/>
                <a:sym typeface="Times New Roman"/>
              </a:rPr>
              <a:t>References</a:t>
            </a:r>
          </a:p>
          <a:p>
            <a:pPr>
              <a:buSzPct val="25000"/>
            </a:pPr>
            <a:endParaRPr lang="en-US" sz="2800" b="1" dirty="0">
              <a:latin typeface="Times New Roman" panose="02020603050405020304" pitchFamily="18" charset="0"/>
              <a:ea typeface="Times New Roman"/>
              <a:cs typeface="Times New Roman" panose="02020603050405020304" pitchFamily="18" charset="0"/>
              <a:sym typeface="Times New Roman"/>
            </a:endParaRPr>
          </a:p>
          <a:p>
            <a:pPr algn="ctr">
              <a:buSzPct val="25000"/>
            </a:pPr>
            <a:endParaRPr lang="en-US" sz="2800" b="1" dirty="0">
              <a:latin typeface="Times New Roman" panose="02020603050405020304" pitchFamily="18" charset="0"/>
              <a:ea typeface="Times New Roman"/>
              <a:cs typeface="Times New Roman" panose="02020603050405020304" pitchFamily="18" charset="0"/>
              <a:sym typeface="Times New Roman"/>
            </a:endParaRPr>
          </a:p>
          <a:p>
            <a:pPr algn="ctr">
              <a:buSzPct val="25000"/>
            </a:pPr>
            <a:endParaRPr lang="en-US" sz="2800" b="1" dirty="0">
              <a:latin typeface="Times New Roman" panose="02020603050405020304" pitchFamily="18" charset="0"/>
              <a:ea typeface="Times New Roman"/>
              <a:cs typeface="Times New Roman" panose="02020603050405020304" pitchFamily="18" charset="0"/>
              <a:sym typeface="Times New Roman"/>
            </a:endParaRPr>
          </a:p>
          <a:p>
            <a:pPr>
              <a:buSzPct val="25000"/>
            </a:pPr>
            <a:endParaRPr lang="en-US" sz="2800" b="1" dirty="0">
              <a:latin typeface="Times New Roman" panose="02020603050405020304" pitchFamily="18" charset="0"/>
              <a:ea typeface="Times New Roman"/>
              <a:cs typeface="Times New Roman" panose="02020603050405020304" pitchFamily="18" charset="0"/>
              <a:sym typeface="Times New Roman"/>
            </a:endParaRPr>
          </a:p>
          <a:p>
            <a:pPr algn="ctr">
              <a:buSzPct val="25000"/>
            </a:pPr>
            <a:endParaRPr lang="en-US" sz="2800" b="1" dirty="0">
              <a:latin typeface="Times New Roman" panose="02020603050405020304" pitchFamily="18" charset="0"/>
              <a:ea typeface="Times New Roman"/>
              <a:cs typeface="Times New Roman" panose="02020603050405020304" pitchFamily="18" charset="0"/>
              <a:sym typeface="Times New Roman"/>
            </a:endParaRPr>
          </a:p>
          <a:p>
            <a:pPr algn="ctr">
              <a:buSzPct val="25000"/>
            </a:pPr>
            <a:endParaRPr lang="en-US" sz="2800" b="1" dirty="0">
              <a:latin typeface="Times New Roman" panose="02020603050405020304" pitchFamily="18" charset="0"/>
              <a:ea typeface="Times New Roman"/>
              <a:cs typeface="Times New Roman" panose="02020603050405020304" pitchFamily="18" charset="0"/>
              <a:sym typeface="Times New Roman"/>
            </a:endParaRPr>
          </a:p>
          <a:p>
            <a:pPr algn="ctr">
              <a:buSzPct val="25000"/>
            </a:pPr>
            <a:endParaRPr lang="en-US" sz="2800" b="1" dirty="0">
              <a:latin typeface="Times New Roman" panose="02020603050405020304" pitchFamily="18" charset="0"/>
              <a:ea typeface="Times New Roman"/>
              <a:cs typeface="Times New Roman" panose="02020603050405020304" pitchFamily="18" charset="0"/>
              <a:sym typeface="Times New Roman"/>
            </a:endParaRPr>
          </a:p>
          <a:p>
            <a:pPr algn="ctr">
              <a:buSzPct val="25000"/>
            </a:pPr>
            <a:endParaRPr lang="en-US" sz="2800" b="1" dirty="0">
              <a:latin typeface="Times New Roman" panose="02020603050405020304" pitchFamily="18" charset="0"/>
              <a:ea typeface="Times New Roman"/>
              <a:cs typeface="Times New Roman" panose="02020603050405020304" pitchFamily="18" charset="0"/>
              <a:sym typeface="Times New Roman"/>
            </a:endParaRPr>
          </a:p>
          <a:p>
            <a:pPr algn="ctr">
              <a:buSzPct val="25000"/>
            </a:pPr>
            <a:endParaRPr lang="en-US" sz="2800" b="1" dirty="0">
              <a:latin typeface="Times New Roman" panose="02020603050405020304" pitchFamily="18" charset="0"/>
              <a:ea typeface="Times New Roman"/>
              <a:cs typeface="Times New Roman" panose="02020603050405020304" pitchFamily="18" charset="0"/>
              <a:sym typeface="Times New Roman"/>
            </a:endParaRPr>
          </a:p>
          <a:p>
            <a:pPr algn="ctr">
              <a:buSzPct val="25000"/>
            </a:pPr>
            <a:endParaRPr lang="en-US" sz="2800" b="1" dirty="0">
              <a:latin typeface="Times New Roman" panose="02020603050405020304" pitchFamily="18" charset="0"/>
              <a:ea typeface="Times New Roman"/>
              <a:cs typeface="Times New Roman" panose="02020603050405020304" pitchFamily="18" charset="0"/>
              <a:sym typeface="Times New Roman"/>
            </a:endParaRPr>
          </a:p>
          <a:p>
            <a:pPr algn="ctr">
              <a:buSzPct val="25000"/>
            </a:pPr>
            <a:endParaRPr lang="en-US" sz="2800" b="1" dirty="0">
              <a:latin typeface="Times New Roman" panose="02020603050405020304" pitchFamily="18" charset="0"/>
              <a:ea typeface="Times New Roman"/>
              <a:cs typeface="Times New Roman" panose="02020603050405020304" pitchFamily="18" charset="0"/>
              <a:sym typeface="Times New Roman"/>
            </a:endParaRPr>
          </a:p>
          <a:p>
            <a:pPr algn="ctr">
              <a:buSzPct val="25000"/>
            </a:pPr>
            <a:endParaRPr lang="en-US" sz="2800" b="1" dirty="0">
              <a:latin typeface="Times New Roman" panose="02020603050405020304" pitchFamily="18" charset="0"/>
              <a:ea typeface="Times New Roman"/>
              <a:cs typeface="Times New Roman" panose="02020603050405020304" pitchFamily="18" charset="0"/>
              <a:sym typeface="Times New Roman"/>
            </a:endParaRPr>
          </a:p>
          <a:p>
            <a:pPr>
              <a:buSzPct val="25000"/>
            </a:pPr>
            <a:endParaRPr lang="en-US" sz="2800" b="1" dirty="0">
              <a:latin typeface="Times New Roman" panose="02020603050405020304" pitchFamily="18" charset="0"/>
              <a:ea typeface="Times New Roman"/>
              <a:cs typeface="Times New Roman" panose="02020603050405020304" pitchFamily="18" charset="0"/>
              <a:sym typeface="Times New Roman"/>
            </a:endParaRPr>
          </a:p>
          <a:p>
            <a:pPr algn="ctr">
              <a:buSzPct val="25000"/>
            </a:pPr>
            <a:endParaRPr lang="en-US" sz="2800" b="1" dirty="0">
              <a:latin typeface="Times New Roman" panose="02020603050405020304" pitchFamily="18" charset="0"/>
              <a:ea typeface="Times New Roman"/>
              <a:cs typeface="Times New Roman" panose="02020603050405020304" pitchFamily="18" charset="0"/>
              <a:sym typeface="Times New Roman"/>
            </a:endParaRPr>
          </a:p>
          <a:p>
            <a:pPr algn="ctr">
              <a:buSzPct val="25000"/>
            </a:pPr>
            <a:endParaRPr lang="en-US" sz="2800" b="1" dirty="0">
              <a:latin typeface="Times New Roman" panose="02020603050405020304" pitchFamily="18" charset="0"/>
              <a:ea typeface="Times New Roman"/>
              <a:cs typeface="Times New Roman" panose="02020603050405020304" pitchFamily="18" charset="0"/>
              <a:sym typeface="Times New Roman"/>
            </a:endParaRPr>
          </a:p>
          <a:p>
            <a:pPr algn="ctr">
              <a:buSzPct val="25000"/>
            </a:pPr>
            <a:endParaRPr lang="en-US" sz="2800" b="1" dirty="0">
              <a:latin typeface="Times New Roman" panose="02020603050405020304" pitchFamily="18" charset="0"/>
              <a:ea typeface="Times New Roman"/>
              <a:cs typeface="Times New Roman" panose="02020603050405020304" pitchFamily="18" charset="0"/>
              <a:sym typeface="Times New Roman"/>
            </a:endParaRPr>
          </a:p>
          <a:p>
            <a:pPr algn="ctr">
              <a:buSzPct val="25000"/>
            </a:pPr>
            <a:endParaRPr lang="en-US" sz="2800" b="1" dirty="0">
              <a:latin typeface="Times New Roman" panose="02020603050405020304" pitchFamily="18" charset="0"/>
              <a:ea typeface="Times New Roman"/>
              <a:cs typeface="Times New Roman" panose="02020603050405020304" pitchFamily="18" charset="0"/>
              <a:sym typeface="Times New Roman"/>
            </a:endParaRPr>
          </a:p>
          <a:p>
            <a:pPr algn="ctr">
              <a:buSzPct val="25000"/>
            </a:pPr>
            <a:endParaRPr lang="en-US" sz="2800" b="1" dirty="0">
              <a:latin typeface="Times New Roman" panose="02020603050405020304" pitchFamily="18" charset="0"/>
              <a:ea typeface="Times New Roman"/>
              <a:cs typeface="Times New Roman" panose="02020603050405020304" pitchFamily="18" charset="0"/>
              <a:sym typeface="Times New Roman"/>
            </a:endParaRPr>
          </a:p>
          <a:p>
            <a:pPr algn="ctr">
              <a:buSzPct val="25000"/>
            </a:pPr>
            <a:endParaRPr lang="en-US" sz="2800" b="1" dirty="0">
              <a:latin typeface="Times New Roman" panose="02020603050405020304" pitchFamily="18" charset="0"/>
              <a:ea typeface="Times New Roman"/>
              <a:cs typeface="Times New Roman" panose="02020603050405020304" pitchFamily="18" charset="0"/>
              <a:sym typeface="Times New Roman"/>
            </a:endParaRPr>
          </a:p>
          <a:p>
            <a:pPr algn="ctr">
              <a:buSzPct val="25000"/>
            </a:pPr>
            <a:endParaRPr lang="en-US" sz="2800" b="1" dirty="0">
              <a:latin typeface="Times New Roman" panose="02020603050405020304" pitchFamily="18" charset="0"/>
              <a:ea typeface="Times New Roman"/>
              <a:cs typeface="Times New Roman" panose="02020603050405020304" pitchFamily="18" charset="0"/>
              <a:sym typeface="Times New Roman"/>
            </a:endParaRPr>
          </a:p>
          <a:p>
            <a:pPr algn="ctr">
              <a:buSzPct val="25000"/>
            </a:pPr>
            <a:endParaRPr lang="en-US" sz="2800" b="1" dirty="0">
              <a:latin typeface="Times New Roman" panose="02020603050405020304" pitchFamily="18" charset="0"/>
              <a:ea typeface="Times New Roman"/>
              <a:cs typeface="Times New Roman" panose="02020603050405020304" pitchFamily="18" charset="0"/>
              <a:sym typeface="Times New Roman"/>
            </a:endParaRPr>
          </a:p>
        </p:txBody>
      </p:sp>
      <p:sp>
        <p:nvSpPr>
          <p:cNvPr id="42" name="Shape 90"/>
          <p:cNvSpPr txBox="1"/>
          <p:nvPr/>
        </p:nvSpPr>
        <p:spPr>
          <a:xfrm>
            <a:off x="874280" y="13393736"/>
            <a:ext cx="11473750" cy="13046074"/>
          </a:xfrm>
          <a:prstGeom prst="rect">
            <a:avLst/>
          </a:prstGeom>
          <a:solidFill>
            <a:schemeClr val="lt1"/>
          </a:solidFill>
          <a:ln w="38100" cap="flat" cmpd="sng">
            <a:solidFill>
              <a:srgbClr val="000000"/>
            </a:solidFill>
            <a:prstDash val="solid"/>
            <a:round/>
            <a:headEnd type="none" w="med" len="med"/>
            <a:tailEnd type="none" w="med" len="med"/>
          </a:ln>
        </p:spPr>
        <p:txBody>
          <a:bodyPr lIns="76188" tIns="38083" rIns="76188" bIns="38083" anchor="t" anchorCtr="0">
            <a:noAutofit/>
          </a:bodyPr>
          <a:lstStyle/>
          <a:p>
            <a:pPr algn="ctr">
              <a:lnSpc>
                <a:spcPct val="50000"/>
              </a:lnSpc>
              <a:buSzPct val="25000"/>
            </a:pPr>
            <a:endParaRPr lang="en-US" sz="4050" b="1" dirty="0">
              <a:solidFill>
                <a:schemeClr val="dk1"/>
              </a:solidFill>
              <a:latin typeface="Times New Roman"/>
              <a:ea typeface="Times New Roman"/>
              <a:cs typeface="Times New Roman"/>
              <a:sym typeface="Times New Roman"/>
            </a:endParaRPr>
          </a:p>
          <a:p>
            <a:pPr algn="ctr">
              <a:lnSpc>
                <a:spcPct val="50000"/>
              </a:lnSpc>
              <a:buSzPct val="25000"/>
            </a:pPr>
            <a:r>
              <a:rPr lang="en-US" sz="3000" b="1" dirty="0">
                <a:solidFill>
                  <a:schemeClr val="dk1"/>
                </a:solidFill>
                <a:latin typeface="Times New Roman"/>
                <a:ea typeface="Times New Roman"/>
                <a:cs typeface="Times New Roman"/>
                <a:sym typeface="Times New Roman"/>
              </a:rPr>
              <a:t>Methods</a:t>
            </a:r>
          </a:p>
          <a:p>
            <a:pPr>
              <a:lnSpc>
                <a:spcPct val="60000"/>
              </a:lnSpc>
              <a:buSzPct val="25000"/>
            </a:pPr>
            <a:endParaRPr lang="en-US" sz="3000" b="1" dirty="0">
              <a:latin typeface="Times New Roman"/>
              <a:cs typeface="Times New Roman"/>
            </a:endParaRPr>
          </a:p>
          <a:p>
            <a:pPr>
              <a:lnSpc>
                <a:spcPct val="60000"/>
              </a:lnSpc>
              <a:buSzPct val="25000"/>
            </a:pPr>
            <a:r>
              <a:rPr lang="en-US" sz="3000" b="1" dirty="0">
                <a:latin typeface="Times New Roman"/>
                <a:cs typeface="Times New Roman"/>
              </a:rPr>
              <a:t>Participants: 67 total participants (34 males and 33 females)</a:t>
            </a:r>
          </a:p>
          <a:p>
            <a:pPr>
              <a:lnSpc>
                <a:spcPct val="60000"/>
              </a:lnSpc>
              <a:buSzPct val="25000"/>
            </a:pPr>
            <a:endParaRPr lang="en-US" sz="3000" dirty="0">
              <a:latin typeface="Times New Roman"/>
              <a:cs typeface="Times New Roman"/>
            </a:endParaRPr>
          </a:p>
          <a:p>
            <a:pPr marL="457200" indent="-457200">
              <a:lnSpc>
                <a:spcPct val="90000"/>
              </a:lnSpc>
              <a:buFont typeface="Arial" panose="020B0604020202020204" pitchFamily="34" charset="0"/>
              <a:buChar char="•"/>
            </a:pPr>
            <a:r>
              <a:rPr lang="en-US" sz="3000" b="1" dirty="0">
                <a:latin typeface="Times New Roman"/>
                <a:cs typeface="Times New Roman"/>
              </a:rPr>
              <a:t>Independent Variables</a:t>
            </a:r>
          </a:p>
          <a:p>
            <a:pPr marL="2651760" lvl="1" indent="-457200">
              <a:lnSpc>
                <a:spcPct val="90000"/>
              </a:lnSpc>
              <a:buFont typeface="Arial" panose="020B0604020202020204" pitchFamily="34" charset="0"/>
              <a:buChar char="•"/>
            </a:pPr>
            <a:r>
              <a:rPr lang="en-US" sz="3000" b="1" dirty="0">
                <a:latin typeface="Times New Roman"/>
                <a:cs typeface="Times New Roman"/>
              </a:rPr>
              <a:t>Music – Song: The Hours by Philip Glass (Classical)</a:t>
            </a:r>
          </a:p>
          <a:p>
            <a:pPr marL="2651760" lvl="1" indent="-457200">
              <a:lnSpc>
                <a:spcPct val="90000"/>
              </a:lnSpc>
              <a:buFont typeface="Arial" panose="020B0604020202020204" pitchFamily="34" charset="0"/>
              <a:buChar char="•"/>
            </a:pPr>
            <a:r>
              <a:rPr lang="en-US" sz="3000" b="1" dirty="0">
                <a:latin typeface="Times New Roman"/>
                <a:cs typeface="Times New Roman"/>
              </a:rPr>
              <a:t>No Music </a:t>
            </a:r>
          </a:p>
          <a:p>
            <a:pPr lvl="1">
              <a:lnSpc>
                <a:spcPct val="90000"/>
              </a:lnSpc>
            </a:pPr>
            <a:endParaRPr lang="en-US" sz="3000" b="1" dirty="0">
              <a:latin typeface="Times New Roman"/>
              <a:cs typeface="Times New Roman"/>
            </a:endParaRPr>
          </a:p>
          <a:p>
            <a:pPr>
              <a:lnSpc>
                <a:spcPct val="90000"/>
              </a:lnSpc>
            </a:pPr>
            <a:endParaRPr lang="en-US" sz="3000" b="1" dirty="0">
              <a:latin typeface="Times New Roman"/>
              <a:cs typeface="Times New Roman"/>
            </a:endParaRPr>
          </a:p>
          <a:p>
            <a:pPr marL="457200" indent="-457200">
              <a:lnSpc>
                <a:spcPct val="50000"/>
              </a:lnSpc>
              <a:buFont typeface="Arial" panose="020B0604020202020204" pitchFamily="34" charset="0"/>
              <a:buChar char="•"/>
            </a:pPr>
            <a:r>
              <a:rPr lang="en-US" sz="3000" b="1" dirty="0">
                <a:latin typeface="Times New Roman"/>
                <a:cs typeface="Times New Roman"/>
              </a:rPr>
              <a:t>Dependent Variables</a:t>
            </a:r>
          </a:p>
          <a:p>
            <a:pPr>
              <a:lnSpc>
                <a:spcPct val="50000"/>
              </a:lnSpc>
            </a:pPr>
            <a:endParaRPr lang="en-US" sz="3000" b="1" dirty="0">
              <a:latin typeface="Times New Roman"/>
              <a:cs typeface="Times New Roman"/>
            </a:endParaRPr>
          </a:p>
          <a:p>
            <a:pPr marL="2651760" lvl="1" indent="-457200">
              <a:lnSpc>
                <a:spcPct val="50000"/>
              </a:lnSpc>
              <a:buFont typeface="Arial" panose="020B0604020202020204" pitchFamily="34" charset="0"/>
              <a:buChar char="•"/>
            </a:pPr>
            <a:r>
              <a:rPr lang="en-US" sz="3000" b="1" dirty="0">
                <a:latin typeface="Times New Roman"/>
                <a:cs typeface="Times New Roman"/>
              </a:rPr>
              <a:t>Conceptual – Speed</a:t>
            </a:r>
          </a:p>
          <a:p>
            <a:pPr lvl="1">
              <a:lnSpc>
                <a:spcPct val="50000"/>
              </a:lnSpc>
            </a:pPr>
            <a:endParaRPr lang="en-US" sz="3000" b="1" dirty="0">
              <a:latin typeface="Times New Roman"/>
              <a:cs typeface="Times New Roman"/>
            </a:endParaRPr>
          </a:p>
          <a:p>
            <a:pPr marL="2651760" lvl="1" indent="-457200">
              <a:lnSpc>
                <a:spcPct val="50000"/>
              </a:lnSpc>
              <a:buFont typeface="Arial" panose="020B0604020202020204" pitchFamily="34" charset="0"/>
              <a:buChar char="•"/>
            </a:pPr>
            <a:r>
              <a:rPr lang="en-US" sz="3000" b="1" dirty="0">
                <a:latin typeface="Times New Roman"/>
                <a:cs typeface="Times New Roman"/>
              </a:rPr>
              <a:t>Operational – Math Fluency</a:t>
            </a:r>
          </a:p>
          <a:p>
            <a:pPr marL="2651760" lvl="1" indent="-457200">
              <a:lnSpc>
                <a:spcPct val="50000"/>
              </a:lnSpc>
              <a:buFont typeface="Arial" panose="020B0604020202020204" pitchFamily="34" charset="0"/>
              <a:buChar char="•"/>
            </a:pPr>
            <a:endParaRPr lang="en-US" sz="3000" b="1" dirty="0">
              <a:latin typeface="Times New Roman"/>
              <a:cs typeface="Times New Roman"/>
            </a:endParaRPr>
          </a:p>
          <a:p>
            <a:pPr marL="2651760" lvl="1" indent="-457200">
              <a:buFont typeface="Arial" panose="020B0604020202020204" pitchFamily="34" charset="0"/>
              <a:buChar char="•"/>
            </a:pPr>
            <a:r>
              <a:rPr lang="en-US" sz="3000" b="1" dirty="0">
                <a:latin typeface="Times New Roman"/>
                <a:cs typeface="Times New Roman"/>
              </a:rPr>
              <a:t>Categorical – </a:t>
            </a:r>
            <a:r>
              <a:rPr lang="en-US" sz="3000" b="1" dirty="0">
                <a:latin typeface="Times New Roman" panose="02020603050405020304" pitchFamily="18" charset="0"/>
                <a:cs typeface="Times New Roman" panose="02020603050405020304" pitchFamily="18" charset="0"/>
              </a:rPr>
              <a:t>(Data inputted into SPSS) how much time it takes participants to complete math problems as recorded</a:t>
            </a:r>
          </a:p>
          <a:p>
            <a:pPr algn="ctr"/>
            <a:endParaRPr lang="en-US" sz="2667" dirty="0">
              <a:latin typeface="Times New Roman"/>
              <a:cs typeface="Times New Roman"/>
            </a:endParaRPr>
          </a:p>
          <a:p>
            <a:r>
              <a:rPr lang="en-US" sz="3000" b="1" dirty="0">
                <a:latin typeface="Times New Roman" panose="02020603050405020304" pitchFamily="18" charset="0"/>
                <a:cs typeface="Times New Roman" panose="02020603050405020304" pitchFamily="18" charset="0"/>
              </a:rPr>
              <a:t>Procedure</a:t>
            </a:r>
          </a:p>
          <a:p>
            <a:pPr marL="800100" lvl="1" indent="-342900">
              <a:buFont typeface="Wingdings" pitchFamily="2" charset="2"/>
              <a:buChar char="§"/>
            </a:pPr>
            <a:r>
              <a:rPr lang="en-US" sz="3000" b="1" dirty="0">
                <a:latin typeface="Times New Roman" panose="02020603050405020304" pitchFamily="18" charset="0"/>
                <a:cs typeface="Times New Roman" panose="02020603050405020304" pitchFamily="18" charset="0"/>
              </a:rPr>
              <a:t>Consent of students</a:t>
            </a:r>
          </a:p>
          <a:p>
            <a:pPr marL="800100" lvl="1" indent="-342900">
              <a:buFont typeface="Wingdings" pitchFamily="2" charset="2"/>
              <a:buChar char="§"/>
            </a:pPr>
            <a:r>
              <a:rPr lang="en-US" sz="3000" b="1" u="sng" dirty="0">
                <a:latin typeface="Times New Roman" panose="02020603050405020304" pitchFamily="18" charset="0"/>
                <a:cs typeface="Times New Roman" panose="02020603050405020304" pitchFamily="18" charset="0"/>
              </a:rPr>
              <a:t>Researcher plays music for music group</a:t>
            </a:r>
          </a:p>
          <a:p>
            <a:pPr marL="800100" lvl="1" indent="-342900">
              <a:buFont typeface="Wingdings" pitchFamily="2" charset="2"/>
              <a:buChar char="§"/>
            </a:pPr>
            <a:r>
              <a:rPr lang="en-US" sz="3000" b="1" dirty="0">
                <a:latin typeface="Times New Roman" panose="02020603050405020304" pitchFamily="18" charset="0"/>
                <a:cs typeface="Times New Roman" panose="02020603050405020304" pitchFamily="18" charset="0"/>
              </a:rPr>
              <a:t>Researcher administers a 100-problem math test </a:t>
            </a:r>
          </a:p>
          <a:p>
            <a:pPr marL="800100" lvl="1" indent="-342900">
              <a:buFont typeface="Wingdings" pitchFamily="2" charset="2"/>
              <a:buChar char="§"/>
            </a:pPr>
            <a:r>
              <a:rPr lang="en-US" sz="3000" b="1" dirty="0">
                <a:latin typeface="Times New Roman" panose="02020603050405020304" pitchFamily="18" charset="0"/>
                <a:cs typeface="Times New Roman" panose="02020603050405020304" pitchFamily="18" charset="0"/>
              </a:rPr>
              <a:t>Researcher records time in seconds, while participant takes test</a:t>
            </a:r>
          </a:p>
          <a:p>
            <a:pPr marL="800100" lvl="1" indent="-342900">
              <a:buFont typeface="Wingdings" pitchFamily="2" charset="2"/>
              <a:buChar char="§"/>
            </a:pPr>
            <a:r>
              <a:rPr lang="en-US" sz="3000" b="1" dirty="0">
                <a:latin typeface="Times New Roman" panose="02020603050405020304" pitchFamily="18" charset="0"/>
                <a:cs typeface="Times New Roman" panose="02020603050405020304" pitchFamily="18" charset="0"/>
              </a:rPr>
              <a:t>Debrief/Questions</a:t>
            </a:r>
          </a:p>
          <a:p>
            <a:pPr algn="ctr"/>
            <a:endParaRPr lang="en-US" sz="2667" dirty="0">
              <a:latin typeface="Times New Roman"/>
              <a:cs typeface="Times New Roman"/>
            </a:endParaRPr>
          </a:p>
          <a:p>
            <a:r>
              <a:rPr lang="en-US" sz="2667" b="1" dirty="0">
                <a:latin typeface="Times New Roman"/>
                <a:cs typeface="Times New Roman"/>
              </a:rPr>
              <a:t>Sample Mathematics Fluency Test:</a:t>
            </a:r>
          </a:p>
          <a:p>
            <a:endParaRPr lang="en-US" sz="2667" dirty="0">
              <a:latin typeface="Times New Roman"/>
              <a:cs typeface="Times New Roman"/>
            </a:endParaRPr>
          </a:p>
          <a:p>
            <a:endParaRPr lang="en-US" sz="2667" dirty="0">
              <a:latin typeface="Times New Roman"/>
              <a:cs typeface="Times New Roman"/>
            </a:endParaRPr>
          </a:p>
          <a:p>
            <a:endParaRPr lang="en-US" sz="2667" dirty="0">
              <a:latin typeface="Times New Roman"/>
              <a:cs typeface="Times New Roman"/>
            </a:endParaRPr>
          </a:p>
          <a:p>
            <a:endParaRPr lang="en-US" sz="2667" dirty="0">
              <a:latin typeface="Times New Roman"/>
              <a:cs typeface="Times New Roman"/>
            </a:endParaRPr>
          </a:p>
          <a:p>
            <a:endParaRPr lang="en-US" sz="2667" dirty="0">
              <a:latin typeface="Times New Roman"/>
              <a:cs typeface="Times New Roman"/>
            </a:endParaRPr>
          </a:p>
          <a:p>
            <a:endParaRPr lang="en-US" sz="2667" dirty="0">
              <a:latin typeface="Times New Roman"/>
              <a:cs typeface="Times New Roman"/>
            </a:endParaRPr>
          </a:p>
          <a:p>
            <a:endParaRPr sz="2500" dirty="0">
              <a:solidFill>
                <a:schemeClr val="dk1"/>
              </a:solidFill>
              <a:latin typeface="Times New Roman"/>
              <a:ea typeface="Times New Roman"/>
              <a:cs typeface="Times New Roman"/>
              <a:sym typeface="Times New Roman"/>
            </a:endParaRPr>
          </a:p>
          <a:p>
            <a:endParaRPr sz="2500" dirty="0">
              <a:solidFill>
                <a:schemeClr val="dk1"/>
              </a:solidFill>
              <a:latin typeface="Times New Roman"/>
              <a:ea typeface="Times New Roman"/>
              <a:cs typeface="Times New Roman"/>
              <a:sym typeface="Times New Roman"/>
            </a:endParaRPr>
          </a:p>
          <a:p>
            <a:endParaRPr sz="2500" dirty="0">
              <a:solidFill>
                <a:schemeClr val="dk1"/>
              </a:solidFill>
              <a:latin typeface="Times New Roman"/>
              <a:ea typeface="Times New Roman"/>
              <a:cs typeface="Times New Roman"/>
              <a:sym typeface="Times New Roman"/>
            </a:endParaRPr>
          </a:p>
          <a:p>
            <a:endParaRPr sz="2500" dirty="0">
              <a:solidFill>
                <a:schemeClr val="dk1"/>
              </a:solidFill>
              <a:latin typeface="Times New Roman"/>
              <a:ea typeface="Times New Roman"/>
              <a:cs typeface="Times New Roman"/>
              <a:sym typeface="Times New Roman"/>
            </a:endParaRPr>
          </a:p>
          <a:p>
            <a:endParaRPr sz="2500" dirty="0">
              <a:solidFill>
                <a:schemeClr val="dk1"/>
              </a:solidFill>
              <a:latin typeface="Times New Roman"/>
              <a:ea typeface="Times New Roman"/>
              <a:cs typeface="Times New Roman"/>
              <a:sym typeface="Times New Roman"/>
            </a:endParaRPr>
          </a:p>
          <a:p>
            <a:endParaRPr sz="2500" dirty="0">
              <a:solidFill>
                <a:schemeClr val="dk1"/>
              </a:solidFill>
              <a:latin typeface="Times New Roman"/>
              <a:ea typeface="Times New Roman"/>
              <a:cs typeface="Times New Roman"/>
              <a:sym typeface="Times New Roman"/>
            </a:endParaRPr>
          </a:p>
          <a:p>
            <a:endParaRPr sz="2500" dirty="0">
              <a:solidFill>
                <a:schemeClr val="dk1"/>
              </a:solidFill>
              <a:latin typeface="Times New Roman"/>
              <a:ea typeface="Times New Roman"/>
              <a:cs typeface="Times New Roman"/>
              <a:sym typeface="Times New Roman"/>
            </a:endParaRPr>
          </a:p>
          <a:p>
            <a:endParaRPr sz="2500" dirty="0">
              <a:solidFill>
                <a:schemeClr val="dk1"/>
              </a:solidFill>
              <a:latin typeface="Times New Roman"/>
              <a:ea typeface="Times New Roman"/>
              <a:cs typeface="Times New Roman"/>
              <a:sym typeface="Times New Roman"/>
            </a:endParaRPr>
          </a:p>
          <a:p>
            <a:endParaRPr sz="2500" i="1" dirty="0">
              <a:solidFill>
                <a:schemeClr val="dk1"/>
              </a:solidFill>
              <a:latin typeface="Times New Roman"/>
              <a:ea typeface="Times New Roman"/>
              <a:cs typeface="Times New Roman"/>
              <a:sym typeface="Times New Roman"/>
            </a:endParaRPr>
          </a:p>
          <a:p>
            <a:endParaRPr sz="2500" dirty="0">
              <a:solidFill>
                <a:schemeClr val="dk1"/>
              </a:solidFill>
              <a:latin typeface="Times New Roman"/>
              <a:ea typeface="Times New Roman"/>
              <a:cs typeface="Times New Roman"/>
              <a:sym typeface="Times New Roman"/>
            </a:endParaRPr>
          </a:p>
        </p:txBody>
      </p:sp>
      <p:sp>
        <p:nvSpPr>
          <p:cNvPr id="37" name="Shape 89"/>
          <p:cNvSpPr txBox="1"/>
          <p:nvPr/>
        </p:nvSpPr>
        <p:spPr>
          <a:xfrm>
            <a:off x="24353319" y="5242915"/>
            <a:ext cx="11308137" cy="11190515"/>
          </a:xfrm>
          <a:prstGeom prst="rect">
            <a:avLst/>
          </a:prstGeom>
          <a:solidFill>
            <a:schemeClr val="lt1"/>
          </a:solidFill>
          <a:ln w="38100" cap="flat" cmpd="sng">
            <a:solidFill>
              <a:srgbClr val="000000"/>
            </a:solidFill>
            <a:prstDash val="solid"/>
            <a:round/>
            <a:headEnd type="none" w="med" len="med"/>
            <a:tailEnd type="none" w="med" len="med"/>
          </a:ln>
        </p:spPr>
        <p:txBody>
          <a:bodyPr lIns="76188" tIns="38083" rIns="76188" bIns="38083" anchor="t" anchorCtr="0">
            <a:noAutofit/>
          </a:bodyPr>
          <a:lstStyle/>
          <a:p>
            <a:pPr lvl="0" algn="ctr">
              <a:buSzPct val="25000"/>
            </a:pPr>
            <a:r>
              <a:rPr lang="en-US" sz="2000" b="1" dirty="0">
                <a:latin typeface="Times New Roman" panose="02020603050405020304" pitchFamily="18" charset="0"/>
                <a:ea typeface="Times New Roman"/>
                <a:cs typeface="Times New Roman" panose="02020603050405020304" pitchFamily="18" charset="0"/>
                <a:sym typeface="Times New Roman"/>
              </a:rPr>
              <a:t>Discussion</a:t>
            </a:r>
            <a:endParaRPr lang="en-US" sz="2000" b="1" dirty="0">
              <a:solidFill>
                <a:schemeClr val="dk1"/>
              </a:solidFill>
              <a:latin typeface="Times New Roman" panose="02020603050405020304" pitchFamily="18" charset="0"/>
              <a:ea typeface="Times New Roman"/>
              <a:cs typeface="Times New Roman" panose="02020603050405020304" pitchFamily="18" charset="0"/>
              <a:sym typeface="Times New Roman"/>
            </a:endParaRPr>
          </a:p>
          <a:p>
            <a:pPr marL="392891">
              <a:buSzPct val="80000"/>
              <a:tabLst>
                <a:tab pos="10814412" algn="l"/>
              </a:tabLst>
            </a:pPr>
            <a:endParaRPr lang="en-US" sz="2000" dirty="0">
              <a:latin typeface="Times New Roman" panose="02020603050405020304" pitchFamily="18" charset="0"/>
              <a:cs typeface="Times New Roman" panose="02020603050405020304" pitchFamily="18" charset="0"/>
            </a:endParaRPr>
          </a:p>
          <a:p>
            <a:r>
              <a:rPr lang="en-US" sz="2100" dirty="0">
                <a:latin typeface="Times New Roman" panose="02020603050405020304" pitchFamily="18" charset="0"/>
                <a:cs typeface="Times New Roman" panose="02020603050405020304" pitchFamily="18" charset="0"/>
              </a:rPr>
              <a:t>Researchers hypothesized that there is a significant difference between listening to music and test taking speed. The results of the investigation did not support the claim of the hypothesis, as listening to music did not significantly increase test-taking speed. Current literature is both consistent and inconsistent with findings. Consistent literature suggests verbal learning is not affected while students listen to background music while studying (Jancke, Sandmann 2010).  Inconsistent literature showed decreased exam anxiety and speed in college students who listened to music while studying (Cournoyer, 2019). </a:t>
            </a:r>
          </a:p>
          <a:p>
            <a:endParaRPr lang="en-US" sz="2100" dirty="0">
              <a:latin typeface="Times New Roman" panose="02020603050405020304" pitchFamily="18" charset="0"/>
              <a:cs typeface="Times New Roman" panose="02020603050405020304" pitchFamily="18" charset="0"/>
            </a:endParaRPr>
          </a:p>
          <a:p>
            <a:r>
              <a:rPr lang="en-US" sz="2100" dirty="0">
                <a:latin typeface="Times New Roman" panose="02020603050405020304" pitchFamily="18" charset="0"/>
                <a:cs typeface="Times New Roman" panose="02020603050405020304" pitchFamily="18" charset="0"/>
              </a:rPr>
              <a:t>Major methodological imitations include changes in testing location per researcher, age differences among participants, potential bias, and music preference. A change in testing areas did not account for outside factors including comfort, seating arrangements, and temperature of the room. An equal number of students from each grade level would give more consistent means for college students is an area of improvement for future research. Also, researchers were friends with the participants, so potential bias may have influenced the results. In future research, bias can be eliminated by recruiting anonymous participants. The final limitation is music preference. Music enjoyment was not a factor in this experiment which may have influenced results. Thus, music preference and test-taking speed is an area of focus for future research studies. </a:t>
            </a:r>
          </a:p>
          <a:p>
            <a:endParaRPr lang="en-US" sz="2100" dirty="0">
              <a:latin typeface="Times New Roman" panose="02020603050405020304" pitchFamily="18" charset="0"/>
              <a:cs typeface="Times New Roman" panose="02020603050405020304" pitchFamily="18" charset="0"/>
            </a:endParaRPr>
          </a:p>
          <a:p>
            <a:r>
              <a:rPr lang="en-US" sz="2100" dirty="0">
                <a:latin typeface="Times New Roman" panose="02020603050405020304" pitchFamily="18" charset="0"/>
                <a:cs typeface="Times New Roman" panose="02020603050405020304" pitchFamily="18" charset="0"/>
              </a:rPr>
              <a:t>A major strength of the study includes a consistency in the pool of participants. All participants are undergraduate students and attend Midwestern Catholic University. The research also includes a large number of participants. 67 participants were recruited for the experiment. Another strength is the manipulation check used at the end of the study. Participants were asked to simply describe the test and whether there was background music present. A final strength includes the type of sampling. There was a representative sample of demographical data. An equal number of males and females were studied across all ethnicities to eliminate skewed data. </a:t>
            </a:r>
          </a:p>
          <a:p>
            <a:endParaRPr lang="en-US" sz="2100" dirty="0">
              <a:latin typeface="Times New Roman" panose="02020603050405020304" pitchFamily="18" charset="0"/>
              <a:cs typeface="Times New Roman" panose="02020603050405020304" pitchFamily="18" charset="0"/>
            </a:endParaRPr>
          </a:p>
          <a:p>
            <a:r>
              <a:rPr lang="en-US" sz="2100" dirty="0">
                <a:latin typeface="Times New Roman" panose="02020603050405020304" pitchFamily="18" charset="0"/>
                <a:cs typeface="Times New Roman" panose="02020603050405020304" pitchFamily="18" charset="0"/>
              </a:rPr>
              <a:t>In future research studies, researchers can investigate different types of music enjoyed by each participant and determine whether the specific type of music increased test-taking speed on a simple mathematics test. In this research, results did not support the claim of the hypothesis. The results indicated that listening to music did not significantly increase test-taking speed. Concluding, no significant difference between listening to music and test taking speed resulted from this research experiment. </a:t>
            </a:r>
          </a:p>
          <a:p>
            <a:pPr marL="392891">
              <a:buSzPct val="80000"/>
              <a:tabLst>
                <a:tab pos="10814412" algn="l"/>
              </a:tabLst>
            </a:pPr>
            <a:endParaRPr lang="en-US" sz="2100" dirty="0">
              <a:latin typeface="Times New Roman" panose="02020603050405020304" pitchFamily="18" charset="0"/>
              <a:cs typeface="Times New Roman" panose="02020603050405020304" pitchFamily="18" charset="0"/>
            </a:endParaRPr>
          </a:p>
          <a:p>
            <a:pPr lvl="0">
              <a:lnSpc>
                <a:spcPct val="50000"/>
              </a:lnSpc>
            </a:pPr>
            <a:endParaRPr lang="en-US" sz="2100" dirty="0">
              <a:latin typeface="Times New Roman" panose="02020603050405020304" pitchFamily="18" charset="0"/>
              <a:cs typeface="Times New Roman" panose="02020603050405020304" pitchFamily="18" charset="0"/>
            </a:endParaRPr>
          </a:p>
          <a:p>
            <a:pPr lvl="0">
              <a:lnSpc>
                <a:spcPct val="50000"/>
              </a:lnSpc>
            </a:pPr>
            <a:endParaRPr lang="en-US" sz="2100" b="1" dirty="0">
              <a:latin typeface="Times New Roman" panose="02020603050405020304" pitchFamily="18" charset="0"/>
              <a:ea typeface="Times New Roman"/>
              <a:cs typeface="Times New Roman" panose="02020603050405020304" pitchFamily="18" charset="0"/>
              <a:sym typeface="Times New Roman"/>
            </a:endParaRPr>
          </a:p>
          <a:p>
            <a:pPr lvl="0" algn="ctr"/>
            <a:endParaRPr lang="en-US" sz="2800" dirty="0">
              <a:latin typeface="Times New Roman"/>
              <a:ea typeface="Times New Roman"/>
              <a:cs typeface="Times New Roman"/>
              <a:sym typeface="Times New Roman"/>
            </a:endParaRPr>
          </a:p>
          <a:p>
            <a:pPr lvl="0"/>
            <a:endParaRPr lang="en-US" sz="2800" dirty="0">
              <a:latin typeface="Times New Roman"/>
              <a:cs typeface="Times New Roman"/>
            </a:endParaRPr>
          </a:p>
          <a:p>
            <a:endParaRPr lang="en-US" sz="2400" dirty="0">
              <a:latin typeface="Times New Roman" panose="02020603050405020304" pitchFamily="18" charset="0"/>
              <a:cs typeface="Times New Roman" panose="02020603050405020304" pitchFamily="18" charset="0"/>
            </a:endParaRPr>
          </a:p>
          <a:p>
            <a:r>
              <a:rPr lang="en-US" sz="3000" dirty="0">
                <a:latin typeface="Times New Roman" panose="02020603050405020304" pitchFamily="18" charset="0"/>
                <a:cs typeface="Times New Roman" panose="02020603050405020304" pitchFamily="18" charset="0"/>
              </a:rPr>
              <a:t>Chang, F., Chang, H., Chen, C., Chen, P., Lai, H., &amp; Peng, T. (2008). </a:t>
            </a:r>
          </a:p>
          <a:p>
            <a:r>
              <a:rPr lang="en-US" sz="3000" dirty="0">
                <a:latin typeface="Times New Roman" panose="02020603050405020304" pitchFamily="18" charset="0"/>
                <a:cs typeface="Times New Roman" panose="02020603050405020304" pitchFamily="18" charset="0"/>
              </a:rPr>
              <a:t>   Randomized crossover trial studying the effect of music on </a:t>
            </a:r>
          </a:p>
          <a:p>
            <a:r>
              <a:rPr lang="en-US" sz="3000" dirty="0">
                <a:latin typeface="Times New Roman" panose="02020603050405020304" pitchFamily="18" charset="0"/>
                <a:cs typeface="Times New Roman" panose="02020603050405020304" pitchFamily="18" charset="0"/>
              </a:rPr>
              <a:t>   examination anxiety. </a:t>
            </a:r>
            <a:r>
              <a:rPr lang="en-US" sz="3000" i="1" dirty="0">
                <a:latin typeface="Times New Roman" panose="02020603050405020304" pitchFamily="18" charset="0"/>
                <a:cs typeface="Times New Roman" panose="02020603050405020304" pitchFamily="18" charset="0"/>
              </a:rPr>
              <a:t>Nurse Education Today</a:t>
            </a:r>
            <a:r>
              <a:rPr lang="en-US" sz="3000" dirty="0">
                <a:latin typeface="Times New Roman" panose="02020603050405020304" pitchFamily="18" charset="0"/>
                <a:cs typeface="Times New Roman" panose="02020603050405020304" pitchFamily="18" charset="0"/>
              </a:rPr>
              <a:t>, </a:t>
            </a:r>
            <a:r>
              <a:rPr lang="en-US" sz="3000" i="1" dirty="0">
                <a:latin typeface="Times New Roman" panose="02020603050405020304" pitchFamily="18" charset="0"/>
                <a:cs typeface="Times New Roman" panose="02020603050405020304" pitchFamily="18" charset="0"/>
              </a:rPr>
              <a:t>28</a:t>
            </a:r>
            <a:r>
              <a:rPr lang="en-US" sz="3000" dirty="0">
                <a:latin typeface="Times New Roman" panose="02020603050405020304" pitchFamily="18" charset="0"/>
                <a:cs typeface="Times New Roman" panose="02020603050405020304" pitchFamily="18" charset="0"/>
              </a:rPr>
              <a:t>(8), 909-916. </a:t>
            </a:r>
          </a:p>
          <a:p>
            <a:r>
              <a:rPr lang="en-US" sz="3000" dirty="0">
                <a:latin typeface="Times New Roman" panose="02020603050405020304" pitchFamily="18" charset="0"/>
                <a:cs typeface="Times New Roman" panose="02020603050405020304" pitchFamily="18" charset="0"/>
              </a:rPr>
              <a:t>   DOI:10.1016/j.nedt.2008.05.011. </a:t>
            </a:r>
          </a:p>
          <a:p>
            <a:pPr lvl="0"/>
            <a:endParaRPr lang="en-US" sz="3000" dirty="0">
              <a:latin typeface="Times New Roman" panose="02020603050405020304" pitchFamily="18" charset="0"/>
              <a:ea typeface="Times New Roman"/>
              <a:cs typeface="Times New Roman" panose="02020603050405020304" pitchFamily="18" charset="0"/>
              <a:sym typeface="Times New Roman"/>
            </a:endParaRPr>
          </a:p>
          <a:p>
            <a:r>
              <a:rPr lang="en-US" sz="3000" dirty="0">
                <a:latin typeface="Times New Roman" panose="02020603050405020304" pitchFamily="18" charset="0"/>
                <a:cs typeface="Times New Roman" panose="02020603050405020304" pitchFamily="18" charset="0"/>
              </a:rPr>
              <a:t>Cournoyer, E. L. (2019). The effect of background music on episodic </a:t>
            </a:r>
          </a:p>
          <a:p>
            <a:r>
              <a:rPr lang="en-US" sz="3000" dirty="0">
                <a:latin typeface="Times New Roman" panose="02020603050405020304" pitchFamily="18" charset="0"/>
                <a:cs typeface="Times New Roman" panose="02020603050405020304" pitchFamily="18" charset="0"/>
              </a:rPr>
              <a:t>   memory. </a:t>
            </a:r>
            <a:r>
              <a:rPr lang="en-US" sz="3000" i="1" dirty="0">
                <a:latin typeface="Times New Roman" panose="02020603050405020304" pitchFamily="18" charset="0"/>
                <a:cs typeface="Times New Roman" panose="02020603050405020304" pitchFamily="18" charset="0"/>
              </a:rPr>
              <a:t>American Psychological Association</a:t>
            </a:r>
            <a:r>
              <a:rPr lang="en-US" sz="3000" dirty="0">
                <a:latin typeface="Times New Roman" panose="02020603050405020304" pitchFamily="18" charset="0"/>
                <a:cs typeface="Times New Roman" panose="02020603050405020304" pitchFamily="18" charset="0"/>
              </a:rPr>
              <a:t>, </a:t>
            </a:r>
            <a:r>
              <a:rPr lang="en-US" sz="3000" i="1" dirty="0">
                <a:latin typeface="Times New Roman" panose="02020603050405020304" pitchFamily="18" charset="0"/>
                <a:cs typeface="Times New Roman" panose="02020603050405020304" pitchFamily="18" charset="0"/>
              </a:rPr>
              <a:t>29</a:t>
            </a:r>
            <a:r>
              <a:rPr lang="en-US" sz="3000" dirty="0">
                <a:latin typeface="Times New Roman" panose="02020603050405020304" pitchFamily="18" charset="0"/>
                <a:cs typeface="Times New Roman" panose="02020603050405020304" pitchFamily="18" charset="0"/>
              </a:rPr>
              <a:t>(1), 22-34. </a:t>
            </a:r>
          </a:p>
          <a:p>
            <a:r>
              <a:rPr lang="en-US" sz="3000" dirty="0">
                <a:latin typeface="Times New Roman" panose="02020603050405020304" pitchFamily="18" charset="0"/>
                <a:cs typeface="Times New Roman" panose="02020603050405020304" pitchFamily="18" charset="0"/>
              </a:rPr>
              <a:t>   DOI:10.1037/t69846-000. </a:t>
            </a:r>
          </a:p>
          <a:p>
            <a:pPr lvl="0"/>
            <a:endParaRPr lang="en-US" sz="3000" i="1" dirty="0">
              <a:latin typeface="Times New Roman" panose="02020603050405020304" pitchFamily="18" charset="0"/>
              <a:ea typeface="Times New Roman"/>
              <a:cs typeface="Times New Roman" panose="02020603050405020304" pitchFamily="18" charset="0"/>
              <a:sym typeface="Times New Roman"/>
            </a:endParaRPr>
          </a:p>
          <a:p>
            <a:r>
              <a:rPr lang="en-US" sz="3000" dirty="0">
                <a:latin typeface="Times New Roman" panose="02020603050405020304" pitchFamily="18" charset="0"/>
                <a:cs typeface="Times New Roman" panose="02020603050405020304" pitchFamily="18" charset="0"/>
              </a:rPr>
              <a:t>Jancke, L., &amp; Sandmann, P. (2010). Music listening while you learn: No </a:t>
            </a:r>
          </a:p>
          <a:p>
            <a:r>
              <a:rPr lang="en-US" sz="3000" dirty="0">
                <a:latin typeface="Times New Roman" panose="02020603050405020304" pitchFamily="18" charset="0"/>
                <a:cs typeface="Times New Roman" panose="02020603050405020304" pitchFamily="18" charset="0"/>
              </a:rPr>
              <a:t>    influence of background music on verbal  learning. </a:t>
            </a:r>
            <a:r>
              <a:rPr lang="en-US" sz="3000" i="1" dirty="0">
                <a:latin typeface="Times New Roman" panose="02020603050405020304" pitchFamily="18" charset="0"/>
                <a:cs typeface="Times New Roman" panose="02020603050405020304" pitchFamily="18" charset="0"/>
              </a:rPr>
              <a:t>BioMed Central </a:t>
            </a:r>
          </a:p>
          <a:p>
            <a:r>
              <a:rPr lang="en-US" sz="3000" i="1" dirty="0">
                <a:latin typeface="Times New Roman" panose="02020603050405020304" pitchFamily="18" charset="0"/>
                <a:cs typeface="Times New Roman" panose="02020603050405020304" pitchFamily="18" charset="0"/>
              </a:rPr>
              <a:t>    Limited</a:t>
            </a:r>
            <a:r>
              <a:rPr lang="en-US" sz="3000" dirty="0">
                <a:latin typeface="Times New Roman" panose="02020603050405020304" pitchFamily="18" charset="0"/>
                <a:cs typeface="Times New Roman" panose="02020603050405020304" pitchFamily="18" charset="0"/>
              </a:rPr>
              <a:t>, </a:t>
            </a:r>
            <a:r>
              <a:rPr lang="en-US" sz="3000" i="1" dirty="0">
                <a:latin typeface="Times New Roman" panose="02020603050405020304" pitchFamily="18" charset="0"/>
                <a:cs typeface="Times New Roman" panose="02020603050405020304" pitchFamily="18" charset="0"/>
              </a:rPr>
              <a:t>6</a:t>
            </a:r>
            <a:r>
              <a:rPr lang="en-US" sz="3000" dirty="0">
                <a:latin typeface="Times New Roman" panose="02020603050405020304" pitchFamily="18" charset="0"/>
                <a:cs typeface="Times New Roman" panose="02020603050405020304" pitchFamily="18" charset="0"/>
              </a:rPr>
              <a:t>(3). DOI:10.1186/1744-9081-6-3. </a:t>
            </a:r>
          </a:p>
          <a:p>
            <a:pPr lvl="0"/>
            <a:endParaRPr lang="en-US" sz="3000" i="1" dirty="0">
              <a:latin typeface="Times New Roman" panose="02020603050405020304" pitchFamily="18" charset="0"/>
              <a:ea typeface="Times New Roman"/>
              <a:cs typeface="Times New Roman" panose="02020603050405020304" pitchFamily="18" charset="0"/>
              <a:sym typeface="Times New Roman"/>
            </a:endParaRPr>
          </a:p>
          <a:p>
            <a:r>
              <a:rPr lang="en-US" sz="3000" dirty="0">
                <a:latin typeface="Times New Roman" panose="02020603050405020304" pitchFamily="18" charset="0"/>
                <a:cs typeface="Times New Roman" panose="02020603050405020304" pitchFamily="18" charset="0"/>
              </a:rPr>
              <a:t>Umzdas, S. (2004). An Analysis of the Academic Achievement of the </a:t>
            </a:r>
          </a:p>
          <a:p>
            <a:r>
              <a:rPr lang="en-US" sz="3000" dirty="0">
                <a:latin typeface="Times New Roman" panose="02020603050405020304" pitchFamily="18" charset="0"/>
                <a:cs typeface="Times New Roman" panose="02020603050405020304" pitchFamily="18" charset="0"/>
              </a:rPr>
              <a:t>    Students Who Listen to Music While Studying. </a:t>
            </a:r>
            <a:r>
              <a:rPr lang="en-US" sz="3000" i="1" dirty="0">
                <a:latin typeface="Times New Roman" panose="02020603050405020304" pitchFamily="18" charset="0"/>
                <a:cs typeface="Times New Roman" panose="02020603050405020304" pitchFamily="18" charset="0"/>
              </a:rPr>
              <a:t>Educational Research </a:t>
            </a:r>
          </a:p>
          <a:p>
            <a:r>
              <a:rPr lang="en-US" sz="3000" i="1" dirty="0">
                <a:latin typeface="Times New Roman" panose="02020603050405020304" pitchFamily="18" charset="0"/>
                <a:cs typeface="Times New Roman" panose="02020603050405020304" pitchFamily="18" charset="0"/>
              </a:rPr>
              <a:t>    and Reviews, 10</a:t>
            </a:r>
            <a:r>
              <a:rPr lang="en-US" sz="3000" dirty="0">
                <a:latin typeface="Times New Roman" panose="02020603050405020304" pitchFamily="18" charset="0"/>
                <a:cs typeface="Times New Roman" panose="02020603050405020304" pitchFamily="18" charset="0"/>
              </a:rPr>
              <a:t>(6), 728-732. DOI:10.5897/ERR2014.1742</a:t>
            </a:r>
          </a:p>
          <a:p>
            <a:pPr lvl="0"/>
            <a:endParaRPr lang="en-US" sz="2500" dirty="0">
              <a:latin typeface="Times New Roman"/>
              <a:ea typeface="Times New Roman"/>
              <a:cs typeface="Times New Roman"/>
              <a:sym typeface="Times New Roman"/>
            </a:endParaRPr>
          </a:p>
        </p:txBody>
      </p:sp>
      <p:graphicFrame>
        <p:nvGraphicFramePr>
          <p:cNvPr id="17" name="Content Placeholder 7">
            <a:extLst>
              <a:ext uri="{FF2B5EF4-FFF2-40B4-BE49-F238E27FC236}">
                <a16:creationId xmlns:a16="http://schemas.microsoft.com/office/drawing/2014/main" id="{D20B5971-F644-4742-9CDA-3269688EBB08}"/>
              </a:ext>
            </a:extLst>
          </p:cNvPr>
          <p:cNvGraphicFramePr>
            <a:graphicFrameLocks/>
          </p:cNvGraphicFramePr>
          <p:nvPr>
            <p:extLst>
              <p:ext uri="{D42A27DB-BD31-4B8C-83A1-F6EECF244321}">
                <p14:modId xmlns:p14="http://schemas.microsoft.com/office/powerpoint/2010/main" val="138555216"/>
              </p:ext>
            </p:extLst>
          </p:nvPr>
        </p:nvGraphicFramePr>
        <p:xfrm>
          <a:off x="13105055" y="13521545"/>
          <a:ext cx="10489670" cy="6412125"/>
        </p:xfrm>
        <a:graphic>
          <a:graphicData uri="http://schemas.openxmlformats.org/drawingml/2006/chart">
            <c:chart xmlns:c="http://schemas.openxmlformats.org/drawingml/2006/chart" xmlns:r="http://schemas.openxmlformats.org/officeDocument/2006/relationships" r:id="rId4"/>
          </a:graphicData>
        </a:graphic>
      </p:graphicFrame>
      <p:pic>
        <p:nvPicPr>
          <p:cNvPr id="22" name="Picture 21">
            <a:extLst>
              <a:ext uri="{FF2B5EF4-FFF2-40B4-BE49-F238E27FC236}">
                <a16:creationId xmlns:a16="http://schemas.microsoft.com/office/drawing/2014/main" id="{6FBF8C96-221B-6046-9B0E-18D0C60AC707}"/>
              </a:ext>
            </a:extLst>
          </p:cNvPr>
          <p:cNvPicPr>
            <a:picLocks noChangeAspect="1"/>
          </p:cNvPicPr>
          <p:nvPr/>
        </p:nvPicPr>
        <p:blipFill>
          <a:blip r:embed="rId5"/>
          <a:stretch>
            <a:fillRect/>
          </a:stretch>
        </p:blipFill>
        <p:spPr>
          <a:xfrm>
            <a:off x="6611154" y="23251024"/>
            <a:ext cx="4043593" cy="3048435"/>
          </a:xfrm>
          <a:prstGeom prst="rect">
            <a:avLst/>
          </a:prstGeom>
        </p:spPr>
      </p:pic>
      <p:pic>
        <p:nvPicPr>
          <p:cNvPr id="2" name="Picture 1">
            <a:extLst>
              <a:ext uri="{FF2B5EF4-FFF2-40B4-BE49-F238E27FC236}">
                <a16:creationId xmlns:a16="http://schemas.microsoft.com/office/drawing/2014/main" id="{8A5F4E9C-AAAB-DF44-B7E5-4622D2B6A39B}"/>
              </a:ext>
            </a:extLst>
          </p:cNvPr>
          <p:cNvPicPr>
            <a:picLocks noChangeAspect="1"/>
          </p:cNvPicPr>
          <p:nvPr/>
        </p:nvPicPr>
        <p:blipFill>
          <a:blip r:embed="rId6"/>
          <a:stretch>
            <a:fillRect/>
          </a:stretch>
        </p:blipFill>
        <p:spPr>
          <a:xfrm>
            <a:off x="14486243" y="20671422"/>
            <a:ext cx="7603514" cy="2158417"/>
          </a:xfrm>
          <a:prstGeom prst="rect">
            <a:avLst/>
          </a:prstGeom>
        </p:spPr>
      </p:pic>
      <p:pic>
        <p:nvPicPr>
          <p:cNvPr id="3" name="Picture 2">
            <a:extLst>
              <a:ext uri="{FF2B5EF4-FFF2-40B4-BE49-F238E27FC236}">
                <a16:creationId xmlns:a16="http://schemas.microsoft.com/office/drawing/2014/main" id="{9BBAD1A3-D4E1-E246-8904-3579250BF3CE}"/>
              </a:ext>
            </a:extLst>
          </p:cNvPr>
          <p:cNvPicPr>
            <a:picLocks noChangeAspect="1"/>
          </p:cNvPicPr>
          <p:nvPr/>
        </p:nvPicPr>
        <p:blipFill>
          <a:blip r:embed="rId7"/>
          <a:stretch>
            <a:fillRect/>
          </a:stretch>
        </p:blipFill>
        <p:spPr>
          <a:xfrm>
            <a:off x="14735136" y="22910538"/>
            <a:ext cx="7105728" cy="1554864"/>
          </a:xfrm>
          <a:prstGeom prst="rect">
            <a:avLst/>
          </a:prstGeom>
        </p:spPr>
      </p:pic>
    </p:spTree>
    <p:extLst>
      <p:ext uri="{BB962C8B-B14F-4D97-AF65-F5344CB8AC3E}">
        <p14:creationId xmlns:p14="http://schemas.microsoft.com/office/powerpoint/2010/main" val="1637958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892EC69D96CA24C8C67633A02DDCCCA" ma:contentTypeVersion="10" ma:contentTypeDescription="Create a new document." ma:contentTypeScope="" ma:versionID="a996d1bae4e521434018003176587980">
  <xsd:schema xmlns:xsd="http://www.w3.org/2001/XMLSchema" xmlns:xs="http://www.w3.org/2001/XMLSchema" xmlns:p="http://schemas.microsoft.com/office/2006/metadata/properties" xmlns:ns3="360372ac-18e4-4865-acac-06603ef73e8e" xmlns:ns4="bcaab193-c466-405b-8b6f-346f14180857" targetNamespace="http://schemas.microsoft.com/office/2006/metadata/properties" ma:root="true" ma:fieldsID="5fb0ede9fc2f0d75b886e874f35977a1" ns3:_="" ns4:_="">
    <xsd:import namespace="360372ac-18e4-4865-acac-06603ef73e8e"/>
    <xsd:import namespace="bcaab193-c466-405b-8b6f-346f1418085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0372ac-18e4-4865-acac-06603ef73e8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aab193-c466-405b-8b6f-346f1418085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41E8113-84D4-40DD-A9BD-46599DD69906}">
  <ds:schemaRefs>
    <ds:schemaRef ds:uri="http://schemas.microsoft.com/sharepoint/v3/contenttype/forms"/>
  </ds:schemaRefs>
</ds:datastoreItem>
</file>

<file path=customXml/itemProps2.xml><?xml version="1.0" encoding="utf-8"?>
<ds:datastoreItem xmlns:ds="http://schemas.openxmlformats.org/officeDocument/2006/customXml" ds:itemID="{A65D0977-058B-4B93-B2D8-986616AD5C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0372ac-18e4-4865-acac-06603ef73e8e"/>
    <ds:schemaRef ds:uri="bcaab193-c466-405b-8b6f-346f141808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5C0C167-68CC-4766-82EB-3E1EEF32A7BD}">
  <ds:schemaRefs>
    <ds:schemaRef ds:uri="http://purl.org/dc/elements/1.1/"/>
    <ds:schemaRef ds:uri="http://schemas.microsoft.com/office/2006/metadata/properties"/>
    <ds:schemaRef ds:uri="360372ac-18e4-4865-acac-06603ef73e8e"/>
    <ds:schemaRef ds:uri="http://purl.org/dc/terms/"/>
    <ds:schemaRef ds:uri="http://schemas.microsoft.com/office/2006/documentManagement/types"/>
    <ds:schemaRef ds:uri="bcaab193-c466-405b-8b6f-346f14180857"/>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9310</TotalTime>
  <Words>1001</Words>
  <Application>Microsoft Macintosh PowerPoint</Application>
  <PresentationFormat>Custom</PresentationFormat>
  <Paragraphs>182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Marielle Samii</dc:creator>
  <cp:lastModifiedBy>Maj, Joanna</cp:lastModifiedBy>
  <cp:revision>98</cp:revision>
  <dcterms:created xsi:type="dcterms:W3CDTF">2017-11-13T21:11:00Z</dcterms:created>
  <dcterms:modified xsi:type="dcterms:W3CDTF">2019-12-07T03:20:35Z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0x010100D892EC69D96CA24C8C67633A02DDCCCA</vt:lpwstr>
  </property>
</Properties>
</file>