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8404800" cy="29260800"/>
  <p:notesSz cx="37441188" cy="49234725"/>
  <p:custDataLst>
    <p:tags r:id="rId5"/>
  </p:custDataLst>
  <p:defaultTextStyle>
    <a:defPPr>
      <a:defRPr lang="en-US"/>
    </a:defPPr>
    <a:lvl1pPr algn="l" defTabSz="4509538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254070" indent="-1851357" algn="l" defTabSz="4509538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509538" indent="-3704114" algn="l" defTabSz="4509538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765006" indent="-5556869" algn="l" defTabSz="4509538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9020475" indent="-7409626" algn="l" defTabSz="4509538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13561" algn="l" defTabSz="805424" rtl="0" eaLnBrk="1" latinLnBrk="0" hangingPunct="1"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416273" algn="l" defTabSz="805424" rtl="0" eaLnBrk="1" latinLnBrk="0" hangingPunct="1"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818986" algn="l" defTabSz="805424" rtl="0" eaLnBrk="1" latinLnBrk="0" hangingPunct="1"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221698" algn="l" defTabSz="805424" rtl="0" eaLnBrk="1" latinLnBrk="0" hangingPunct="1">
      <a:defRPr sz="8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Nakia" initials="G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D236"/>
    <a:srgbClr val="0066FF"/>
    <a:srgbClr val="382B48"/>
    <a:srgbClr val="9F8EB3"/>
    <a:srgbClr val="E6E6E6"/>
    <a:srgbClr val="1E2798"/>
    <a:srgbClr val="2623A7"/>
    <a:srgbClr val="008A3E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315" autoAdjust="0"/>
    <p:restoredTop sz="50000" autoAdjust="0"/>
  </p:normalViewPr>
  <p:slideViewPr>
    <p:cSldViewPr snapToGrid="0">
      <p:cViewPr>
        <p:scale>
          <a:sx n="21" d="100"/>
          <a:sy n="21" d="100"/>
        </p:scale>
        <p:origin x="936" y="256"/>
      </p:cViewPr>
      <p:guideLst>
        <p:guide orient="horz" pos="9216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Interaction Desire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4-42A9-A626-7DBDBD490E19}"/>
              </c:ext>
            </c:extLst>
          </c:dPt>
          <c:dPt>
            <c:idx val="1"/>
            <c:invertIfNegative val="0"/>
            <c:bubble3D val="0"/>
            <c:spPr>
              <a:solidFill>
                <a:srgbClr val="FDD2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4-42A9-A626-7DBDBD490E19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Sheet1!$D$10:$D$11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Sheet1!$E$10:$E$11</c:f>
              <c:numCache>
                <c:formatCode>General</c:formatCode>
                <c:ptCount val="2"/>
                <c:pt idx="0">
                  <c:v>3.6061000000000001</c:v>
                </c:pt>
                <c:pt idx="1">
                  <c:v>4.1388999999999996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4-42A9-A626-7DBDBD490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220400"/>
        <c:axId val="244224008"/>
      </c:barChart>
      <c:catAx>
        <c:axId val="2442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24008"/>
        <c:crosses val="autoZero"/>
        <c:auto val="1"/>
        <c:lblAlgn val="ctr"/>
        <c:lblOffset val="100"/>
        <c:noMultiLvlLbl val="0"/>
      </c:catAx>
      <c:valAx>
        <c:axId val="244224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VAS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"How much do you want to interact?"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2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PIQ Score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DD2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CF-4FD8-BF27-E21A99056505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Sheet1!$C$8:$C$9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Sheet1!$D$8:$D$9</c:f>
              <c:numCache>
                <c:formatCode>###0.00</c:formatCode>
                <c:ptCount val="2"/>
                <c:pt idx="0">
                  <c:v>12.806451612903226</c:v>
                </c:pt>
                <c:pt idx="1">
                  <c:v>11.67741935483871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F-4FD8-BF27-E21A99056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583880"/>
        <c:axId val="507587160"/>
      </c:barChart>
      <c:catAx>
        <c:axId val="50758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87160"/>
        <c:crosses val="autoZero"/>
        <c:auto val="1"/>
        <c:lblAlgn val="ctr"/>
        <c:lblOffset val="100"/>
        <c:noMultiLvlLbl val="0"/>
      </c:catAx>
      <c:valAx>
        <c:axId val="507587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PIQ</a:t>
                </a:r>
                <a:r>
                  <a:rPr lang="en-US" sz="1200" b="1" baseline="0">
                    <a:solidFill>
                      <a:schemeClr val="tx1"/>
                    </a:solidFill>
                  </a:rPr>
                  <a:t> Score</a:t>
                </a:r>
                <a:endParaRPr lang="en-US" sz="12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8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Sheet1!$F$19:$F$22</c:f>
              <c:strCache>
                <c:ptCount val="4"/>
                <c:pt idx="0">
                  <c:v>Baseline</c:v>
                </c:pt>
                <c:pt idx="1">
                  <c:v>Respect</c:v>
                </c:pt>
                <c:pt idx="2">
                  <c:v>Friendship</c:v>
                </c:pt>
                <c:pt idx="3">
                  <c:v>Affection</c:v>
                </c:pt>
              </c:strCache>
            </c:strRef>
          </c:cat>
          <c:val>
            <c:numRef>
              <c:f>Sheet1!$G$19:$G$22</c:f>
              <c:numCache>
                <c:formatCode>###0.000</c:formatCode>
                <c:ptCount val="4"/>
                <c:pt idx="0">
                  <c:v>5.7918164242424224</c:v>
                </c:pt>
                <c:pt idx="1">
                  <c:v>5.093305198484849</c:v>
                </c:pt>
                <c:pt idx="2">
                  <c:v>5.6073445484848481</c:v>
                </c:pt>
                <c:pt idx="3">
                  <c:v>5.6377332287878774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B-43E5-965E-466FBBF027BB}"/>
            </c:ext>
          </c:extLst>
        </c:ser>
        <c:ser>
          <c:idx val="1"/>
          <c:order val="1"/>
          <c:tx>
            <c:strRef>
              <c:f>Sheet1!$H$18</c:f>
              <c:strCache>
                <c:ptCount val="1"/>
                <c:pt idx="0">
                  <c:v>Experimental</c:v>
                </c:pt>
              </c:strCache>
            </c:strRef>
          </c:tx>
          <c:spPr>
            <a:solidFill>
              <a:srgbClr val="FDD236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Sheet1!$F$19:$F$22</c:f>
              <c:strCache>
                <c:ptCount val="4"/>
                <c:pt idx="0">
                  <c:v>Baseline</c:v>
                </c:pt>
                <c:pt idx="1">
                  <c:v>Respect</c:v>
                </c:pt>
                <c:pt idx="2">
                  <c:v>Friendship</c:v>
                </c:pt>
                <c:pt idx="3">
                  <c:v>Affection</c:v>
                </c:pt>
              </c:strCache>
            </c:strRef>
          </c:cat>
          <c:val>
            <c:numRef>
              <c:f>Sheet1!$H$19:$H$22</c:f>
              <c:numCache>
                <c:formatCode>###0.000</c:formatCode>
                <c:ptCount val="4"/>
                <c:pt idx="0">
                  <c:v>6.2037036666666685</c:v>
                </c:pt>
                <c:pt idx="1">
                  <c:v>6.1248430000000011</c:v>
                </c:pt>
                <c:pt idx="2">
                  <c:v>6.7678907222222238</c:v>
                </c:pt>
                <c:pt idx="3">
                  <c:v>6.4320463472222231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B-43E5-965E-466FBBF02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492960"/>
        <c:axId val="263492304"/>
      </c:barChart>
      <c:catAx>
        <c:axId val="26349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Image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92304"/>
        <c:crosses val="autoZero"/>
        <c:auto val="1"/>
        <c:lblAlgn val="ctr"/>
        <c:lblOffset val="100"/>
        <c:noMultiLvlLbl val="0"/>
      </c:catAx>
      <c:valAx>
        <c:axId val="263492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VAS</a:t>
                </a:r>
                <a:r>
                  <a:rPr lang="en-US" b="1" baseline="0">
                    <a:solidFill>
                      <a:schemeClr val="tx1"/>
                    </a:solidFill>
                  </a:rPr>
                  <a:t> Rating</a:t>
                </a:r>
                <a:endParaRPr lang="en-US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266930248055"/>
          <c:y val="6.0179748864437098E-3"/>
          <c:w val="0.18504461942257219"/>
          <c:h val="0.1215503848535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Sheet1!$H$17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Sheet1!$G$18:$G$21</c:f>
              <c:strCache>
                <c:ptCount val="4"/>
                <c:pt idx="0">
                  <c:v>Baseline</c:v>
                </c:pt>
                <c:pt idx="1">
                  <c:v>Respect</c:v>
                </c:pt>
                <c:pt idx="2">
                  <c:v>Friendship</c:v>
                </c:pt>
                <c:pt idx="3">
                  <c:v>Affection</c:v>
                </c:pt>
              </c:strCache>
            </c:strRef>
          </c:cat>
          <c:val>
            <c:numRef>
              <c:f>Sheet1!$H$18:$H$21</c:f>
              <c:numCache>
                <c:formatCode>###0.000</c:formatCode>
                <c:ptCount val="4"/>
                <c:pt idx="0">
                  <c:v>1.8604679127272723</c:v>
                </c:pt>
                <c:pt idx="1">
                  <c:v>1.9792832193939394</c:v>
                </c:pt>
                <c:pt idx="2">
                  <c:v>1.7786328848484845</c:v>
                </c:pt>
                <c:pt idx="3">
                  <c:v>1.6733400648484849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A-4DCD-8AE4-00DA91A86380}"/>
            </c:ext>
          </c:extLst>
        </c:ser>
        <c:ser>
          <c:idx val="1"/>
          <c:order val="1"/>
          <c:tx>
            <c:strRef>
              <c:f>Sheet1!$I$17</c:f>
              <c:strCache>
                <c:ptCount val="1"/>
                <c:pt idx="0">
                  <c:v>Experimental</c:v>
                </c:pt>
              </c:strCache>
            </c:strRef>
          </c:tx>
          <c:spPr>
            <a:solidFill>
              <a:srgbClr val="FDD236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Sheet1!$G$18:$G$21</c:f>
              <c:strCache>
                <c:ptCount val="4"/>
                <c:pt idx="0">
                  <c:v>Baseline</c:v>
                </c:pt>
                <c:pt idx="1">
                  <c:v>Respect</c:v>
                </c:pt>
                <c:pt idx="2">
                  <c:v>Friendship</c:v>
                </c:pt>
                <c:pt idx="3">
                  <c:v>Affection</c:v>
                </c:pt>
              </c:strCache>
            </c:strRef>
          </c:cat>
          <c:val>
            <c:numRef>
              <c:f>Sheet1!$I$18:$I$21</c:f>
              <c:numCache>
                <c:formatCode>###0.000</c:formatCode>
                <c:ptCount val="4"/>
                <c:pt idx="0">
                  <c:v>1.1487745394444442</c:v>
                </c:pt>
                <c:pt idx="1">
                  <c:v>1.2762048938888892</c:v>
                </c:pt>
                <c:pt idx="2">
                  <c:v>0.97300310944444401</c:v>
                </c:pt>
                <c:pt idx="3">
                  <c:v>0.93533780055555538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A-4DCD-8AE4-00DA91A86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128320"/>
        <c:axId val="367120776"/>
      </c:barChart>
      <c:catAx>
        <c:axId val="367128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Image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20776"/>
        <c:crosses val="autoZero"/>
        <c:auto val="1"/>
        <c:lblAlgn val="ctr"/>
        <c:lblOffset val="100"/>
        <c:noMultiLvlLbl val="0"/>
      </c:catAx>
      <c:valAx>
        <c:axId val="367120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VAS</a:t>
                </a:r>
                <a:r>
                  <a:rPr lang="en-US" b="1" baseline="0">
                    <a:solidFill>
                      <a:schemeClr val="tx1"/>
                    </a:solidFill>
                  </a:rPr>
                  <a:t> Rating</a:t>
                </a:r>
                <a:endParaRPr lang="en-US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2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581102362204729"/>
          <c:y val="6.5392971711869308E-2"/>
          <c:w val="0.17485818372920611"/>
          <c:h val="0.10951831026729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F-4A11-9506-411AB0E4C51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F-4A11-9506-411AB0E4C51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7F-4A11-9506-411AB0E4C51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E7F-4A11-9506-411AB0E4C513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Sheet1!$D$10:$D$13</c:f>
              <c:strCache>
                <c:ptCount val="4"/>
                <c:pt idx="0">
                  <c:v>Positive Control</c:v>
                </c:pt>
                <c:pt idx="1">
                  <c:v>Negative Control</c:v>
                </c:pt>
                <c:pt idx="2">
                  <c:v>Positive Experimental</c:v>
                </c:pt>
                <c:pt idx="3">
                  <c:v>Negative Experimental</c:v>
                </c:pt>
              </c:strCache>
            </c:strRef>
          </c:cat>
          <c:val>
            <c:numRef>
              <c:f>Sheet1!$E$10:$E$13</c:f>
              <c:numCache>
                <c:formatCode>###0.000</c:formatCode>
                <c:ptCount val="4"/>
                <c:pt idx="0">
                  <c:v>12.806451612903226</c:v>
                </c:pt>
                <c:pt idx="1">
                  <c:v>15.214285714285714</c:v>
                </c:pt>
                <c:pt idx="2">
                  <c:v>11.67741935483871</c:v>
                </c:pt>
                <c:pt idx="3">
                  <c:v>13.549019607843137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F-4A11-9506-411AB0E4C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776016"/>
        <c:axId val="261777984"/>
      </c:barChart>
      <c:catAx>
        <c:axId val="2617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777984"/>
        <c:crosses val="autoZero"/>
        <c:auto val="1"/>
        <c:lblAlgn val="ctr"/>
        <c:lblOffset val="100"/>
        <c:noMultiLvlLbl val="0"/>
      </c:catAx>
      <c:valAx>
        <c:axId val="261777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PIQ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77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44-4F28-B0F8-39403A4C654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44-4F28-B0F8-39403A4C654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B44-4F28-B0F8-39403A4C654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44-4F28-B0F8-39403A4C6547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Sheet1!$F$8:$F$11</c:f>
              <c:strCache>
                <c:ptCount val="4"/>
                <c:pt idx="0">
                  <c:v>Positive Control</c:v>
                </c:pt>
                <c:pt idx="1">
                  <c:v>Negative Control</c:v>
                </c:pt>
                <c:pt idx="2">
                  <c:v>Positive Experimental</c:v>
                </c:pt>
                <c:pt idx="3">
                  <c:v>Negative Experimental</c:v>
                </c:pt>
              </c:strCache>
            </c:strRef>
          </c:cat>
          <c:val>
            <c:numRef>
              <c:f>Sheet1!$G$8:$G$11</c:f>
              <c:numCache>
                <c:formatCode>###0.000</c:formatCode>
                <c:ptCount val="4"/>
                <c:pt idx="0">
                  <c:v>3.606060606060606</c:v>
                </c:pt>
                <c:pt idx="1">
                  <c:v>4.0714285714285712</c:v>
                </c:pt>
                <c:pt idx="2">
                  <c:v>4.1388888888888893</c:v>
                </c:pt>
                <c:pt idx="3">
                  <c:v>4.0392156862745097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4-4F28-B0F8-39403A4C6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48992"/>
        <c:axId val="373349320"/>
      </c:barChart>
      <c:catAx>
        <c:axId val="3733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49320"/>
        <c:crosses val="autoZero"/>
        <c:auto val="1"/>
        <c:lblAlgn val="ctr"/>
        <c:lblOffset val="100"/>
        <c:noMultiLvlLbl val="0"/>
      </c:catAx>
      <c:valAx>
        <c:axId val="373349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chemeClr val="tx1"/>
                    </a:solidFill>
                  </a:rPr>
                  <a:t>VAS</a:t>
                </a:r>
                <a:r>
                  <a:rPr lang="en-US" sz="900" b="1" baseline="0">
                    <a:solidFill>
                      <a:schemeClr val="tx1"/>
                    </a:solidFill>
                  </a:rPr>
                  <a:t> "How much do you want to interact?" </a:t>
                </a:r>
                <a:endParaRPr lang="en-US" sz="9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224250" cy="2462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207413" y="0"/>
            <a:ext cx="16225837" cy="2462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A415AF-C8C3-4C50-A15C-7D4B6BF87E12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6764576"/>
            <a:ext cx="16224250" cy="24622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207413" y="46764576"/>
            <a:ext cx="16225837" cy="24622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5546B7-11D2-4C55-A576-E5D34DCB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224250" cy="2462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207413" y="0"/>
            <a:ext cx="16225837" cy="2462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D9514-AB81-40F3-9620-12DCAFCFFCAE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0" y="3692525"/>
            <a:ext cx="24233188" cy="1846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44913" y="23387050"/>
            <a:ext cx="29952950" cy="2215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6764576"/>
            <a:ext cx="16224250" cy="24622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207413" y="46764576"/>
            <a:ext cx="16225837" cy="24622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BAB723-47C9-4F8D-9793-AB3687E1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2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0271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80542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20813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6108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013561" algn="l" defTabSz="8054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6273" algn="l" defTabSz="8054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8986" algn="l" defTabSz="8054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21698" algn="l" defTabSz="8054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0" y="3692525"/>
            <a:ext cx="24233188" cy="18462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9AFA9A-51D1-4382-936E-18682D52998C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089817"/>
            <a:ext cx="32644080" cy="627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6581120"/>
            <a:ext cx="268833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55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1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6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2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7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3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8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04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28AA-9AD9-4810-B1A2-64EC846D4160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E0F6-2DFB-4691-9CB5-75DF4A4E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031B-F56E-4145-88DA-B1715A4E0FB6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5DBD-AF37-4209-8A93-41D37109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926160" y="6563367"/>
            <a:ext cx="48386050" cy="1398083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4686" y="6563367"/>
            <a:ext cx="144531396" cy="1398083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07F7-6D40-4F4D-B0BA-AB733ABE1832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99AE-54BD-4F4E-871C-B54AE1E1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5CEC-1C96-45D5-BA5C-4FD3B4D36576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1729-4A7D-4F8B-9F63-FA1B8327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18802777"/>
            <a:ext cx="32644080" cy="5811520"/>
          </a:xfrm>
        </p:spPr>
        <p:txBody>
          <a:bodyPr anchor="t"/>
          <a:lstStyle>
            <a:lvl1pPr algn="l">
              <a:defRPr sz="19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2401980"/>
            <a:ext cx="32644080" cy="6400799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55189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10377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6556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2075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27594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3113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78631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04150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1DDB-6A86-4FE1-B7A0-DB196C7F30B6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EABB-6FC5-489A-A0DA-3DEA5A925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4684" y="38235474"/>
            <a:ext cx="96458721" cy="108136265"/>
          </a:xfrm>
        </p:spPr>
        <p:txBody>
          <a:bodyPr/>
          <a:lstStyle>
            <a:lvl1pPr>
              <a:defRPr sz="13800"/>
            </a:lvl1pPr>
            <a:lvl2pPr>
              <a:defRPr sz="118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53490" y="38235474"/>
            <a:ext cx="96458725" cy="108136265"/>
          </a:xfrm>
        </p:spPr>
        <p:txBody>
          <a:bodyPr/>
          <a:lstStyle>
            <a:lvl1pPr>
              <a:defRPr sz="13800"/>
            </a:lvl1pPr>
            <a:lvl2pPr>
              <a:defRPr sz="118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9598-8BE4-453F-BDEA-0BB69592DFAA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7E2-202E-46A9-BB54-B81AF3BFF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8"/>
            <a:ext cx="3456432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6" y="6549819"/>
            <a:ext cx="16968790" cy="2729652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55189" indent="0">
              <a:buNone/>
              <a:defRPr sz="9900" b="1"/>
            </a:lvl2pPr>
            <a:lvl3pPr marL="4510377" indent="0">
              <a:buNone/>
              <a:defRPr sz="8900" b="1"/>
            </a:lvl3pPr>
            <a:lvl4pPr marL="6765566" indent="0">
              <a:buNone/>
              <a:defRPr sz="7900" b="1"/>
            </a:lvl4pPr>
            <a:lvl5pPr marL="9020753" indent="0">
              <a:buNone/>
              <a:defRPr sz="7900" b="1"/>
            </a:lvl5pPr>
            <a:lvl6pPr marL="11275942" indent="0">
              <a:buNone/>
              <a:defRPr sz="7900" b="1"/>
            </a:lvl6pPr>
            <a:lvl7pPr marL="13531130" indent="0">
              <a:buNone/>
              <a:defRPr sz="7900" b="1"/>
            </a:lvl7pPr>
            <a:lvl8pPr marL="15786319" indent="0">
              <a:buNone/>
              <a:defRPr sz="7900" b="1"/>
            </a:lvl8pPr>
            <a:lvl9pPr marL="18041507" indent="0">
              <a:buNone/>
              <a:defRPr sz="7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6" y="9279469"/>
            <a:ext cx="16968790" cy="16858831"/>
          </a:xfrm>
        </p:spPr>
        <p:txBody>
          <a:bodyPr/>
          <a:lstStyle>
            <a:lvl1pPr>
              <a:defRPr sz="118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549819"/>
            <a:ext cx="16975455" cy="2729652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55189" indent="0">
              <a:buNone/>
              <a:defRPr sz="9900" b="1"/>
            </a:lvl2pPr>
            <a:lvl3pPr marL="4510377" indent="0">
              <a:buNone/>
              <a:defRPr sz="8900" b="1"/>
            </a:lvl3pPr>
            <a:lvl4pPr marL="6765566" indent="0">
              <a:buNone/>
              <a:defRPr sz="7900" b="1"/>
            </a:lvl4pPr>
            <a:lvl5pPr marL="9020753" indent="0">
              <a:buNone/>
              <a:defRPr sz="7900" b="1"/>
            </a:lvl5pPr>
            <a:lvl6pPr marL="11275942" indent="0">
              <a:buNone/>
              <a:defRPr sz="7900" b="1"/>
            </a:lvl6pPr>
            <a:lvl7pPr marL="13531130" indent="0">
              <a:buNone/>
              <a:defRPr sz="7900" b="1"/>
            </a:lvl7pPr>
            <a:lvl8pPr marL="15786319" indent="0">
              <a:buNone/>
              <a:defRPr sz="7900" b="1"/>
            </a:lvl8pPr>
            <a:lvl9pPr marL="18041507" indent="0">
              <a:buNone/>
              <a:defRPr sz="7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9279469"/>
            <a:ext cx="16975455" cy="16858831"/>
          </a:xfrm>
        </p:spPr>
        <p:txBody>
          <a:bodyPr/>
          <a:lstStyle>
            <a:lvl1pPr>
              <a:defRPr sz="118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0E29-9B80-4217-BD9E-731000E42273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109F-26F1-4351-91FA-DDD5C3C5C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DBCA-3732-4060-A9B8-3342148001C6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5CF7-F399-4E05-BF02-4C6707D5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C316-C11C-4B3F-A322-B848D9EF2EC8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DF74-96BC-4703-B276-6CD771EF1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50" y="1165013"/>
            <a:ext cx="12634915" cy="495808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165018"/>
            <a:ext cx="21469350" cy="24973284"/>
          </a:xfrm>
        </p:spPr>
        <p:txBody>
          <a:bodyPr/>
          <a:lstStyle>
            <a:lvl1pPr>
              <a:defRPr sz="15800"/>
            </a:lvl1pPr>
            <a:lvl2pPr>
              <a:defRPr sz="13800"/>
            </a:lvl2pPr>
            <a:lvl3pPr>
              <a:defRPr sz="118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50" y="6123098"/>
            <a:ext cx="12634915" cy="20015204"/>
          </a:xfrm>
        </p:spPr>
        <p:txBody>
          <a:bodyPr/>
          <a:lstStyle>
            <a:lvl1pPr marL="0" indent="0">
              <a:buNone/>
              <a:defRPr sz="6900"/>
            </a:lvl1pPr>
            <a:lvl2pPr marL="2255189" indent="0">
              <a:buNone/>
              <a:defRPr sz="5900"/>
            </a:lvl2pPr>
            <a:lvl3pPr marL="4510377" indent="0">
              <a:buNone/>
              <a:defRPr sz="4900"/>
            </a:lvl3pPr>
            <a:lvl4pPr marL="6765566" indent="0">
              <a:buNone/>
              <a:defRPr sz="4400"/>
            </a:lvl4pPr>
            <a:lvl5pPr marL="9020753" indent="0">
              <a:buNone/>
              <a:defRPr sz="4400"/>
            </a:lvl5pPr>
            <a:lvl6pPr marL="11275942" indent="0">
              <a:buNone/>
              <a:defRPr sz="4400"/>
            </a:lvl6pPr>
            <a:lvl7pPr marL="13531130" indent="0">
              <a:buNone/>
              <a:defRPr sz="4400"/>
            </a:lvl7pPr>
            <a:lvl8pPr marL="15786319" indent="0">
              <a:buNone/>
              <a:defRPr sz="4400"/>
            </a:lvl8pPr>
            <a:lvl9pPr marL="18041507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7269-EAAC-405C-8518-5082270BBE1A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16CB-53CF-4900-85AC-522925E69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0482562"/>
            <a:ext cx="23042880" cy="2418084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614507"/>
            <a:ext cx="23042880" cy="17556480"/>
          </a:xfrm>
        </p:spPr>
        <p:txBody>
          <a:bodyPr rtlCol="0">
            <a:normAutofit/>
          </a:bodyPr>
          <a:lstStyle>
            <a:lvl1pPr marL="0" indent="0">
              <a:buNone/>
              <a:defRPr sz="15800"/>
            </a:lvl1pPr>
            <a:lvl2pPr marL="2255189" indent="0">
              <a:buNone/>
              <a:defRPr sz="13800"/>
            </a:lvl2pPr>
            <a:lvl3pPr marL="4510377" indent="0">
              <a:buNone/>
              <a:defRPr sz="11800"/>
            </a:lvl3pPr>
            <a:lvl4pPr marL="6765566" indent="0">
              <a:buNone/>
              <a:defRPr sz="9900"/>
            </a:lvl4pPr>
            <a:lvl5pPr marL="9020753" indent="0">
              <a:buNone/>
              <a:defRPr sz="9900"/>
            </a:lvl5pPr>
            <a:lvl6pPr marL="11275942" indent="0">
              <a:buNone/>
              <a:defRPr sz="9900"/>
            </a:lvl6pPr>
            <a:lvl7pPr marL="13531130" indent="0">
              <a:buNone/>
              <a:defRPr sz="9900"/>
            </a:lvl7pPr>
            <a:lvl8pPr marL="15786319" indent="0">
              <a:buNone/>
              <a:defRPr sz="9900"/>
            </a:lvl8pPr>
            <a:lvl9pPr marL="18041507" indent="0">
              <a:buNone/>
              <a:defRPr sz="9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2900646"/>
            <a:ext cx="23042880" cy="3434079"/>
          </a:xfrm>
        </p:spPr>
        <p:txBody>
          <a:bodyPr/>
          <a:lstStyle>
            <a:lvl1pPr marL="0" indent="0">
              <a:buNone/>
              <a:defRPr sz="6900"/>
            </a:lvl1pPr>
            <a:lvl2pPr marL="2255189" indent="0">
              <a:buNone/>
              <a:defRPr sz="5900"/>
            </a:lvl2pPr>
            <a:lvl3pPr marL="4510377" indent="0">
              <a:buNone/>
              <a:defRPr sz="4900"/>
            </a:lvl3pPr>
            <a:lvl4pPr marL="6765566" indent="0">
              <a:buNone/>
              <a:defRPr sz="4400"/>
            </a:lvl4pPr>
            <a:lvl5pPr marL="9020753" indent="0">
              <a:buNone/>
              <a:defRPr sz="4400"/>
            </a:lvl5pPr>
            <a:lvl6pPr marL="11275942" indent="0">
              <a:buNone/>
              <a:defRPr sz="4400"/>
            </a:lvl6pPr>
            <a:lvl7pPr marL="13531130" indent="0">
              <a:buNone/>
              <a:defRPr sz="4400"/>
            </a:lvl7pPr>
            <a:lvl8pPr marL="15786319" indent="0">
              <a:buNone/>
              <a:defRPr sz="4400"/>
            </a:lvl8pPr>
            <a:lvl9pPr marL="18041507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5E39-5422-440B-B54E-1B9F930859AA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7406-CF4B-4DA8-AAC5-5F93E0FC2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1076" y="1172633"/>
            <a:ext cx="3456265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1038" tIns="225519" rIns="451038" bIns="2255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1076" y="6828367"/>
            <a:ext cx="34562653" cy="193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1038" tIns="225519" rIns="451038" bIns="225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1076" y="27120145"/>
            <a:ext cx="8959453" cy="1557867"/>
          </a:xfrm>
          <a:prstGeom prst="rect">
            <a:avLst/>
          </a:prstGeom>
        </p:spPr>
        <p:txBody>
          <a:bodyPr vert="horz" wrap="square" lIns="451038" tIns="225519" rIns="451038" bIns="225519" numCol="1" anchor="ctr" anchorCtr="0" compatLnSpc="1">
            <a:prstTxWarp prst="textNoShape">
              <a:avLst/>
            </a:prstTxWarp>
          </a:bodyPr>
          <a:lstStyle>
            <a:lvl1pPr>
              <a:defRPr sz="59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987B55-E065-46CC-A462-A7EA8C7A39D1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2476" y="27120145"/>
            <a:ext cx="12159853" cy="1557867"/>
          </a:xfrm>
          <a:prstGeom prst="rect">
            <a:avLst/>
          </a:prstGeom>
        </p:spPr>
        <p:txBody>
          <a:bodyPr vert="horz" wrap="square" lIns="451038" tIns="225519" rIns="451038" bIns="225519" numCol="1" anchor="ctr" anchorCtr="0" compatLnSpc="1">
            <a:prstTxWarp prst="textNoShape">
              <a:avLst/>
            </a:prstTxWarp>
          </a:bodyPr>
          <a:lstStyle>
            <a:lvl1pPr algn="ctr">
              <a:defRPr sz="59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4276" y="27120145"/>
            <a:ext cx="8959453" cy="1557867"/>
          </a:xfrm>
          <a:prstGeom prst="rect">
            <a:avLst/>
          </a:prstGeom>
        </p:spPr>
        <p:txBody>
          <a:bodyPr vert="horz" wrap="square" lIns="451038" tIns="225519" rIns="451038" bIns="225519" numCol="1" anchor="ctr" anchorCtr="0" compatLnSpc="1">
            <a:prstTxWarp prst="textNoShape">
              <a:avLst/>
            </a:prstTxWarp>
          </a:bodyPr>
          <a:lstStyle>
            <a:lvl1pPr algn="r">
              <a:defRPr sz="59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6876968-993E-440F-A423-FFFA07B68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09538" rtl="0" eaLnBrk="0" fontAlgn="base" hangingPunct="0">
        <a:spcBef>
          <a:spcPct val="0"/>
        </a:spcBef>
        <a:spcAft>
          <a:spcPct val="0"/>
        </a:spcAft>
        <a:defRPr sz="21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09538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09538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09538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09538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02712" algn="ctr" defTabSz="4509538" rtl="0" fontAlgn="base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</a:defRPr>
      </a:lvl6pPr>
      <a:lvl7pPr marL="805424" algn="ctr" defTabSz="4509538" rtl="0" fontAlgn="base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</a:defRPr>
      </a:lvl7pPr>
      <a:lvl8pPr marL="1208137" algn="ctr" defTabSz="4509538" rtl="0" fontAlgn="base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</a:defRPr>
      </a:lvl8pPr>
      <a:lvl9pPr marL="1610849" algn="ctr" defTabSz="4509538" rtl="0" fontAlgn="base">
        <a:spcBef>
          <a:spcPct val="0"/>
        </a:spcBef>
        <a:spcAft>
          <a:spcPct val="0"/>
        </a:spcAft>
        <a:defRPr sz="21700">
          <a:solidFill>
            <a:schemeClr val="tx1"/>
          </a:solidFill>
          <a:latin typeface="Calibri" pitchFamily="34" charset="0"/>
        </a:defRPr>
      </a:lvl9pPr>
    </p:titleStyle>
    <p:bodyStyle>
      <a:lvl1pPr marL="1690552" indent="-1690552" algn="l" defTabSz="45095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663562" indent="-1409493" algn="l" defTabSz="45095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5637971" indent="-1127035" algn="l" defTabSz="45095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7892041" indent="-1127035" algn="l" defTabSz="45095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0147510" indent="-1127035" algn="l" defTabSz="45095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2403536" indent="-1127594" algn="l" defTabSz="451037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658725" indent="-1127594" algn="l" defTabSz="451037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13913" indent="-1127594" algn="l" defTabSz="451037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169102" indent="-1127594" algn="l" defTabSz="451037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55189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10377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65566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20753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75942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130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786319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041507" algn="l" defTabSz="451037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hart" Target="../charts/chart3.xml"/><Relationship Id="rId5" Type="http://schemas.openxmlformats.org/officeDocument/2006/relationships/image" Target="../media/image3.png"/><Relationship Id="rId10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chart" Target="../charts/chart1.xml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/>
          </p:cNvGrpSpPr>
          <p:nvPr/>
        </p:nvGrpSpPr>
        <p:grpSpPr>
          <a:xfrm>
            <a:off x="25733786" y="5179333"/>
            <a:ext cx="12424059" cy="23767699"/>
            <a:chOff x="426983" y="3955971"/>
            <a:chExt cx="10632895" cy="17673876"/>
          </a:xfrm>
        </p:grpSpPr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426983" y="3955971"/>
              <a:ext cx="10632895" cy="17673876"/>
            </a:xfrm>
            <a:prstGeom prst="rect">
              <a:avLst/>
            </a:prstGeom>
            <a:solidFill>
              <a:srgbClr val="FDE691"/>
            </a:solidFill>
            <a:ln w="1143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/>
            </p:cNvSpPr>
            <p:nvPr/>
          </p:nvSpPr>
          <p:spPr>
            <a:xfrm>
              <a:off x="720858" y="4268992"/>
              <a:ext cx="10040103" cy="17032426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>
          <a:xfrm>
            <a:off x="12961620" y="5177755"/>
            <a:ext cx="12481560" cy="23774400"/>
            <a:chOff x="426983" y="3955971"/>
            <a:chExt cx="10632895" cy="17673876"/>
          </a:xfrm>
        </p:grpSpPr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426983" y="3955971"/>
              <a:ext cx="10632895" cy="17673876"/>
            </a:xfrm>
            <a:prstGeom prst="rect">
              <a:avLst/>
            </a:prstGeom>
            <a:solidFill>
              <a:srgbClr val="FDE691"/>
            </a:solidFill>
            <a:ln w="1143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>
              <a:spLocks/>
            </p:cNvSpPr>
            <p:nvPr/>
          </p:nvSpPr>
          <p:spPr>
            <a:xfrm>
              <a:off x="720857" y="4268992"/>
              <a:ext cx="10040104" cy="17032426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>
          <a:xfrm>
            <a:off x="248544" y="5211990"/>
            <a:ext cx="12428222" cy="23767699"/>
            <a:chOff x="426983" y="3955971"/>
            <a:chExt cx="10632895" cy="17673876"/>
          </a:xfrm>
        </p:grpSpPr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426983" y="3955971"/>
              <a:ext cx="10632895" cy="17673876"/>
            </a:xfrm>
            <a:prstGeom prst="rect">
              <a:avLst/>
            </a:prstGeom>
            <a:solidFill>
              <a:srgbClr val="FDE691"/>
            </a:solidFill>
            <a:ln w="1143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>
              <a:spLocks/>
            </p:cNvSpPr>
            <p:nvPr/>
          </p:nvSpPr>
          <p:spPr>
            <a:xfrm>
              <a:off x="720857" y="4268992"/>
              <a:ext cx="10040104" cy="17032426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44486" y="323091"/>
            <a:ext cx="37484962" cy="4507621"/>
          </a:xfrm>
          <a:prstGeom prst="rect">
            <a:avLst/>
          </a:prstGeom>
          <a:solidFill>
            <a:srgbClr val="FDE691"/>
          </a:solidFill>
          <a:ln w="114300" cap="flat" cmpd="sng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773" tIns="56386" rIns="112773" bIns="56386" rtlCol="0" anchor="ctr"/>
          <a:lstStyle/>
          <a:p>
            <a:pPr algn="ctr"/>
            <a:endParaRPr lang="en-US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966859" y="620036"/>
            <a:ext cx="28475580" cy="3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725" tIns="34856" rIns="69725" bIns="34856" anchor="t">
            <a:spAutoFit/>
          </a:bodyPr>
          <a:lstStyle/>
          <a:p>
            <a:pPr algn="ctr"/>
            <a:r>
              <a:rPr lang="en-US" sz="8000" b="1" dirty="0"/>
              <a:t>The Influence of Positive Intergroup Interactions on Willingness to Interact</a:t>
            </a:r>
          </a:p>
          <a:p>
            <a:pPr algn="ctr"/>
            <a:endParaRPr lang="en-US" sz="8000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72816" y="2730445"/>
            <a:ext cx="38404800" cy="22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725" tIns="34856" rIns="69725" bIns="34856" anchor="t">
            <a:spAutoFit/>
          </a:bodyPr>
          <a:lstStyle/>
          <a:p>
            <a:pPr algn="ctr"/>
            <a:endParaRPr lang="en-US" sz="3700" dirty="0"/>
          </a:p>
          <a:p>
            <a:pPr algn="ctr"/>
            <a:r>
              <a:rPr lang="en-US" sz="3700" dirty="0">
                <a:solidFill>
                  <a:srgbClr val="000000"/>
                </a:solidFill>
              </a:rPr>
              <a:t>Kate Gustafson &amp; Dr. Nakia S. Gordon</a:t>
            </a:r>
          </a:p>
          <a:p>
            <a:pPr algn="ctr"/>
            <a:r>
              <a:rPr lang="en-US" sz="3000" dirty="0">
                <a:solidFill>
                  <a:srgbClr val="000000"/>
                </a:solidFill>
              </a:rPr>
              <a:t>Marquette University, Milwaukee, WI</a:t>
            </a:r>
          </a:p>
          <a:p>
            <a:pPr algn="ctr"/>
            <a:endParaRPr lang="en-US" sz="3700" dirty="0"/>
          </a:p>
        </p:txBody>
      </p:sp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744306" y="14425479"/>
            <a:ext cx="11308082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Hypotheses</a:t>
            </a:r>
          </a:p>
        </p:txBody>
      </p:sp>
      <p:sp>
        <p:nvSpPr>
          <p:cNvPr id="2056" name="Text Box 41"/>
          <p:cNvSpPr txBox="1">
            <a:spLocks noChangeArrowheads="1"/>
          </p:cNvSpPr>
          <p:nvPr/>
        </p:nvSpPr>
        <p:spPr bwMode="auto">
          <a:xfrm>
            <a:off x="13548360" y="5801101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Stimuli</a:t>
            </a:r>
          </a:p>
        </p:txBody>
      </p:sp>
      <p:sp>
        <p:nvSpPr>
          <p:cNvPr id="2197" name="Text Box 41"/>
          <p:cNvSpPr txBox="1">
            <a:spLocks noChangeArrowheads="1"/>
          </p:cNvSpPr>
          <p:nvPr/>
        </p:nvSpPr>
        <p:spPr bwMode="auto">
          <a:xfrm>
            <a:off x="26288830" y="22567995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Future Directions and Implications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343" y="6571609"/>
            <a:ext cx="11457433" cy="1663015"/>
          </a:xfrm>
          <a:prstGeom prst="rect">
            <a:avLst/>
          </a:prstGeom>
          <a:noFill/>
        </p:spPr>
        <p:txBody>
          <a:bodyPr wrap="square" lIns="112773" tIns="56386" rIns="112773" bIns="56386" rtlCol="0">
            <a:spAutoFit/>
          </a:bodyPr>
          <a:lstStyle/>
          <a:p>
            <a:pPr marL="522288" indent="-466725">
              <a:spcAft>
                <a:spcPts val="1000"/>
              </a:spcAft>
            </a:pPr>
            <a:endParaRPr lang="en-US" sz="2800" dirty="0"/>
          </a:p>
          <a:p>
            <a:pPr marL="522288" indent="-466725">
              <a:spcAft>
                <a:spcPts val="1000"/>
              </a:spcAft>
            </a:pPr>
            <a:endParaRPr lang="en-US" sz="2800" dirty="0"/>
          </a:p>
          <a:p>
            <a:pPr marL="522288" indent="-466725">
              <a:spcAft>
                <a:spcPts val="1000"/>
              </a:spcAft>
            </a:pPr>
            <a:endParaRPr lang="en-US" sz="2800" dirty="0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26326118" y="5805574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Results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793080" y="5802824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Introduction</a:t>
            </a:r>
          </a:p>
        </p:txBody>
      </p:sp>
      <p:pic>
        <p:nvPicPr>
          <p:cNvPr id="6" name="Picture 5" descr="Marquette_University_4289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" y="347472"/>
            <a:ext cx="4475371" cy="4475371"/>
          </a:xfrm>
          <a:prstGeom prst="rect">
            <a:avLst/>
          </a:prstGeom>
        </p:spPr>
      </p:pic>
      <p:pic>
        <p:nvPicPr>
          <p:cNvPr id="100" name="Picture 99" descr="Marquette_University_4289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439" y="347472"/>
            <a:ext cx="4475370" cy="4475370"/>
          </a:xfrm>
          <a:prstGeom prst="rect">
            <a:avLst/>
          </a:prstGeom>
        </p:spPr>
      </p:pic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793019" y="21843957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FE3FA-505D-42E9-AE10-06D2D3734FEE}"/>
              </a:ext>
            </a:extLst>
          </p:cNvPr>
          <p:cNvSpPr txBox="1"/>
          <p:nvPr/>
        </p:nvSpPr>
        <p:spPr>
          <a:xfrm>
            <a:off x="718343" y="6644258"/>
            <a:ext cx="11048215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For some individuals, interracial interactions can lead to anxiety and stress (Trawalter et al., 2009)</a:t>
            </a:r>
          </a:p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Interracial anxiety predicts one’s desire to avoid intergroup interactions (Plant, 2004)</a:t>
            </a:r>
          </a:p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Additionally, willingness to interact with an outgroup member depends heavily on the current affective state of the individual and the perceived predictability of the outgroup interaction partner (</a:t>
            </a:r>
            <a:r>
              <a:rPr lang="en-US" sz="2600" dirty="0" err="1"/>
              <a:t>Samochowiec</a:t>
            </a:r>
            <a:r>
              <a:rPr lang="en-US" sz="2600" dirty="0"/>
              <a:t> &amp; </a:t>
            </a:r>
            <a:r>
              <a:rPr lang="en-US" sz="2600" dirty="0" err="1"/>
              <a:t>Florack</a:t>
            </a:r>
            <a:r>
              <a:rPr lang="en-US" sz="2600" dirty="0"/>
              <a:t>, 2010) </a:t>
            </a:r>
          </a:p>
          <a:p>
            <a:pPr marL="522288" indent="-466725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Exposure to images of intergroup violence increases negative affect while eliciting sympathy (Gordon &amp; Chesney, 2016)</a:t>
            </a:r>
          </a:p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When viewing positive interactions, individuals appear to become “infected” with the emotions displayed by those engaging in the interaction (Wild, </a:t>
            </a:r>
            <a:r>
              <a:rPr lang="en-US" sz="2600" dirty="0" err="1"/>
              <a:t>Erb</a:t>
            </a:r>
            <a:r>
              <a:rPr lang="en-US" sz="2600" dirty="0"/>
              <a:t>, &amp; Bartels, 2001) </a:t>
            </a:r>
            <a:r>
              <a:rPr lang="en-US" sz="2600" dirty="0">
                <a:sym typeface="Wingdings" panose="05000000000000000000" pitchFamily="2" charset="2"/>
              </a:rPr>
              <a:t> “</a:t>
            </a:r>
            <a:r>
              <a:rPr lang="en-US" sz="2600" dirty="0"/>
              <a:t>primitive emotional contagion”</a:t>
            </a:r>
          </a:p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522288" indent="-466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What is unknown is whether positive interracial interactions can increase willingness to interact</a:t>
            </a:r>
            <a:endParaRPr lang="en-US" sz="26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82A38-29C9-4FC2-AA6B-F9322BAEFE20}"/>
              </a:ext>
            </a:extLst>
          </p:cNvPr>
          <p:cNvSpPr txBox="1"/>
          <p:nvPr/>
        </p:nvSpPr>
        <p:spPr>
          <a:xfrm>
            <a:off x="850090" y="15162922"/>
            <a:ext cx="11325686" cy="838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b="1" dirty="0"/>
              <a:t>H</a:t>
            </a:r>
            <a:r>
              <a:rPr lang="en-US" sz="2800" b="1" baseline="-25000" dirty="0"/>
              <a:t>1</a:t>
            </a:r>
            <a:r>
              <a:rPr lang="en-US" sz="2800" dirty="0"/>
              <a:t>: Exposure to positive interactions between White men and Black men will increase willingness to interact compared to exposure to positive interactions between White males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(a) “How much do you want to interact with your assigned partner?”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(b) Overall score on the Personal Interaction Questionnaire (PIQ).</a:t>
            </a:r>
          </a:p>
          <a:p>
            <a:pPr lvl="0">
              <a:spcAft>
                <a:spcPts val="0"/>
              </a:spcAft>
            </a:pPr>
            <a:endParaRPr lang="en-US" sz="2600" b="1" dirty="0"/>
          </a:p>
          <a:p>
            <a:pPr lvl="0">
              <a:spcAft>
                <a:spcPts val="0"/>
              </a:spcAft>
            </a:pP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dirty="0"/>
              <a:t>: Exposure to positive interracial interactions will increase willingness to interact compared to exposure to negative interracial interactions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(a) “How much do you want to interact with your assigned partner?”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(b) Overall score on the Personal Interaction Questionnaire (PIQ).</a:t>
            </a:r>
          </a:p>
          <a:p>
            <a:pPr lvl="0">
              <a:spcAft>
                <a:spcPts val="0"/>
              </a:spcAft>
            </a:pPr>
            <a:endParaRPr lang="en-US" sz="2600" b="1" dirty="0"/>
          </a:p>
          <a:p>
            <a:pPr lvl="0">
              <a:spcAft>
                <a:spcPts val="0"/>
              </a:spcAft>
            </a:pPr>
            <a:r>
              <a:rPr lang="en-US" sz="2800" b="1" dirty="0"/>
              <a:t>H</a:t>
            </a:r>
            <a:r>
              <a:rPr lang="en-US" sz="2800" b="1" baseline="-25000" dirty="0"/>
              <a:t>3</a:t>
            </a:r>
            <a:r>
              <a:rPr lang="en-US" sz="2800" dirty="0"/>
              <a:t>: Exposure to positive interracial interactions will increase positive emotions compared to exposure to positive interactions between White males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Numerical responses to VAS ratings on positive and negative emotions.</a:t>
            </a:r>
          </a:p>
          <a:p>
            <a:pPr lvl="0">
              <a:spcAft>
                <a:spcPts val="0"/>
              </a:spcAft>
            </a:pPr>
            <a:endParaRPr lang="en-US" sz="2600" b="1" dirty="0"/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AC9F2FF-30D0-4E64-BB12-6921D7B5C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3" y="22109882"/>
            <a:ext cx="11479763" cy="26885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6C6494-6F40-469E-BEB1-30C2741D8174}"/>
              </a:ext>
            </a:extLst>
          </p:cNvPr>
          <p:cNvSpPr txBox="1"/>
          <p:nvPr/>
        </p:nvSpPr>
        <p:spPr>
          <a:xfrm>
            <a:off x="793019" y="24165289"/>
            <a:ext cx="56093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Questionnaires:</a:t>
            </a:r>
          </a:p>
          <a:p>
            <a:r>
              <a:rPr lang="en-US" sz="2400" b="1" dirty="0"/>
              <a:t>Behavioral Measures</a:t>
            </a:r>
          </a:p>
          <a:p>
            <a:r>
              <a:rPr lang="en-US" sz="2400" dirty="0">
                <a:ea typeface="Times New Roman" charset="0"/>
              </a:rPr>
              <a:t>Willingness to Communicate</a:t>
            </a:r>
            <a:r>
              <a:rPr lang="en-US" sz="2400" dirty="0"/>
              <a:t> Scale (WTC)</a:t>
            </a:r>
          </a:p>
          <a:p>
            <a:r>
              <a:rPr lang="en-US" sz="2400" dirty="0">
                <a:ea typeface="Times New Roman" charset="0"/>
              </a:rPr>
              <a:t>Desire to interact (0-6 NRS)</a:t>
            </a:r>
          </a:p>
          <a:p>
            <a:r>
              <a:rPr lang="en-US" sz="2400" dirty="0">
                <a:ea typeface="Times New Roman" charset="0"/>
              </a:rPr>
              <a:t>Implicit Association Task (IAT) </a:t>
            </a:r>
          </a:p>
          <a:p>
            <a:r>
              <a:rPr lang="en-US" sz="2400" dirty="0">
                <a:ea typeface="Times New Roman" charset="0"/>
              </a:rPr>
              <a:t>Partner Interaction Questionnaire (PIQ)</a:t>
            </a:r>
          </a:p>
          <a:p>
            <a:endParaRPr lang="en-US" sz="2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E4B19E-C41D-4E21-9DA7-EBB4FB0AA8A4}"/>
              </a:ext>
            </a:extLst>
          </p:cNvPr>
          <p:cNvSpPr txBox="1"/>
          <p:nvPr/>
        </p:nvSpPr>
        <p:spPr>
          <a:xfrm>
            <a:off x="6381491" y="24534588"/>
            <a:ext cx="61718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Emotion Measures</a:t>
            </a:r>
          </a:p>
          <a:p>
            <a:r>
              <a:rPr lang="en-US" sz="2400" dirty="0"/>
              <a:t>Emotion Regulation Questionnaire (ERQ-SF)</a:t>
            </a:r>
          </a:p>
          <a:p>
            <a:r>
              <a:rPr lang="en-US" sz="2400" dirty="0"/>
              <a:t>Generalized Anxiety Disorder (GAD)</a:t>
            </a:r>
          </a:p>
          <a:p>
            <a:r>
              <a:rPr lang="en-US" sz="2400" dirty="0"/>
              <a:t>Difficulties in Emotion Regulation (DERS)</a:t>
            </a:r>
          </a:p>
          <a:p>
            <a:r>
              <a:rPr lang="en-US" sz="2400" dirty="0"/>
              <a:t>VAS Emotion Ratings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B3327-DBE7-46A0-A3CB-6C6E21C8DBEE}"/>
              </a:ext>
            </a:extLst>
          </p:cNvPr>
          <p:cNvSpPr/>
          <p:nvPr/>
        </p:nvSpPr>
        <p:spPr>
          <a:xfrm>
            <a:off x="720159" y="26970434"/>
            <a:ext cx="1135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Emotions: </a:t>
            </a:r>
            <a:r>
              <a:rPr lang="en-US" sz="2400" dirty="0"/>
              <a:t>VAS scale 0  = ‘not at all’; 10 = ‘extremely’</a:t>
            </a:r>
          </a:p>
          <a:p>
            <a:r>
              <a:rPr lang="en-US" sz="2400" dirty="0"/>
              <a:t>Connection to Others, Disgust, Sadness, Cheerfulness, Pity, Neutral, Happiness, Guilt, Arousal, Fear, Anger, Anxiety, Unity, &amp; Sympathy </a:t>
            </a:r>
          </a:p>
        </p:txBody>
      </p:sp>
      <p:sp>
        <p:nvSpPr>
          <p:cNvPr id="30" name="Text Box 41">
            <a:extLst>
              <a:ext uri="{FF2B5EF4-FFF2-40B4-BE49-F238E27FC236}">
                <a16:creationId xmlns:a16="http://schemas.microsoft.com/office/drawing/2014/main" id="{CB78E61C-0A27-48C1-92FF-98A8A1D1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8986" y="13339597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Sample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C0653A9-7BAB-4E5A-A767-F4A242DCF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1720" y="7403116"/>
            <a:ext cx="10351904" cy="18141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5CD0F0-87ED-4239-9442-5B7E05C5E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4535" y="9717306"/>
            <a:ext cx="10351905" cy="20484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8A1C6B-126B-4D73-A0C5-F86302EF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9166" y="6726557"/>
            <a:ext cx="10796952" cy="6462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181C8E4-AA9B-4463-BA5A-EBD5C15AFC2B}"/>
              </a:ext>
            </a:extLst>
          </p:cNvPr>
          <p:cNvSpPr txBox="1"/>
          <p:nvPr/>
        </p:nvSpPr>
        <p:spPr>
          <a:xfrm rot="16200000">
            <a:off x="12520735" y="7905057"/>
            <a:ext cx="267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Ingroup (Control)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A9353-9097-47BD-8397-9C7D2F665CA0}"/>
              </a:ext>
            </a:extLst>
          </p:cNvPr>
          <p:cNvSpPr txBox="1"/>
          <p:nvPr/>
        </p:nvSpPr>
        <p:spPr>
          <a:xfrm rot="16200000">
            <a:off x="12334373" y="10055460"/>
            <a:ext cx="308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Intergroup (Exp.)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2BB2966-45D0-4304-BBA6-28DC0D17ECEB}"/>
              </a:ext>
            </a:extLst>
          </p:cNvPr>
          <p:cNvSpPr/>
          <p:nvPr/>
        </p:nvSpPr>
        <p:spPr>
          <a:xfrm>
            <a:off x="14804797" y="11972832"/>
            <a:ext cx="9605749" cy="96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Increasing in closeness/positivity</a:t>
            </a:r>
          </a:p>
        </p:txBody>
      </p:sp>
      <p:sp>
        <p:nvSpPr>
          <p:cNvPr id="37" name="Text Box 41">
            <a:extLst>
              <a:ext uri="{FF2B5EF4-FFF2-40B4-BE49-F238E27FC236}">
                <a16:creationId xmlns:a16="http://schemas.microsoft.com/office/drawing/2014/main" id="{DEBFA788-2674-4406-B1F7-753FEB73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8986" y="18441916"/>
            <a:ext cx="11308080" cy="696882"/>
          </a:xfrm>
          <a:prstGeom prst="rect">
            <a:avLst/>
          </a:prstGeom>
          <a:solidFill>
            <a:srgbClr val="FDE6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0542" tIns="40271" rIns="80542" bIns="4027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36E52-7416-4A9F-8556-961484502C4A}"/>
              </a:ext>
            </a:extLst>
          </p:cNvPr>
          <p:cNvSpPr txBox="1"/>
          <p:nvPr/>
        </p:nvSpPr>
        <p:spPr>
          <a:xfrm>
            <a:off x="13727317" y="14480110"/>
            <a:ext cx="4809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sample consisted of 69 undergraduate psychology students. Of the 69 participants, fifty-two identified as female (75.4%) and seventeen identified as male (24.6%). The sample was 71.0% White, 10.1% Asian, 8.7% Multicultural, 5.8% Hispanic, 2.9% Black, and 1.4% American Indian.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301FB3-2C6D-48DB-8A25-4589659382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67" b="3611"/>
          <a:stretch/>
        </p:blipFill>
        <p:spPr>
          <a:xfrm>
            <a:off x="18477260" y="14318485"/>
            <a:ext cx="6139660" cy="384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4B15D1-9D4A-4F26-B4CD-D3F9406F28EA}"/>
              </a:ext>
            </a:extLst>
          </p:cNvPr>
          <p:cNvSpPr txBox="1"/>
          <p:nvPr/>
        </p:nvSpPr>
        <p:spPr>
          <a:xfrm>
            <a:off x="14074768" y="19785844"/>
            <a:ext cx="1033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H1: </a:t>
            </a:r>
            <a:r>
              <a:rPr lang="en-US" sz="2800" dirty="0"/>
              <a:t>Willingness to interact did </a:t>
            </a:r>
            <a:r>
              <a:rPr lang="en-US" sz="2800" b="1" dirty="0"/>
              <a:t>not </a:t>
            </a:r>
            <a:r>
              <a:rPr lang="en-US" sz="2800" dirty="0"/>
              <a:t>differ between the conditions  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E63706B1-3BFA-4482-BE79-559DE5B8B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797987"/>
              </p:ext>
            </p:extLst>
          </p:nvPr>
        </p:nvGraphicFramePr>
        <p:xfrm>
          <a:off x="13840901" y="21074046"/>
          <a:ext cx="5005899" cy="34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C11AD9C-B4BF-4819-B8D0-DC984FD18CFE}"/>
              </a:ext>
            </a:extLst>
          </p:cNvPr>
          <p:cNvSpPr txBox="1"/>
          <p:nvPr/>
        </p:nvSpPr>
        <p:spPr>
          <a:xfrm>
            <a:off x="26377764" y="6605213"/>
            <a:ext cx="1110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H2: </a:t>
            </a:r>
            <a:r>
              <a:rPr lang="en-US" sz="2400" dirty="0"/>
              <a:t>Willingness to interact did </a:t>
            </a:r>
            <a:r>
              <a:rPr lang="en-US" sz="2400" b="1" dirty="0"/>
              <a:t>not </a:t>
            </a:r>
            <a:r>
              <a:rPr lang="en-US" sz="2400" dirty="0"/>
              <a:t>differ between those who viewed positive interracial interactions compared to those who viewed negative interracial interactions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BB5E0E-5CD9-4F7C-8FD7-205F1C31A45A}"/>
              </a:ext>
            </a:extLst>
          </p:cNvPr>
          <p:cNvSpPr txBox="1"/>
          <p:nvPr/>
        </p:nvSpPr>
        <p:spPr>
          <a:xfrm>
            <a:off x="26467290" y="13782591"/>
            <a:ext cx="110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H3: </a:t>
            </a:r>
            <a:r>
              <a:rPr lang="en-US" sz="2400" dirty="0"/>
              <a:t>Exposure to interracial images led to greater positive emotions and less negative emotions compared to exposure to images of White males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92101AF-907C-428C-A2BA-A17778174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285113"/>
              </p:ext>
            </p:extLst>
          </p:nvPr>
        </p:nvGraphicFramePr>
        <p:xfrm>
          <a:off x="19033202" y="24575642"/>
          <a:ext cx="5458626" cy="359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0B0901-0558-47C8-AA1A-542564AB6B7B}"/>
              </a:ext>
            </a:extLst>
          </p:cNvPr>
          <p:cNvSpPr txBox="1"/>
          <p:nvPr/>
        </p:nvSpPr>
        <p:spPr>
          <a:xfrm>
            <a:off x="14804797" y="20925126"/>
            <a:ext cx="343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Interaction Desire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194968-7D13-4057-81CC-C02B0D23DCFE}"/>
              </a:ext>
            </a:extLst>
          </p:cNvPr>
          <p:cNvSpPr txBox="1"/>
          <p:nvPr/>
        </p:nvSpPr>
        <p:spPr>
          <a:xfrm>
            <a:off x="20043956" y="24334533"/>
            <a:ext cx="343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PIQ Score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4C8552-BFD4-43CA-8437-FB95EB868095}"/>
              </a:ext>
            </a:extLst>
          </p:cNvPr>
          <p:cNvSpPr txBox="1"/>
          <p:nvPr/>
        </p:nvSpPr>
        <p:spPr>
          <a:xfrm>
            <a:off x="19136503" y="21756009"/>
            <a:ext cx="43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VAS score on “How much do you want to interact with your assigned partner?” did </a:t>
            </a:r>
            <a:r>
              <a:rPr lang="en-US" sz="2400" b="1" dirty="0"/>
              <a:t>not</a:t>
            </a:r>
            <a:r>
              <a:rPr lang="en-US" sz="2400" dirty="0"/>
              <a:t> differ between conditions.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F86337-2977-4AFF-AA60-0A3952ACA7B2}"/>
              </a:ext>
            </a:extLst>
          </p:cNvPr>
          <p:cNvSpPr txBox="1"/>
          <p:nvPr/>
        </p:nvSpPr>
        <p:spPr>
          <a:xfrm>
            <a:off x="14574268" y="25714260"/>
            <a:ext cx="405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Overall score on the Partner Interaction Questionnaire (PIQ) did </a:t>
            </a:r>
            <a:r>
              <a:rPr lang="en-US" sz="2400" b="1" dirty="0"/>
              <a:t>not</a:t>
            </a:r>
            <a:r>
              <a:rPr lang="en-US" sz="2400" dirty="0"/>
              <a:t> differ between conditions.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1A60987A-FD07-4B81-BEAD-43905C440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94495"/>
              </p:ext>
            </p:extLst>
          </p:nvPr>
        </p:nvGraphicFramePr>
        <p:xfrm>
          <a:off x="26467290" y="15261466"/>
          <a:ext cx="6026728" cy="388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A048B1E0-F1EE-458F-8972-171306E84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14566"/>
              </p:ext>
            </p:extLst>
          </p:nvPr>
        </p:nvGraphicFramePr>
        <p:xfrm>
          <a:off x="30673724" y="19046867"/>
          <a:ext cx="6728424" cy="351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E8B255F-3D6C-4D2C-8900-D17E15E821BF}"/>
              </a:ext>
            </a:extLst>
          </p:cNvPr>
          <p:cNvSpPr txBox="1"/>
          <p:nvPr/>
        </p:nvSpPr>
        <p:spPr>
          <a:xfrm>
            <a:off x="27762095" y="14972941"/>
            <a:ext cx="343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Positive Emotions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D81540-E87B-4E86-B784-0EE5389F573D}"/>
              </a:ext>
            </a:extLst>
          </p:cNvPr>
          <p:cNvSpPr txBox="1"/>
          <p:nvPr/>
        </p:nvSpPr>
        <p:spPr>
          <a:xfrm>
            <a:off x="32319377" y="18738688"/>
            <a:ext cx="343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Negative Emotions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6920B-E3E1-4E2E-BF9C-593BB7711A79}"/>
              </a:ext>
            </a:extLst>
          </p:cNvPr>
          <p:cNvSpPr txBox="1"/>
          <p:nvPr/>
        </p:nvSpPr>
        <p:spPr>
          <a:xfrm>
            <a:off x="32626070" y="15846777"/>
            <a:ext cx="4075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Those who viewed the interracial interactions rated higher positive emotions for Respect and Friendship images.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9F20AF-89EC-461E-8008-FC36EDE8FC2F}"/>
              </a:ext>
            </a:extLst>
          </p:cNvPr>
          <p:cNvSpPr txBox="1"/>
          <p:nvPr/>
        </p:nvSpPr>
        <p:spPr>
          <a:xfrm>
            <a:off x="26639271" y="19555172"/>
            <a:ext cx="3895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Those who viewed the interracial interactions exhibited lower negative emotions for Baseline and Affection images.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CE4E01-5356-49E9-8241-8312848ED1CC}"/>
              </a:ext>
            </a:extLst>
          </p:cNvPr>
          <p:cNvSpPr txBox="1"/>
          <p:nvPr/>
        </p:nvSpPr>
        <p:spPr>
          <a:xfrm>
            <a:off x="32998451" y="10545570"/>
            <a:ext cx="343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PIQ Score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49B4C98A-6D0D-4B68-8A1D-036ABC517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85709"/>
              </p:ext>
            </p:extLst>
          </p:nvPr>
        </p:nvGraphicFramePr>
        <p:xfrm>
          <a:off x="31932452" y="10673785"/>
          <a:ext cx="5025717" cy="287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6AF17FC0-20C7-4CD4-A6AA-89B26AB85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33124"/>
              </p:ext>
            </p:extLst>
          </p:nvPr>
        </p:nvGraphicFramePr>
        <p:xfrm>
          <a:off x="26627212" y="81691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7561BDDF-F049-4DB5-B722-6B8BBDCB07D6}"/>
              </a:ext>
            </a:extLst>
          </p:cNvPr>
          <p:cNvSpPr txBox="1"/>
          <p:nvPr/>
        </p:nvSpPr>
        <p:spPr>
          <a:xfrm>
            <a:off x="27291076" y="7909849"/>
            <a:ext cx="343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Interaction Desire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DDF00D-8B4F-4C4A-963A-E83A7A40DA11}"/>
              </a:ext>
            </a:extLst>
          </p:cNvPr>
          <p:cNvSpPr txBox="1"/>
          <p:nvPr/>
        </p:nvSpPr>
        <p:spPr>
          <a:xfrm>
            <a:off x="31928041" y="8438995"/>
            <a:ext cx="4104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VAS score on “How much do you want to interact with your partner?” did </a:t>
            </a:r>
            <a:r>
              <a:rPr lang="en-US" sz="2400" b="1" dirty="0"/>
              <a:t>not</a:t>
            </a:r>
            <a:r>
              <a:rPr lang="en-US" sz="2400" dirty="0"/>
              <a:t> differ between studies.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255C794-4F4A-40DF-955A-5FE7121CF0E3}"/>
              </a:ext>
            </a:extLst>
          </p:cNvPr>
          <p:cNvSpPr txBox="1"/>
          <p:nvPr/>
        </p:nvSpPr>
        <p:spPr>
          <a:xfrm>
            <a:off x="27142188" y="11479358"/>
            <a:ext cx="405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Overall score on the Partner Interaction Questionnaire (PIQ) did </a:t>
            </a:r>
            <a:r>
              <a:rPr lang="en-US" sz="2400" b="1" dirty="0"/>
              <a:t>not </a:t>
            </a:r>
            <a:r>
              <a:rPr lang="en-US" sz="2400" dirty="0"/>
              <a:t>differ between studies.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447C23-0036-488B-A1BD-A8E7C4C786B1}"/>
              </a:ext>
            </a:extLst>
          </p:cNvPr>
          <p:cNvSpPr txBox="1"/>
          <p:nvPr/>
        </p:nvSpPr>
        <p:spPr>
          <a:xfrm>
            <a:off x="19408406" y="28087191"/>
            <a:ext cx="5686307" cy="421650"/>
          </a:xfrm>
          <a:prstGeom prst="rect">
            <a:avLst/>
          </a:prstGeom>
          <a:noFill/>
        </p:spPr>
        <p:txBody>
          <a:bodyPr wrap="square" lIns="112773" tIns="56386" rIns="112773" bIns="56386" rtlCol="0">
            <a:spAutoFit/>
          </a:bodyPr>
          <a:lstStyle/>
          <a:p>
            <a:pPr algn="r"/>
            <a:r>
              <a:rPr lang="en-US" sz="2000" dirty="0"/>
              <a:t>*</a:t>
            </a:r>
            <a:r>
              <a:rPr lang="en-US" sz="2000" i="1" dirty="0"/>
              <a:t>p</a:t>
            </a:r>
            <a:r>
              <a:rPr lang="en-US" sz="2000" dirty="0"/>
              <a:t> &lt; 0.05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506B55-F907-4A52-BB3E-8A0931600CE3}"/>
              </a:ext>
            </a:extLst>
          </p:cNvPr>
          <p:cNvSpPr/>
          <p:nvPr/>
        </p:nvSpPr>
        <p:spPr>
          <a:xfrm>
            <a:off x="14474396" y="24543485"/>
            <a:ext cx="204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t(60)=0.74, p = 0.46.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BC1145A-26D1-4745-A2E1-AE8B1932A713}"/>
              </a:ext>
            </a:extLst>
          </p:cNvPr>
          <p:cNvSpPr/>
          <p:nvPr/>
        </p:nvSpPr>
        <p:spPr>
          <a:xfrm>
            <a:off x="19903162" y="28074804"/>
            <a:ext cx="2175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t(67)= -1.85, p = 0.07.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B905E4-7D0E-4848-9ED2-A32F122BA916}"/>
              </a:ext>
            </a:extLst>
          </p:cNvPr>
          <p:cNvSpPr txBox="1"/>
          <p:nvPr/>
        </p:nvSpPr>
        <p:spPr>
          <a:xfrm>
            <a:off x="30249847" y="15446882"/>
            <a:ext cx="20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7326CA-D4E0-4E89-AD17-0171671216F7}"/>
              </a:ext>
            </a:extLst>
          </p:cNvPr>
          <p:cNvSpPr txBox="1"/>
          <p:nvPr/>
        </p:nvSpPr>
        <p:spPr>
          <a:xfrm>
            <a:off x="28937663" y="15581721"/>
            <a:ext cx="20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ECB180-A337-49B3-B0A9-1F16BFD4F454}"/>
              </a:ext>
            </a:extLst>
          </p:cNvPr>
          <p:cNvSpPr txBox="1"/>
          <p:nvPr/>
        </p:nvSpPr>
        <p:spPr>
          <a:xfrm>
            <a:off x="32113330" y="19270321"/>
            <a:ext cx="20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59BFB3-4744-4D5B-9A42-89B85783A69A}"/>
              </a:ext>
            </a:extLst>
          </p:cNvPr>
          <p:cNvSpPr txBox="1"/>
          <p:nvPr/>
        </p:nvSpPr>
        <p:spPr>
          <a:xfrm>
            <a:off x="36495918" y="19635045"/>
            <a:ext cx="20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2A7F8B-51C3-4302-979E-C93CE02AF7B4}"/>
              </a:ext>
            </a:extLst>
          </p:cNvPr>
          <p:cNvSpPr txBox="1"/>
          <p:nvPr/>
        </p:nvSpPr>
        <p:spPr>
          <a:xfrm>
            <a:off x="27236607" y="18672531"/>
            <a:ext cx="29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F(1,67)=5.75, p &lt; 0.05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C2D5C6-3148-4E84-BB65-1525BBC5752D}"/>
              </a:ext>
            </a:extLst>
          </p:cNvPr>
          <p:cNvSpPr txBox="1"/>
          <p:nvPr/>
        </p:nvSpPr>
        <p:spPr>
          <a:xfrm>
            <a:off x="31531073" y="21972437"/>
            <a:ext cx="29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F(1,67)=4.62, p &lt; 0.05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383EA4A-D205-4B43-8033-88EC22E3DFBB}"/>
              </a:ext>
            </a:extLst>
          </p:cNvPr>
          <p:cNvSpPr txBox="1"/>
          <p:nvPr/>
        </p:nvSpPr>
        <p:spPr>
          <a:xfrm>
            <a:off x="35653470" y="10738375"/>
            <a:ext cx="20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CB8B427-E61F-4F55-87DD-E0956BD39772}"/>
              </a:ext>
            </a:extLst>
          </p:cNvPr>
          <p:cNvSpPr txBox="1"/>
          <p:nvPr/>
        </p:nvSpPr>
        <p:spPr>
          <a:xfrm>
            <a:off x="32732669" y="13402118"/>
            <a:ext cx="29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F(3,137)=1.85, p &gt; 0.05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73F1E2-4087-45B0-B755-44B0ABEEEBFF}"/>
              </a:ext>
            </a:extLst>
          </p:cNvPr>
          <p:cNvSpPr txBox="1"/>
          <p:nvPr/>
        </p:nvSpPr>
        <p:spPr>
          <a:xfrm>
            <a:off x="27198418" y="10830425"/>
            <a:ext cx="29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F(3,144)=1.44, p &gt; 0.05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85CBC-CCC0-4645-A728-EE6053724F4D}"/>
              </a:ext>
            </a:extLst>
          </p:cNvPr>
          <p:cNvSpPr txBox="1"/>
          <p:nvPr/>
        </p:nvSpPr>
        <p:spPr>
          <a:xfrm>
            <a:off x="26453934" y="23549833"/>
            <a:ext cx="109482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Overall, the initial hypotheses were partially supported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results show that willingness to interact did not differ between conditions or based on whether the interaction images were positive or negative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However, those who viewed the positive interracial images did report higher positive emotions and lower negative emotions for two of the image types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Future research should potentially utilize physiological measures to better determine whether positive intergroup images can effectively decrease pre-interaction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22226</TotalTime>
  <Words>827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itrcstaf</dc:creator>
  <cp:lastModifiedBy>Gustafson, Kate</cp:lastModifiedBy>
  <cp:revision>926</cp:revision>
  <cp:lastPrinted>2013-04-28T20:06:19Z</cp:lastPrinted>
  <dcterms:created xsi:type="dcterms:W3CDTF">2014-03-28T14:08:38Z</dcterms:created>
  <dcterms:modified xsi:type="dcterms:W3CDTF">2020-04-27T23:37:44Z</dcterms:modified>
</cp:coreProperties>
</file>