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4663"/>
  </p:normalViewPr>
  <p:slideViewPr>
    <p:cSldViewPr snapToGrid="0" snapToObjects="1">
      <p:cViewPr>
        <p:scale>
          <a:sx n="70" d="100"/>
          <a:sy n="70" d="100"/>
        </p:scale>
        <p:origin x="-4640" y="1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2500" b="1" dirty="0">
                <a:solidFill>
                  <a:schemeClr val="tx1"/>
                </a:solidFill>
              </a:rPr>
              <a:t>Table</a:t>
            </a:r>
            <a:r>
              <a:rPr lang="en-US" sz="2500" b="1" baseline="0" dirty="0">
                <a:solidFill>
                  <a:schemeClr val="tx1"/>
                </a:solidFill>
              </a:rPr>
              <a:t> 1 </a:t>
            </a:r>
            <a:r>
              <a:rPr lang="en-US" sz="2500" b="0" baseline="0" dirty="0">
                <a:solidFill>
                  <a:schemeClr val="tx1"/>
                </a:solidFill>
              </a:rPr>
              <a:t>GAT influence on </a:t>
            </a:r>
            <a:r>
              <a:rPr lang="en-US" sz="2500" baseline="0" dirty="0">
                <a:solidFill>
                  <a:schemeClr val="tx1"/>
                </a:solidFill>
              </a:rPr>
              <a:t>Race Essentialism</a:t>
            </a:r>
            <a:endParaRPr lang="en-US" sz="2500" dirty="0">
              <a:solidFill>
                <a:schemeClr val="tx1"/>
              </a:solidFill>
            </a:endParaRPr>
          </a:p>
        </c:rich>
      </c:tx>
      <c:layout>
        <c:manualLayout>
          <c:xMode val="edge"/>
          <c:yMode val="edge"/>
          <c:x val="0.22747680891969305"/>
          <c:y val="1.4117879899063756E-2"/>
        </c:manualLayout>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FFC0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1-1210-D940-B1F5-5CC11E11B383}"/>
              </c:ext>
            </c:extLst>
          </c:dPt>
          <c:dPt>
            <c:idx val="1"/>
            <c:invertIfNegative val="0"/>
            <c:bubble3D val="0"/>
            <c:spPr>
              <a:solidFill>
                <a:srgbClr val="FFC000"/>
              </a:solidFill>
              <a:ln>
                <a:noFill/>
              </a:ln>
              <a:effectLst/>
            </c:spPr>
            <c:extLst>
              <c:ext xmlns:c16="http://schemas.microsoft.com/office/drawing/2014/chart" uri="{C3380CC4-5D6E-409C-BE32-E72D297353CC}">
                <c16:uniqueId val="{00000003-1210-D940-B1F5-5CC11E11B383}"/>
              </c:ext>
            </c:extLst>
          </c:dPt>
          <c:dPt>
            <c:idx val="2"/>
            <c:invertIfNegative val="0"/>
            <c:bubble3D val="0"/>
            <c:spPr>
              <a:solidFill>
                <a:srgbClr val="FFC000"/>
              </a:solidFill>
              <a:ln>
                <a:noFill/>
              </a:ln>
              <a:effectLst/>
            </c:spPr>
            <c:extLst>
              <c:ext xmlns:c16="http://schemas.microsoft.com/office/drawing/2014/chart" uri="{C3380CC4-5D6E-409C-BE32-E72D297353CC}">
                <c16:uniqueId val="{00000005-1210-D940-B1F5-5CC11E11B383}"/>
              </c:ext>
            </c:extLst>
          </c:dPt>
          <c:dLbls>
            <c:delete val="1"/>
          </c:dLbls>
          <c:cat>
            <c:strRef>
              <c:f>Sheet1!$A$2:$A$4</c:f>
              <c:strCache>
                <c:ptCount val="3"/>
                <c:pt idx="0">
                  <c:v>Contextualized GATs</c:v>
                </c:pt>
                <c:pt idx="1">
                  <c:v>Not Contextualized GATs</c:v>
                </c:pt>
                <c:pt idx="2">
                  <c:v>Control </c:v>
                </c:pt>
              </c:strCache>
            </c:strRef>
          </c:cat>
          <c:val>
            <c:numRef>
              <c:f>Sheet1!$B$2:$B$4</c:f>
              <c:numCache>
                <c:formatCode>General</c:formatCode>
                <c:ptCount val="3"/>
                <c:pt idx="0">
                  <c:v>4.37</c:v>
                </c:pt>
                <c:pt idx="1">
                  <c:v>4.72</c:v>
                </c:pt>
                <c:pt idx="2">
                  <c:v>4.3499999999999996</c:v>
                </c:pt>
              </c:numCache>
            </c:numRef>
          </c:val>
          <c:extLst>
            <c:ext xmlns:c16="http://schemas.microsoft.com/office/drawing/2014/chart" uri="{C3380CC4-5D6E-409C-BE32-E72D297353CC}">
              <c16:uniqueId val="{00000006-1210-D940-B1F5-5CC11E11B383}"/>
            </c:ext>
          </c:extLst>
        </c:ser>
        <c:dLbls>
          <c:dLblPos val="outEnd"/>
          <c:showLegendKey val="0"/>
          <c:showVal val="1"/>
          <c:showCatName val="0"/>
          <c:showSerName val="0"/>
          <c:showPercent val="0"/>
          <c:showBubbleSize val="0"/>
        </c:dLbls>
        <c:gapWidth val="219"/>
        <c:overlap val="-27"/>
        <c:axId val="73969471"/>
        <c:axId val="74032767"/>
      </c:barChart>
      <c:catAx>
        <c:axId val="73969471"/>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b="1" dirty="0">
                    <a:solidFill>
                      <a:schemeClr val="tx1"/>
                    </a:solidFill>
                  </a:rPr>
                  <a:t>Contextualization</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74032767"/>
        <c:crosses val="autoZero"/>
        <c:auto val="1"/>
        <c:lblAlgn val="ctr"/>
        <c:lblOffset val="100"/>
        <c:noMultiLvlLbl val="0"/>
      </c:catAx>
      <c:valAx>
        <c:axId val="74032767"/>
        <c:scaling>
          <c:orientation val="minMax"/>
        </c:scaling>
        <c:delete val="0"/>
        <c:axPos val="l"/>
        <c:title>
          <c:tx>
            <c:rich>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b="1">
                    <a:solidFill>
                      <a:schemeClr val="tx1"/>
                    </a:solidFill>
                  </a:rPr>
                  <a:t>Race Essentialism</a:t>
                </a:r>
              </a:p>
            </c:rich>
          </c:tx>
          <c:layout>
            <c:manualLayout>
              <c:xMode val="edge"/>
              <c:yMode val="edge"/>
              <c:x val="4.4884227408588809E-3"/>
              <c:y val="0.17536406378227448"/>
            </c:manualLayout>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739694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0E7DA-4B49-5447-A786-82A883D8C749}" type="doc">
      <dgm:prSet loTypeId="urn:microsoft.com/office/officeart/2005/8/layout/lProcess2" loCatId="process" qsTypeId="urn:microsoft.com/office/officeart/2005/8/quickstyle/simple1" qsCatId="simple" csTypeId="urn:microsoft.com/office/officeart/2005/8/colors/accent1_2" csCatId="accent1" phldr="1"/>
      <dgm:spPr/>
      <dgm:t>
        <a:bodyPr/>
        <a:lstStyle/>
        <a:p>
          <a:endParaRPr lang="en-US"/>
        </a:p>
      </dgm:t>
    </dgm:pt>
    <dgm:pt modelId="{693E2BBE-0BFB-3F42-958C-DB94D868CDB1}">
      <dgm:prSet custT="1"/>
      <dgm:spPr>
        <a:solidFill>
          <a:srgbClr val="FDBC06"/>
        </a:solidFill>
      </dgm:spPr>
      <dgm:t>
        <a:bodyPr/>
        <a:lstStyle/>
        <a:p>
          <a:endParaRPr lang="en-US" sz="2400"/>
        </a:p>
      </dgm:t>
    </dgm:pt>
    <dgm:pt modelId="{748A5478-C6CD-D246-BE0A-3276AC6E35B0}" type="parTrans" cxnId="{426EBF25-27FD-4642-9928-430141FBD95E}">
      <dgm:prSet/>
      <dgm:spPr/>
      <dgm:t>
        <a:bodyPr/>
        <a:lstStyle/>
        <a:p>
          <a:endParaRPr lang="en-US"/>
        </a:p>
      </dgm:t>
    </dgm:pt>
    <dgm:pt modelId="{07827AC2-B17C-284F-8337-905D0F572FAE}" type="sibTrans" cxnId="{426EBF25-27FD-4642-9928-430141FBD95E}">
      <dgm:prSet/>
      <dgm:spPr/>
      <dgm:t>
        <a:bodyPr/>
        <a:lstStyle/>
        <a:p>
          <a:endParaRPr lang="en-US"/>
        </a:p>
      </dgm:t>
    </dgm:pt>
    <dgm:pt modelId="{E33F72EB-269D-8443-9BE2-D77C8325AB37}">
      <dgm:prSet custT="1"/>
      <dgm:spPr>
        <a:solidFill>
          <a:srgbClr val="FDBC06"/>
        </a:solidFill>
      </dgm:spPr>
      <dgm:t>
        <a:bodyPr/>
        <a:lstStyle/>
        <a:p>
          <a:endParaRPr lang="en-US" sz="2400"/>
        </a:p>
      </dgm:t>
    </dgm:pt>
    <dgm:pt modelId="{6B81B6D6-624A-9A43-A401-1F9985A6F663}" type="parTrans" cxnId="{BAAC1FB1-FEFE-0E48-BDE9-7FBA074064CE}">
      <dgm:prSet/>
      <dgm:spPr/>
      <dgm:t>
        <a:bodyPr/>
        <a:lstStyle/>
        <a:p>
          <a:endParaRPr lang="en-US"/>
        </a:p>
      </dgm:t>
    </dgm:pt>
    <dgm:pt modelId="{EDCF0AB7-129E-2E4A-BC9D-69F166B6E109}" type="sibTrans" cxnId="{BAAC1FB1-FEFE-0E48-BDE9-7FBA074064CE}">
      <dgm:prSet/>
      <dgm:spPr/>
      <dgm:t>
        <a:bodyPr/>
        <a:lstStyle/>
        <a:p>
          <a:endParaRPr lang="en-US"/>
        </a:p>
      </dgm:t>
    </dgm:pt>
    <dgm:pt modelId="{DDB45849-F731-7049-9903-157CA8314809}">
      <dgm:prSet custT="1"/>
      <dgm:spPr>
        <a:solidFill>
          <a:srgbClr val="FDBC06"/>
        </a:solidFill>
      </dgm:spPr>
      <dgm:t>
        <a:bodyPr/>
        <a:lstStyle/>
        <a:p>
          <a:r>
            <a:rPr lang="en-US" sz="1500" b="0" i="0"/>
            <a:t> </a:t>
          </a:r>
          <a:endParaRPr lang="en-US" sz="1500"/>
        </a:p>
      </dgm:t>
    </dgm:pt>
    <dgm:pt modelId="{5F1CB5F4-831F-6B4B-868A-AB09C11DC741}" type="parTrans" cxnId="{0CD83B5B-A19E-F84A-91BB-4BAED6C168E0}">
      <dgm:prSet/>
      <dgm:spPr/>
      <dgm:t>
        <a:bodyPr/>
        <a:lstStyle/>
        <a:p>
          <a:endParaRPr lang="en-US"/>
        </a:p>
      </dgm:t>
    </dgm:pt>
    <dgm:pt modelId="{D9DC4BAD-597C-C048-A01B-B95D539127F6}" type="sibTrans" cxnId="{0CD83B5B-A19E-F84A-91BB-4BAED6C168E0}">
      <dgm:prSet/>
      <dgm:spPr/>
      <dgm:t>
        <a:bodyPr/>
        <a:lstStyle/>
        <a:p>
          <a:endParaRPr lang="en-US"/>
        </a:p>
      </dgm:t>
    </dgm:pt>
    <dgm:pt modelId="{D90F79E2-E52A-CA46-BFD2-127AF1DA7C7B}">
      <dgm:prSet custT="1"/>
      <dgm:spPr>
        <a:solidFill>
          <a:srgbClr val="FDBC06"/>
        </a:solidFill>
      </dgm:spPr>
      <dgm:t>
        <a:bodyPr/>
        <a:lstStyle/>
        <a:p>
          <a:endParaRPr lang="en-US" sz="2400"/>
        </a:p>
      </dgm:t>
    </dgm:pt>
    <dgm:pt modelId="{43FF9A28-EE4B-4746-95BF-B0EB15CD6557}" type="parTrans" cxnId="{B946A8D2-57C4-F842-A813-4A35D2440D49}">
      <dgm:prSet/>
      <dgm:spPr/>
      <dgm:t>
        <a:bodyPr/>
        <a:lstStyle/>
        <a:p>
          <a:endParaRPr lang="en-US"/>
        </a:p>
      </dgm:t>
    </dgm:pt>
    <dgm:pt modelId="{13168436-3202-F340-AD51-8791830918BD}" type="sibTrans" cxnId="{B946A8D2-57C4-F842-A813-4A35D2440D49}">
      <dgm:prSet/>
      <dgm:spPr/>
      <dgm:t>
        <a:bodyPr/>
        <a:lstStyle/>
        <a:p>
          <a:endParaRPr lang="en-US"/>
        </a:p>
      </dgm:t>
    </dgm:pt>
    <dgm:pt modelId="{4139EBA3-66D3-D349-9909-7A31386C28EB}" type="pres">
      <dgm:prSet presAssocID="{9B80E7DA-4B49-5447-A786-82A883D8C749}" presName="theList" presStyleCnt="0">
        <dgm:presLayoutVars>
          <dgm:dir/>
          <dgm:animLvl val="lvl"/>
          <dgm:resizeHandles val="exact"/>
        </dgm:presLayoutVars>
      </dgm:prSet>
      <dgm:spPr/>
    </dgm:pt>
    <dgm:pt modelId="{510E6D31-82E6-5848-B342-18B1108D5424}" type="pres">
      <dgm:prSet presAssocID="{693E2BBE-0BFB-3F42-958C-DB94D868CDB1}" presName="compNode" presStyleCnt="0"/>
      <dgm:spPr/>
    </dgm:pt>
    <dgm:pt modelId="{29807B7E-49F4-824C-9957-26A6B40A4E5F}" type="pres">
      <dgm:prSet presAssocID="{693E2BBE-0BFB-3F42-958C-DB94D868CDB1}" presName="aNode" presStyleLbl="bgShp" presStyleIdx="0" presStyleCnt="4" custLinFactNeighborX="-22"/>
      <dgm:spPr/>
    </dgm:pt>
    <dgm:pt modelId="{993730C9-EB00-F945-84A7-9873BF3C50E4}" type="pres">
      <dgm:prSet presAssocID="{693E2BBE-0BFB-3F42-958C-DB94D868CDB1}" presName="textNode" presStyleLbl="bgShp" presStyleIdx="0" presStyleCnt="4"/>
      <dgm:spPr/>
    </dgm:pt>
    <dgm:pt modelId="{1CADACAB-6275-4A46-BC1C-18EE3D0E10A0}" type="pres">
      <dgm:prSet presAssocID="{693E2BBE-0BFB-3F42-958C-DB94D868CDB1}" presName="compChildNode" presStyleCnt="0"/>
      <dgm:spPr/>
    </dgm:pt>
    <dgm:pt modelId="{2537A3CA-27F1-7344-A3A2-8BC2464A0E77}" type="pres">
      <dgm:prSet presAssocID="{693E2BBE-0BFB-3F42-958C-DB94D868CDB1}" presName="theInnerList" presStyleCnt="0"/>
      <dgm:spPr/>
    </dgm:pt>
    <dgm:pt modelId="{FA49E5E1-E837-9D4C-82AA-F013B6448F7B}" type="pres">
      <dgm:prSet presAssocID="{693E2BBE-0BFB-3F42-958C-DB94D868CDB1}" presName="aSpace" presStyleCnt="0"/>
      <dgm:spPr/>
    </dgm:pt>
    <dgm:pt modelId="{2ED2C616-5315-034A-ADD5-891FE68179F8}" type="pres">
      <dgm:prSet presAssocID="{E33F72EB-269D-8443-9BE2-D77C8325AB37}" presName="compNode" presStyleCnt="0"/>
      <dgm:spPr/>
    </dgm:pt>
    <dgm:pt modelId="{88366884-5143-9940-8968-45664B24BBF3}" type="pres">
      <dgm:prSet presAssocID="{E33F72EB-269D-8443-9BE2-D77C8325AB37}" presName="aNode" presStyleLbl="bgShp" presStyleIdx="1" presStyleCnt="4"/>
      <dgm:spPr/>
    </dgm:pt>
    <dgm:pt modelId="{B4B77BB9-40D9-4841-B8F7-12FEDC649238}" type="pres">
      <dgm:prSet presAssocID="{E33F72EB-269D-8443-9BE2-D77C8325AB37}" presName="textNode" presStyleLbl="bgShp" presStyleIdx="1" presStyleCnt="4"/>
      <dgm:spPr/>
    </dgm:pt>
    <dgm:pt modelId="{220AA7CD-6BCD-D54E-B8BD-F5E57B6E74E7}" type="pres">
      <dgm:prSet presAssocID="{E33F72EB-269D-8443-9BE2-D77C8325AB37}" presName="compChildNode" presStyleCnt="0"/>
      <dgm:spPr/>
    </dgm:pt>
    <dgm:pt modelId="{C1C5B0DD-7723-7845-95B6-C68360D3EE82}" type="pres">
      <dgm:prSet presAssocID="{E33F72EB-269D-8443-9BE2-D77C8325AB37}" presName="theInnerList" presStyleCnt="0"/>
      <dgm:spPr/>
    </dgm:pt>
    <dgm:pt modelId="{79F2BC98-05E5-2D4A-A17F-688B7EE21A17}" type="pres">
      <dgm:prSet presAssocID="{E33F72EB-269D-8443-9BE2-D77C8325AB37}" presName="aSpace" presStyleCnt="0"/>
      <dgm:spPr/>
    </dgm:pt>
    <dgm:pt modelId="{046983DB-4970-254A-8550-A0D9B99685C8}" type="pres">
      <dgm:prSet presAssocID="{DDB45849-F731-7049-9903-157CA8314809}" presName="compNode" presStyleCnt="0"/>
      <dgm:spPr/>
    </dgm:pt>
    <dgm:pt modelId="{C8A3EB57-6947-6944-9D57-0ABC4201651F}" type="pres">
      <dgm:prSet presAssocID="{DDB45849-F731-7049-9903-157CA8314809}" presName="aNode" presStyleLbl="bgShp" presStyleIdx="2" presStyleCnt="4"/>
      <dgm:spPr/>
    </dgm:pt>
    <dgm:pt modelId="{A54B785D-DE76-8D4C-A371-83A325F2408F}" type="pres">
      <dgm:prSet presAssocID="{DDB45849-F731-7049-9903-157CA8314809}" presName="textNode" presStyleLbl="bgShp" presStyleIdx="2" presStyleCnt="4"/>
      <dgm:spPr/>
    </dgm:pt>
    <dgm:pt modelId="{C4DD60D6-95C9-DA44-9067-B3236F924B62}" type="pres">
      <dgm:prSet presAssocID="{DDB45849-F731-7049-9903-157CA8314809}" presName="compChildNode" presStyleCnt="0"/>
      <dgm:spPr/>
    </dgm:pt>
    <dgm:pt modelId="{FF6E933D-A787-4040-9D08-F8F6401644DC}" type="pres">
      <dgm:prSet presAssocID="{DDB45849-F731-7049-9903-157CA8314809}" presName="theInnerList" presStyleCnt="0"/>
      <dgm:spPr/>
    </dgm:pt>
    <dgm:pt modelId="{5F4F7E43-571C-FE43-A24A-D0AA276DD24E}" type="pres">
      <dgm:prSet presAssocID="{DDB45849-F731-7049-9903-157CA8314809}" presName="aSpace" presStyleCnt="0"/>
      <dgm:spPr/>
    </dgm:pt>
    <dgm:pt modelId="{96AEB028-338D-664E-A99F-2FAB8955D530}" type="pres">
      <dgm:prSet presAssocID="{D90F79E2-E52A-CA46-BFD2-127AF1DA7C7B}" presName="compNode" presStyleCnt="0"/>
      <dgm:spPr/>
    </dgm:pt>
    <dgm:pt modelId="{4A2807B2-DBC3-674F-8A2C-9BD25274F6E2}" type="pres">
      <dgm:prSet presAssocID="{D90F79E2-E52A-CA46-BFD2-127AF1DA7C7B}" presName="aNode" presStyleLbl="bgShp" presStyleIdx="3" presStyleCnt="4" custLinFactNeighborX="1751" custLinFactNeighborY="7248"/>
      <dgm:spPr/>
    </dgm:pt>
    <dgm:pt modelId="{493F816D-2824-5B42-9ED5-08F71402585A}" type="pres">
      <dgm:prSet presAssocID="{D90F79E2-E52A-CA46-BFD2-127AF1DA7C7B}" presName="textNode" presStyleLbl="bgShp" presStyleIdx="3" presStyleCnt="4"/>
      <dgm:spPr/>
    </dgm:pt>
    <dgm:pt modelId="{B5592E9A-6E8D-6745-B593-19DA30E6F5D3}" type="pres">
      <dgm:prSet presAssocID="{D90F79E2-E52A-CA46-BFD2-127AF1DA7C7B}" presName="compChildNode" presStyleCnt="0"/>
      <dgm:spPr/>
    </dgm:pt>
    <dgm:pt modelId="{1CAA29E1-0FB6-3144-AC70-0C9CC5A6375E}" type="pres">
      <dgm:prSet presAssocID="{D90F79E2-E52A-CA46-BFD2-127AF1DA7C7B}" presName="theInnerList" presStyleCnt="0"/>
      <dgm:spPr/>
    </dgm:pt>
  </dgm:ptLst>
  <dgm:cxnLst>
    <dgm:cxn modelId="{8D9FE502-04F5-DE48-8E00-DAF037875168}" type="presOf" srcId="{E33F72EB-269D-8443-9BE2-D77C8325AB37}" destId="{88366884-5143-9940-8968-45664B24BBF3}" srcOrd="0" destOrd="0" presId="urn:microsoft.com/office/officeart/2005/8/layout/lProcess2"/>
    <dgm:cxn modelId="{E508E807-94D9-184C-9253-4D492EDA044A}" type="presOf" srcId="{DDB45849-F731-7049-9903-157CA8314809}" destId="{A54B785D-DE76-8D4C-A371-83A325F2408F}" srcOrd="1" destOrd="0" presId="urn:microsoft.com/office/officeart/2005/8/layout/lProcess2"/>
    <dgm:cxn modelId="{2FB8540C-1DA5-FC41-8069-B023C0296AA0}" type="presOf" srcId="{9B80E7DA-4B49-5447-A786-82A883D8C749}" destId="{4139EBA3-66D3-D349-9909-7A31386C28EB}" srcOrd="0" destOrd="0" presId="urn:microsoft.com/office/officeart/2005/8/layout/lProcess2"/>
    <dgm:cxn modelId="{0AFD9C1C-E36F-D74F-873A-5E8CF00CB2C0}" type="presOf" srcId="{693E2BBE-0BFB-3F42-958C-DB94D868CDB1}" destId="{29807B7E-49F4-824C-9957-26A6B40A4E5F}" srcOrd="0" destOrd="0" presId="urn:microsoft.com/office/officeart/2005/8/layout/lProcess2"/>
    <dgm:cxn modelId="{426EBF25-27FD-4642-9928-430141FBD95E}" srcId="{9B80E7DA-4B49-5447-A786-82A883D8C749}" destId="{693E2BBE-0BFB-3F42-958C-DB94D868CDB1}" srcOrd="0" destOrd="0" parTransId="{748A5478-C6CD-D246-BE0A-3276AC6E35B0}" sibTransId="{07827AC2-B17C-284F-8337-905D0F572FAE}"/>
    <dgm:cxn modelId="{8B52A64E-4D9F-224D-B354-54675544F771}" type="presOf" srcId="{DDB45849-F731-7049-9903-157CA8314809}" destId="{C8A3EB57-6947-6944-9D57-0ABC4201651F}" srcOrd="0" destOrd="0" presId="urn:microsoft.com/office/officeart/2005/8/layout/lProcess2"/>
    <dgm:cxn modelId="{570CBC50-7D9D-4B47-8F92-6048AAA66665}" type="presOf" srcId="{D90F79E2-E52A-CA46-BFD2-127AF1DA7C7B}" destId="{4A2807B2-DBC3-674F-8A2C-9BD25274F6E2}" srcOrd="0" destOrd="0" presId="urn:microsoft.com/office/officeart/2005/8/layout/lProcess2"/>
    <dgm:cxn modelId="{0CD83B5B-A19E-F84A-91BB-4BAED6C168E0}" srcId="{9B80E7DA-4B49-5447-A786-82A883D8C749}" destId="{DDB45849-F731-7049-9903-157CA8314809}" srcOrd="2" destOrd="0" parTransId="{5F1CB5F4-831F-6B4B-868A-AB09C11DC741}" sibTransId="{D9DC4BAD-597C-C048-A01B-B95D539127F6}"/>
    <dgm:cxn modelId="{AF30245D-D49C-8340-A32F-A9136D38B780}" type="presOf" srcId="{D90F79E2-E52A-CA46-BFD2-127AF1DA7C7B}" destId="{493F816D-2824-5B42-9ED5-08F71402585A}" srcOrd="1" destOrd="0" presId="urn:microsoft.com/office/officeart/2005/8/layout/lProcess2"/>
    <dgm:cxn modelId="{82AE2083-FDE5-6444-B43B-26CF9D4F00C4}" type="presOf" srcId="{693E2BBE-0BFB-3F42-958C-DB94D868CDB1}" destId="{993730C9-EB00-F945-84A7-9873BF3C50E4}" srcOrd="1" destOrd="0" presId="urn:microsoft.com/office/officeart/2005/8/layout/lProcess2"/>
    <dgm:cxn modelId="{4CFE5391-F155-F34E-ACA8-7DA6657E7789}" type="presOf" srcId="{E33F72EB-269D-8443-9BE2-D77C8325AB37}" destId="{B4B77BB9-40D9-4841-B8F7-12FEDC649238}" srcOrd="1" destOrd="0" presId="urn:microsoft.com/office/officeart/2005/8/layout/lProcess2"/>
    <dgm:cxn modelId="{BAAC1FB1-FEFE-0E48-BDE9-7FBA074064CE}" srcId="{9B80E7DA-4B49-5447-A786-82A883D8C749}" destId="{E33F72EB-269D-8443-9BE2-D77C8325AB37}" srcOrd="1" destOrd="0" parTransId="{6B81B6D6-624A-9A43-A401-1F9985A6F663}" sibTransId="{EDCF0AB7-129E-2E4A-BC9D-69F166B6E109}"/>
    <dgm:cxn modelId="{B946A8D2-57C4-F842-A813-4A35D2440D49}" srcId="{9B80E7DA-4B49-5447-A786-82A883D8C749}" destId="{D90F79E2-E52A-CA46-BFD2-127AF1DA7C7B}" srcOrd="3" destOrd="0" parTransId="{43FF9A28-EE4B-4746-95BF-B0EB15CD6557}" sibTransId="{13168436-3202-F340-AD51-8791830918BD}"/>
    <dgm:cxn modelId="{88A13DDC-2CF2-3043-B35E-C2853ECE9F8A}" type="presParOf" srcId="{4139EBA3-66D3-D349-9909-7A31386C28EB}" destId="{510E6D31-82E6-5848-B342-18B1108D5424}" srcOrd="0" destOrd="0" presId="urn:microsoft.com/office/officeart/2005/8/layout/lProcess2"/>
    <dgm:cxn modelId="{380B8E30-EE71-584A-BA4E-581111365447}" type="presParOf" srcId="{510E6D31-82E6-5848-B342-18B1108D5424}" destId="{29807B7E-49F4-824C-9957-26A6B40A4E5F}" srcOrd="0" destOrd="0" presId="urn:microsoft.com/office/officeart/2005/8/layout/lProcess2"/>
    <dgm:cxn modelId="{6E037103-AFD3-2146-BBA3-FDCD2B3561FE}" type="presParOf" srcId="{510E6D31-82E6-5848-B342-18B1108D5424}" destId="{993730C9-EB00-F945-84A7-9873BF3C50E4}" srcOrd="1" destOrd="0" presId="urn:microsoft.com/office/officeart/2005/8/layout/lProcess2"/>
    <dgm:cxn modelId="{AE829CA0-FD5F-574D-856F-B9F76996D080}" type="presParOf" srcId="{510E6D31-82E6-5848-B342-18B1108D5424}" destId="{1CADACAB-6275-4A46-BC1C-18EE3D0E10A0}" srcOrd="2" destOrd="0" presId="urn:microsoft.com/office/officeart/2005/8/layout/lProcess2"/>
    <dgm:cxn modelId="{2FD71556-6260-204E-9C48-F9182B656D64}" type="presParOf" srcId="{1CADACAB-6275-4A46-BC1C-18EE3D0E10A0}" destId="{2537A3CA-27F1-7344-A3A2-8BC2464A0E77}" srcOrd="0" destOrd="0" presId="urn:microsoft.com/office/officeart/2005/8/layout/lProcess2"/>
    <dgm:cxn modelId="{3B29DF7E-F838-6A44-BFCF-20D4AC8F3BA7}" type="presParOf" srcId="{4139EBA3-66D3-D349-9909-7A31386C28EB}" destId="{FA49E5E1-E837-9D4C-82AA-F013B6448F7B}" srcOrd="1" destOrd="0" presId="urn:microsoft.com/office/officeart/2005/8/layout/lProcess2"/>
    <dgm:cxn modelId="{34E7219E-E6B3-5749-8F3C-4A43DFB073E7}" type="presParOf" srcId="{4139EBA3-66D3-D349-9909-7A31386C28EB}" destId="{2ED2C616-5315-034A-ADD5-891FE68179F8}" srcOrd="2" destOrd="0" presId="urn:microsoft.com/office/officeart/2005/8/layout/lProcess2"/>
    <dgm:cxn modelId="{4B9C9F96-2065-D94C-BB3E-BA67A179E74B}" type="presParOf" srcId="{2ED2C616-5315-034A-ADD5-891FE68179F8}" destId="{88366884-5143-9940-8968-45664B24BBF3}" srcOrd="0" destOrd="0" presId="urn:microsoft.com/office/officeart/2005/8/layout/lProcess2"/>
    <dgm:cxn modelId="{C383E37F-08FB-CD4D-A063-AEA7A18C794B}" type="presParOf" srcId="{2ED2C616-5315-034A-ADD5-891FE68179F8}" destId="{B4B77BB9-40D9-4841-B8F7-12FEDC649238}" srcOrd="1" destOrd="0" presId="urn:microsoft.com/office/officeart/2005/8/layout/lProcess2"/>
    <dgm:cxn modelId="{E193B717-C58D-B44F-9828-5F0A7272FEC9}" type="presParOf" srcId="{2ED2C616-5315-034A-ADD5-891FE68179F8}" destId="{220AA7CD-6BCD-D54E-B8BD-F5E57B6E74E7}" srcOrd="2" destOrd="0" presId="urn:microsoft.com/office/officeart/2005/8/layout/lProcess2"/>
    <dgm:cxn modelId="{7F55DB7F-E1DF-F045-82C2-ABEF0A5404A4}" type="presParOf" srcId="{220AA7CD-6BCD-D54E-B8BD-F5E57B6E74E7}" destId="{C1C5B0DD-7723-7845-95B6-C68360D3EE82}" srcOrd="0" destOrd="0" presId="urn:microsoft.com/office/officeart/2005/8/layout/lProcess2"/>
    <dgm:cxn modelId="{42412693-54A8-F14F-8F2A-87E4AF030FC5}" type="presParOf" srcId="{4139EBA3-66D3-D349-9909-7A31386C28EB}" destId="{79F2BC98-05E5-2D4A-A17F-688B7EE21A17}" srcOrd="3" destOrd="0" presId="urn:microsoft.com/office/officeart/2005/8/layout/lProcess2"/>
    <dgm:cxn modelId="{CA030367-51BC-7545-95D9-EA7782370AEF}" type="presParOf" srcId="{4139EBA3-66D3-D349-9909-7A31386C28EB}" destId="{046983DB-4970-254A-8550-A0D9B99685C8}" srcOrd="4" destOrd="0" presId="urn:microsoft.com/office/officeart/2005/8/layout/lProcess2"/>
    <dgm:cxn modelId="{0387ECD0-145C-CC44-B520-159FC588AADC}" type="presParOf" srcId="{046983DB-4970-254A-8550-A0D9B99685C8}" destId="{C8A3EB57-6947-6944-9D57-0ABC4201651F}" srcOrd="0" destOrd="0" presId="urn:microsoft.com/office/officeart/2005/8/layout/lProcess2"/>
    <dgm:cxn modelId="{DFEBF7ED-E672-1F4B-AD89-802B48457DCE}" type="presParOf" srcId="{046983DB-4970-254A-8550-A0D9B99685C8}" destId="{A54B785D-DE76-8D4C-A371-83A325F2408F}" srcOrd="1" destOrd="0" presId="urn:microsoft.com/office/officeart/2005/8/layout/lProcess2"/>
    <dgm:cxn modelId="{4DBE2B40-CB7D-144C-AF8F-63E49D9F9C8D}" type="presParOf" srcId="{046983DB-4970-254A-8550-A0D9B99685C8}" destId="{C4DD60D6-95C9-DA44-9067-B3236F924B62}" srcOrd="2" destOrd="0" presId="urn:microsoft.com/office/officeart/2005/8/layout/lProcess2"/>
    <dgm:cxn modelId="{39941C4D-8AF9-5742-BFEA-2AB327C2B52B}" type="presParOf" srcId="{C4DD60D6-95C9-DA44-9067-B3236F924B62}" destId="{FF6E933D-A787-4040-9D08-F8F6401644DC}" srcOrd="0" destOrd="0" presId="urn:microsoft.com/office/officeart/2005/8/layout/lProcess2"/>
    <dgm:cxn modelId="{B34420FF-0475-744F-942C-5B9DC78E4CF1}" type="presParOf" srcId="{4139EBA3-66D3-D349-9909-7A31386C28EB}" destId="{5F4F7E43-571C-FE43-A24A-D0AA276DD24E}" srcOrd="5" destOrd="0" presId="urn:microsoft.com/office/officeart/2005/8/layout/lProcess2"/>
    <dgm:cxn modelId="{7EEAAFA6-02F5-E441-9021-377C5770B1C6}" type="presParOf" srcId="{4139EBA3-66D3-D349-9909-7A31386C28EB}" destId="{96AEB028-338D-664E-A99F-2FAB8955D530}" srcOrd="6" destOrd="0" presId="urn:microsoft.com/office/officeart/2005/8/layout/lProcess2"/>
    <dgm:cxn modelId="{5B61681F-19AA-0049-828B-1BC61629F49D}" type="presParOf" srcId="{96AEB028-338D-664E-A99F-2FAB8955D530}" destId="{4A2807B2-DBC3-674F-8A2C-9BD25274F6E2}" srcOrd="0" destOrd="0" presId="urn:microsoft.com/office/officeart/2005/8/layout/lProcess2"/>
    <dgm:cxn modelId="{7E7A3CF8-812B-3044-B7FB-097849DED22E}" type="presParOf" srcId="{96AEB028-338D-664E-A99F-2FAB8955D530}" destId="{493F816D-2824-5B42-9ED5-08F71402585A}" srcOrd="1" destOrd="0" presId="urn:microsoft.com/office/officeart/2005/8/layout/lProcess2"/>
    <dgm:cxn modelId="{8C27F468-1DF2-DB48-86E7-CFC4C9A0134F}" type="presParOf" srcId="{96AEB028-338D-664E-A99F-2FAB8955D530}" destId="{B5592E9A-6E8D-6745-B593-19DA30E6F5D3}" srcOrd="2" destOrd="0" presId="urn:microsoft.com/office/officeart/2005/8/layout/lProcess2"/>
    <dgm:cxn modelId="{16F3E5EB-4429-2341-B7A6-D237D14A90C5}" type="presParOf" srcId="{B5592E9A-6E8D-6745-B593-19DA30E6F5D3}" destId="{1CAA29E1-0FB6-3144-AC70-0C9CC5A6375E}" srcOrd="0"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07B7E-49F4-824C-9957-26A6B40A4E5F}">
      <dsp:nvSpPr>
        <dsp:cNvPr id="0" name=""/>
        <dsp:cNvSpPr/>
      </dsp:nvSpPr>
      <dsp:spPr>
        <a:xfrm>
          <a:off x="2194" y="0"/>
          <a:ext cx="2746659" cy="4727258"/>
        </a:xfrm>
        <a:prstGeom prst="roundRect">
          <a:avLst>
            <a:gd name="adj" fmla="val 10000"/>
          </a:avLst>
        </a:prstGeom>
        <a:solidFill>
          <a:srgbClr val="FDBC06"/>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194" y="0"/>
        <a:ext cx="2746659" cy="1418177"/>
      </dsp:txXfrm>
    </dsp:sp>
    <dsp:sp modelId="{88366884-5143-9940-8968-45664B24BBF3}">
      <dsp:nvSpPr>
        <dsp:cNvPr id="0" name=""/>
        <dsp:cNvSpPr/>
      </dsp:nvSpPr>
      <dsp:spPr>
        <a:xfrm>
          <a:off x="2955457" y="0"/>
          <a:ext cx="2746659" cy="4727258"/>
        </a:xfrm>
        <a:prstGeom prst="roundRect">
          <a:avLst>
            <a:gd name="adj" fmla="val 10000"/>
          </a:avLst>
        </a:prstGeom>
        <a:solidFill>
          <a:srgbClr val="FDBC06"/>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955457" y="0"/>
        <a:ext cx="2746659" cy="1418177"/>
      </dsp:txXfrm>
    </dsp:sp>
    <dsp:sp modelId="{C8A3EB57-6947-6944-9D57-0ABC4201651F}">
      <dsp:nvSpPr>
        <dsp:cNvPr id="0" name=""/>
        <dsp:cNvSpPr/>
      </dsp:nvSpPr>
      <dsp:spPr>
        <a:xfrm>
          <a:off x="5908116" y="0"/>
          <a:ext cx="2746659" cy="4727258"/>
        </a:xfrm>
        <a:prstGeom prst="roundRect">
          <a:avLst>
            <a:gd name="adj" fmla="val 10000"/>
          </a:avLst>
        </a:prstGeom>
        <a:solidFill>
          <a:srgbClr val="FDBC06"/>
        </a:solidFill>
        <a:ln>
          <a:noFill/>
        </a:ln>
        <a:effectLst/>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 </a:t>
          </a:r>
          <a:endParaRPr lang="en-US" sz="1500" kern="1200"/>
        </a:p>
      </dsp:txBody>
      <dsp:txXfrm>
        <a:off x="5908116" y="0"/>
        <a:ext cx="2746659" cy="1418177"/>
      </dsp:txXfrm>
    </dsp:sp>
    <dsp:sp modelId="{4A2807B2-DBC3-674F-8A2C-9BD25274F6E2}">
      <dsp:nvSpPr>
        <dsp:cNvPr id="0" name=""/>
        <dsp:cNvSpPr/>
      </dsp:nvSpPr>
      <dsp:spPr>
        <a:xfrm>
          <a:off x="8863574" y="0"/>
          <a:ext cx="2746659" cy="4727258"/>
        </a:xfrm>
        <a:prstGeom prst="roundRect">
          <a:avLst>
            <a:gd name="adj" fmla="val 10000"/>
          </a:avLst>
        </a:prstGeom>
        <a:solidFill>
          <a:srgbClr val="FDBC06"/>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863574" y="0"/>
        <a:ext cx="2746659" cy="141817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BE82B-84B2-224E-9C28-3D787AA38A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F0EEC0-3753-6B46-B489-B08D46FFC2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C246C4-0649-7442-B05F-C863E854EF0A}"/>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5" name="Footer Placeholder 4">
            <a:extLst>
              <a:ext uri="{FF2B5EF4-FFF2-40B4-BE49-F238E27FC236}">
                <a16:creationId xmlns:a16="http://schemas.microsoft.com/office/drawing/2014/main" id="{D5D66309-6179-3A49-9591-C68FF83FA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7C76D2-37C4-EE4C-B12A-7A12EF58A742}"/>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255074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7D217-085C-584F-88C0-AD6C258B6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A1E638-BE86-0346-A613-22327B6151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E7DE0-8D5D-C742-A429-FEE2D6E7E4EC}"/>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5" name="Footer Placeholder 4">
            <a:extLst>
              <a:ext uri="{FF2B5EF4-FFF2-40B4-BE49-F238E27FC236}">
                <a16:creationId xmlns:a16="http://schemas.microsoft.com/office/drawing/2014/main" id="{09765A6C-1DD9-FD43-8A0C-311E6F868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EA1887-ED44-A148-AD99-93175406A374}"/>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392745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E45DB-CF37-754B-B4BB-6ED3152222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3731D0-500F-2F44-B2A7-76E22A9FBA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29C4B-B4D8-004B-8D64-B98E4F092CDE}"/>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5" name="Footer Placeholder 4">
            <a:extLst>
              <a:ext uri="{FF2B5EF4-FFF2-40B4-BE49-F238E27FC236}">
                <a16:creationId xmlns:a16="http://schemas.microsoft.com/office/drawing/2014/main" id="{F5E52D49-D9D6-F44C-98E5-E9A3CC2999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F2C8E-9A9C-0C4E-8971-2D1671DC8A2D}"/>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10680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E6798-40BC-4246-8EDC-C7C841A506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03DE5-8A59-D848-994D-3BAE00AAEF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A21E9-9CB9-024B-9493-140FA8A4455B}"/>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5" name="Footer Placeholder 4">
            <a:extLst>
              <a:ext uri="{FF2B5EF4-FFF2-40B4-BE49-F238E27FC236}">
                <a16:creationId xmlns:a16="http://schemas.microsoft.com/office/drawing/2014/main" id="{E268F89F-42F5-3542-872B-B293D2CC6C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BF590-D218-0842-BCFA-2A6EE04BCBD6}"/>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256215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2A6E-2E12-A14A-AD89-FD9592C8F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208EB4-1E94-D849-89BD-E89417F5D8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4C58C7-089B-6840-A674-B50393CAFC06}"/>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5" name="Footer Placeholder 4">
            <a:extLst>
              <a:ext uri="{FF2B5EF4-FFF2-40B4-BE49-F238E27FC236}">
                <a16:creationId xmlns:a16="http://schemas.microsoft.com/office/drawing/2014/main" id="{69D60E4D-2C14-9645-92C3-C76EFE03EC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6CD0AC-C21E-904C-A3C1-C4C06C4C5569}"/>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427562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F2490-2A03-D744-96CC-8059854687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3313C7-B3F7-A441-94F9-E96E3D5DE5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3CE6E5-6D8F-234B-AC40-5D92ACB7AC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8799BF-B180-5947-8549-FC24FA739FF6}"/>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6" name="Footer Placeholder 5">
            <a:extLst>
              <a:ext uri="{FF2B5EF4-FFF2-40B4-BE49-F238E27FC236}">
                <a16:creationId xmlns:a16="http://schemas.microsoft.com/office/drawing/2014/main" id="{2C32E95C-F132-DC40-84CF-B7F3DF606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F12731-2D83-4341-BA2B-622A128B2B83}"/>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2903845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FDD1-2A4E-F748-8918-6279172290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D2B904-6566-3643-9BAF-B35B77D508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6E7569-71D3-C34E-A6FA-442335A033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C99FFE-C0D6-E744-A8EB-984597D16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B378D6-43E6-0F41-BF0E-40F373AEBB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C86B03-91CD-0D4E-AE18-0B93A92C1B24}"/>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8" name="Footer Placeholder 7">
            <a:extLst>
              <a:ext uri="{FF2B5EF4-FFF2-40B4-BE49-F238E27FC236}">
                <a16:creationId xmlns:a16="http://schemas.microsoft.com/office/drawing/2014/main" id="{951697D3-2304-F142-8462-575EA9FB9A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509A54-2ED8-BD4A-B32B-967D32656A70}"/>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174134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AEEE-642B-054A-907A-F5544177E1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378708-05A1-4642-A34C-1A1F07D9BF1D}"/>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4" name="Footer Placeholder 3">
            <a:extLst>
              <a:ext uri="{FF2B5EF4-FFF2-40B4-BE49-F238E27FC236}">
                <a16:creationId xmlns:a16="http://schemas.microsoft.com/office/drawing/2014/main" id="{EF0602F4-B49C-6243-9274-5C16D5F6DE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11D0F2-0005-794B-A5A6-97DF9AD6B62F}"/>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1512687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463534-6086-3549-9E3A-8035C4D2CF93}"/>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3" name="Footer Placeholder 2">
            <a:extLst>
              <a:ext uri="{FF2B5EF4-FFF2-40B4-BE49-F238E27FC236}">
                <a16:creationId xmlns:a16="http://schemas.microsoft.com/office/drawing/2014/main" id="{BA12F7BB-7F77-9E45-86D6-184361E8FB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68F4A0-2B03-E544-BE80-81E3AAFC53F7}"/>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5127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F3F50-95E1-634F-B685-EF54C2641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4CD21F-DD73-F44E-AB58-F882D81B6F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8620B1-D630-AC40-98AD-5F7E21CF9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B9A32-87D8-F64B-BD1D-7A81CC8FF80B}"/>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6" name="Footer Placeholder 5">
            <a:extLst>
              <a:ext uri="{FF2B5EF4-FFF2-40B4-BE49-F238E27FC236}">
                <a16:creationId xmlns:a16="http://schemas.microsoft.com/office/drawing/2014/main" id="{D3430E96-62CE-174F-A777-DDED774C61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1BDDD-36FA-2C45-B5CF-73ED191C8F0F}"/>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233538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0D245-0AEC-4C4B-9284-E0F7208B9D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D83EC-31A0-C045-9CBB-E78B8C384A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D6BD6B-7AF5-D64A-9434-5559DBB66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ABB90E-F9C1-4746-AA3F-66D6646808D8}"/>
              </a:ext>
            </a:extLst>
          </p:cNvPr>
          <p:cNvSpPr>
            <a:spLocks noGrp="1"/>
          </p:cNvSpPr>
          <p:nvPr>
            <p:ph type="dt" sz="half" idx="10"/>
          </p:nvPr>
        </p:nvSpPr>
        <p:spPr/>
        <p:txBody>
          <a:bodyPr/>
          <a:lstStyle/>
          <a:p>
            <a:fld id="{6FCF57A2-8BDB-A64D-8B5B-3B086586182F}" type="datetimeFigureOut">
              <a:rPr lang="en-US" smtClean="0"/>
              <a:t>4/30/20</a:t>
            </a:fld>
            <a:endParaRPr lang="en-US"/>
          </a:p>
        </p:txBody>
      </p:sp>
      <p:sp>
        <p:nvSpPr>
          <p:cNvPr id="6" name="Footer Placeholder 5">
            <a:extLst>
              <a:ext uri="{FF2B5EF4-FFF2-40B4-BE49-F238E27FC236}">
                <a16:creationId xmlns:a16="http://schemas.microsoft.com/office/drawing/2014/main" id="{5DE16BC0-1443-4543-98B9-7E33F6659F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2EF59C-5208-974B-A200-91870C21A1FF}"/>
              </a:ext>
            </a:extLst>
          </p:cNvPr>
          <p:cNvSpPr>
            <a:spLocks noGrp="1"/>
          </p:cNvSpPr>
          <p:nvPr>
            <p:ph type="sldNum" sz="quarter" idx="12"/>
          </p:nvPr>
        </p:nvSpPr>
        <p:spPr/>
        <p:txBody>
          <a:bodyPr/>
          <a:lstStyle/>
          <a:p>
            <a:fld id="{BA6B9DBA-824A-BC48-A95A-CD66CCC8E1A4}" type="slidenum">
              <a:rPr lang="en-US" smtClean="0"/>
              <a:t>‹#›</a:t>
            </a:fld>
            <a:endParaRPr lang="en-US"/>
          </a:p>
        </p:txBody>
      </p:sp>
    </p:spTree>
    <p:extLst>
      <p:ext uri="{BB962C8B-B14F-4D97-AF65-F5344CB8AC3E}">
        <p14:creationId xmlns:p14="http://schemas.microsoft.com/office/powerpoint/2010/main" val="439534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5B4582-E784-4F46-9FC9-856F454558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CEC5CA-112E-7C46-8D97-B34B1CA3B3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9B7ED8-C9EF-EF48-B1D1-821F41E763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F57A2-8BDB-A64D-8B5B-3B086586182F}" type="datetimeFigureOut">
              <a:rPr lang="en-US" smtClean="0"/>
              <a:t>4/30/20</a:t>
            </a:fld>
            <a:endParaRPr lang="en-US"/>
          </a:p>
        </p:txBody>
      </p:sp>
      <p:sp>
        <p:nvSpPr>
          <p:cNvPr id="5" name="Footer Placeholder 4">
            <a:extLst>
              <a:ext uri="{FF2B5EF4-FFF2-40B4-BE49-F238E27FC236}">
                <a16:creationId xmlns:a16="http://schemas.microsoft.com/office/drawing/2014/main" id="{CE8AA63B-E92B-4D4C-ACA9-CE25365AB8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E8CEDE-166C-794E-B272-84FC5FF6E6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B9DBA-824A-BC48-A95A-CD66CCC8E1A4}" type="slidenum">
              <a:rPr lang="en-US" smtClean="0"/>
              <a:t>‹#›</a:t>
            </a:fld>
            <a:endParaRPr lang="en-US"/>
          </a:p>
        </p:txBody>
      </p:sp>
    </p:spTree>
    <p:extLst>
      <p:ext uri="{BB962C8B-B14F-4D97-AF65-F5344CB8AC3E}">
        <p14:creationId xmlns:p14="http://schemas.microsoft.com/office/powerpoint/2010/main" val="1660890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3.jpg"/><Relationship Id="rId4" Type="http://schemas.openxmlformats.org/officeDocument/2006/relationships/chart" Target="../charts/chart1.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DB293-FFF2-1F4A-95E2-F6BEFD88EF8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7F11A68B-F997-E34C-87D5-AB1E5B7D03D2}"/>
              </a:ext>
            </a:extLst>
          </p:cNvPr>
          <p:cNvSpPr>
            <a:spLocks noGrp="1"/>
          </p:cNvSpPr>
          <p:nvPr>
            <p:ph type="subTitle" idx="1"/>
          </p:nvPr>
        </p:nvSpPr>
        <p:spPr/>
        <p:txBody>
          <a:bodyPr/>
          <a:lstStyle/>
          <a:p>
            <a:endParaRPr lang="en-US" dirty="0"/>
          </a:p>
        </p:txBody>
      </p:sp>
      <p:sp>
        <p:nvSpPr>
          <p:cNvPr id="4" name="Shape 84">
            <a:extLst>
              <a:ext uri="{FF2B5EF4-FFF2-40B4-BE49-F238E27FC236}">
                <a16:creationId xmlns:a16="http://schemas.microsoft.com/office/drawing/2014/main" id="{5E12A89B-C27F-0E4D-A092-D1F7FC3FC582}"/>
              </a:ext>
            </a:extLst>
          </p:cNvPr>
          <p:cNvSpPr/>
          <p:nvPr/>
        </p:nvSpPr>
        <p:spPr>
          <a:xfrm>
            <a:off x="0" y="0"/>
            <a:ext cx="42049699" cy="3290728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8400" dirty="0">
                <a:solidFill>
                  <a:schemeClr val="dk1"/>
                </a:solidFill>
                <a:latin typeface="+mn-lt"/>
                <a:ea typeface="Arial"/>
                <a:cs typeface="Arial"/>
                <a:sym typeface="Arial"/>
              </a:rPr>
              <a:t>x</a:t>
            </a:r>
            <a:endParaRPr sz="8400" dirty="0">
              <a:solidFill>
                <a:schemeClr val="dk1"/>
              </a:solidFill>
              <a:latin typeface="+mn-lt"/>
              <a:ea typeface="Arial"/>
              <a:cs typeface="Arial"/>
              <a:sym typeface="Arial"/>
            </a:endParaRPr>
          </a:p>
        </p:txBody>
      </p:sp>
      <p:sp>
        <p:nvSpPr>
          <p:cNvPr id="5" name="Shape 85">
            <a:extLst>
              <a:ext uri="{FF2B5EF4-FFF2-40B4-BE49-F238E27FC236}">
                <a16:creationId xmlns:a16="http://schemas.microsoft.com/office/drawing/2014/main" id="{0783254D-4C2C-1642-A9F3-44FCE48072ED}"/>
              </a:ext>
            </a:extLst>
          </p:cNvPr>
          <p:cNvSpPr/>
          <p:nvPr/>
        </p:nvSpPr>
        <p:spPr>
          <a:xfrm>
            <a:off x="217253" y="1238310"/>
            <a:ext cx="41612018" cy="32080200"/>
          </a:xfrm>
          <a:prstGeom prst="rect">
            <a:avLst/>
          </a:prstGeom>
          <a:solidFill>
            <a:srgbClr val="25257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6" name="Shape 86">
            <a:extLst>
              <a:ext uri="{FF2B5EF4-FFF2-40B4-BE49-F238E27FC236}">
                <a16:creationId xmlns:a16="http://schemas.microsoft.com/office/drawing/2014/main" id="{66CC7CDD-B04C-D747-B9DC-117C36015024}"/>
              </a:ext>
            </a:extLst>
          </p:cNvPr>
          <p:cNvSpPr/>
          <p:nvPr/>
        </p:nvSpPr>
        <p:spPr>
          <a:xfrm>
            <a:off x="1143000" y="609600"/>
            <a:ext cx="39763699" cy="54102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7" name="Shape 87">
            <a:extLst>
              <a:ext uri="{FF2B5EF4-FFF2-40B4-BE49-F238E27FC236}">
                <a16:creationId xmlns:a16="http://schemas.microsoft.com/office/drawing/2014/main" id="{110C1FAC-8917-9E41-9E09-F445493F798F}"/>
              </a:ext>
            </a:extLst>
          </p:cNvPr>
          <p:cNvSpPr/>
          <p:nvPr/>
        </p:nvSpPr>
        <p:spPr>
          <a:xfrm>
            <a:off x="1323975" y="838200"/>
            <a:ext cx="39398575" cy="4953000"/>
          </a:xfrm>
          <a:prstGeom prst="rect">
            <a:avLst/>
          </a:prstGeom>
          <a:solidFill>
            <a:srgbClr val="FDBC0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8" name="Shape 88">
            <a:extLst>
              <a:ext uri="{FF2B5EF4-FFF2-40B4-BE49-F238E27FC236}">
                <a16:creationId xmlns:a16="http://schemas.microsoft.com/office/drawing/2014/main" id="{9CB4ED2D-5789-C048-874F-D0CA5059F3FC}"/>
              </a:ext>
            </a:extLst>
          </p:cNvPr>
          <p:cNvSpPr txBox="1"/>
          <p:nvPr/>
        </p:nvSpPr>
        <p:spPr>
          <a:xfrm>
            <a:off x="1447800" y="838200"/>
            <a:ext cx="38785801"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800" dirty="0">
              <a:solidFill>
                <a:schemeClr val="dk1"/>
              </a:solidFill>
              <a:latin typeface="+mn-lt"/>
              <a:ea typeface="Arial"/>
              <a:cs typeface="Arial"/>
              <a:sym typeface="Arial"/>
            </a:endParaRPr>
          </a:p>
        </p:txBody>
      </p:sp>
      <p:cxnSp>
        <p:nvCxnSpPr>
          <p:cNvPr id="9" name="Shape 89">
            <a:extLst>
              <a:ext uri="{FF2B5EF4-FFF2-40B4-BE49-F238E27FC236}">
                <a16:creationId xmlns:a16="http://schemas.microsoft.com/office/drawing/2014/main" id="{2307C649-4BBB-2441-B26A-8010D8E77FD8}"/>
              </a:ext>
            </a:extLst>
          </p:cNvPr>
          <p:cNvCxnSpPr/>
          <p:nvPr/>
        </p:nvCxnSpPr>
        <p:spPr>
          <a:xfrm>
            <a:off x="11658600" y="23469600"/>
            <a:ext cx="8458200" cy="0"/>
          </a:xfrm>
          <a:prstGeom prst="straightConnector1">
            <a:avLst/>
          </a:prstGeom>
          <a:noFill/>
          <a:ln>
            <a:noFill/>
          </a:ln>
        </p:spPr>
      </p:cxnSp>
      <p:cxnSp>
        <p:nvCxnSpPr>
          <p:cNvPr id="10" name="Shape 90">
            <a:extLst>
              <a:ext uri="{FF2B5EF4-FFF2-40B4-BE49-F238E27FC236}">
                <a16:creationId xmlns:a16="http://schemas.microsoft.com/office/drawing/2014/main" id="{4C7A6104-04D8-BD43-8C29-98D0ED5EC02D}"/>
              </a:ext>
            </a:extLst>
          </p:cNvPr>
          <p:cNvCxnSpPr/>
          <p:nvPr/>
        </p:nvCxnSpPr>
        <p:spPr>
          <a:xfrm rot="10800000" flipH="1">
            <a:off x="14097000" y="24688800"/>
            <a:ext cx="1371600" cy="1524000"/>
          </a:xfrm>
          <a:prstGeom prst="straightConnector1">
            <a:avLst/>
          </a:prstGeom>
          <a:noFill/>
          <a:ln>
            <a:noFill/>
          </a:ln>
        </p:spPr>
      </p:cxnSp>
      <p:sp>
        <p:nvSpPr>
          <p:cNvPr id="11" name="Shape 91">
            <a:extLst>
              <a:ext uri="{FF2B5EF4-FFF2-40B4-BE49-F238E27FC236}">
                <a16:creationId xmlns:a16="http://schemas.microsoft.com/office/drawing/2014/main" id="{B9D4AB89-2687-694C-8EF7-4DC8BFF178BD}"/>
              </a:ext>
            </a:extLst>
          </p:cNvPr>
          <p:cNvSpPr/>
          <p:nvPr/>
        </p:nvSpPr>
        <p:spPr>
          <a:xfrm>
            <a:off x="964047" y="6553200"/>
            <a:ext cx="13025436" cy="25298401"/>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12" name="Shape 92">
            <a:extLst>
              <a:ext uri="{FF2B5EF4-FFF2-40B4-BE49-F238E27FC236}">
                <a16:creationId xmlns:a16="http://schemas.microsoft.com/office/drawing/2014/main" id="{27EB7848-8F71-5444-BEE4-D2CB96C1C36A}"/>
              </a:ext>
            </a:extLst>
          </p:cNvPr>
          <p:cNvSpPr/>
          <p:nvPr/>
        </p:nvSpPr>
        <p:spPr>
          <a:xfrm>
            <a:off x="1231901" y="6857999"/>
            <a:ext cx="12573000" cy="24612599"/>
          </a:xfrm>
          <a:prstGeom prst="rect">
            <a:avLst/>
          </a:prstGeom>
          <a:solidFill>
            <a:srgbClr val="FDBC0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13" name="Shape 93">
            <a:extLst>
              <a:ext uri="{FF2B5EF4-FFF2-40B4-BE49-F238E27FC236}">
                <a16:creationId xmlns:a16="http://schemas.microsoft.com/office/drawing/2014/main" id="{680B68C1-2336-D74A-8071-20BF3C293290}"/>
              </a:ext>
            </a:extLst>
          </p:cNvPr>
          <p:cNvSpPr txBox="1"/>
          <p:nvPr/>
        </p:nvSpPr>
        <p:spPr>
          <a:xfrm>
            <a:off x="1619202" y="7048498"/>
            <a:ext cx="11798400" cy="2423160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800" dirty="0">
              <a:solidFill>
                <a:schemeClr val="dk1"/>
              </a:solidFill>
              <a:latin typeface="+mn-lt"/>
              <a:sym typeface="Arial"/>
            </a:endParaRPr>
          </a:p>
          <a:p>
            <a:pPr marL="457200" marR="0" lvl="1" indent="76200" algn="l" rtl="0">
              <a:spcBef>
                <a:spcPts val="0"/>
              </a:spcBef>
              <a:spcAft>
                <a:spcPts val="0"/>
              </a:spcAft>
              <a:buClr>
                <a:schemeClr val="dk1"/>
              </a:buClr>
              <a:buSzPts val="1200"/>
              <a:buFont typeface="Arial"/>
              <a:buNone/>
            </a:pPr>
            <a:endParaRPr sz="1200" b="0" i="0" u="none" strike="noStrike" cap="none"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0" algn="l" rtl="0">
              <a:spcBef>
                <a:spcPts val="0"/>
              </a:spcBef>
              <a:spcAft>
                <a:spcPts val="0"/>
              </a:spcAft>
              <a:buNone/>
            </a:pPr>
            <a:endParaRPr sz="12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0"/>
              </a:spcBef>
              <a:spcAft>
                <a:spcPts val="0"/>
              </a:spcAft>
              <a:buClr>
                <a:schemeClr val="dk1"/>
              </a:buClr>
              <a:buSzPts val="3400"/>
              <a:buFont typeface="Arial"/>
              <a:buNone/>
            </a:pPr>
            <a:endParaRPr sz="3400" dirty="0">
              <a:solidFill>
                <a:schemeClr val="dk1"/>
              </a:solidFill>
              <a:latin typeface="+mn-lt"/>
              <a:sym typeface="Arial"/>
            </a:endParaRPr>
          </a:p>
          <a:p>
            <a:pPr marL="0" marR="0" lvl="0" indent="0" algn="l" rtl="0">
              <a:spcBef>
                <a:spcPts val="0"/>
              </a:spcBef>
              <a:spcAft>
                <a:spcPts val="0"/>
              </a:spcAft>
              <a:buNone/>
            </a:pPr>
            <a:endParaRPr sz="1200" dirty="0">
              <a:solidFill>
                <a:schemeClr val="dk1"/>
              </a:solidFill>
              <a:latin typeface="+mn-lt"/>
              <a:sym typeface="Arial"/>
            </a:endParaRPr>
          </a:p>
          <a:p>
            <a:pPr marL="0" marR="0" lvl="0" indent="0" algn="l" rtl="0">
              <a:spcBef>
                <a:spcPts val="0"/>
              </a:spcBef>
              <a:spcAft>
                <a:spcPts val="0"/>
              </a:spcAft>
              <a:buNone/>
            </a:pPr>
            <a:endParaRPr sz="3200" dirty="0">
              <a:solidFill>
                <a:schemeClr val="dk1"/>
              </a:solidFill>
              <a:latin typeface="+mn-lt"/>
              <a:ea typeface="Times New Roman"/>
              <a:cs typeface="Times New Roman"/>
              <a:sym typeface="Times New Roman"/>
            </a:endParaRPr>
          </a:p>
          <a:p>
            <a:pPr marL="0" marR="0" lvl="0" indent="0" algn="ctr" rtl="0">
              <a:spcBef>
                <a:spcPts val="0"/>
              </a:spcBef>
              <a:spcAft>
                <a:spcPts val="0"/>
              </a:spcAft>
              <a:buNone/>
            </a:pPr>
            <a:r>
              <a:rPr lang="en-US" sz="3600" b="1" dirty="0">
                <a:solidFill>
                  <a:schemeClr val="dk1"/>
                </a:solidFill>
                <a:latin typeface="+mn-lt"/>
                <a:ea typeface="Times New Roman"/>
                <a:cs typeface="Times New Roman"/>
                <a:sym typeface="Times New Roman"/>
              </a:rPr>
              <a:t> </a:t>
            </a:r>
            <a:endParaRPr sz="3600" b="1" dirty="0">
              <a:solidFill>
                <a:schemeClr val="dk1"/>
              </a:solidFill>
              <a:latin typeface="+mn-lt"/>
              <a:ea typeface="Times New Roman"/>
              <a:cs typeface="Times New Roman"/>
              <a:sym typeface="Times New Roman"/>
            </a:endParaRPr>
          </a:p>
        </p:txBody>
      </p:sp>
      <p:sp>
        <p:nvSpPr>
          <p:cNvPr id="14" name="Shape 94">
            <a:extLst>
              <a:ext uri="{FF2B5EF4-FFF2-40B4-BE49-F238E27FC236}">
                <a16:creationId xmlns:a16="http://schemas.microsoft.com/office/drawing/2014/main" id="{40A29BC0-6E0C-6A4E-B40B-0E0070C098B5}"/>
              </a:ext>
            </a:extLst>
          </p:cNvPr>
          <p:cNvSpPr/>
          <p:nvPr/>
        </p:nvSpPr>
        <p:spPr>
          <a:xfrm>
            <a:off x="14478000" y="6553200"/>
            <a:ext cx="13639800" cy="25298401"/>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15" name="Shape 95">
            <a:extLst>
              <a:ext uri="{FF2B5EF4-FFF2-40B4-BE49-F238E27FC236}">
                <a16:creationId xmlns:a16="http://schemas.microsoft.com/office/drawing/2014/main" id="{AAC88E7C-6C20-9042-8274-0930056CCE59}"/>
              </a:ext>
            </a:extLst>
          </p:cNvPr>
          <p:cNvSpPr/>
          <p:nvPr/>
        </p:nvSpPr>
        <p:spPr>
          <a:xfrm>
            <a:off x="14706600" y="6896100"/>
            <a:ext cx="13182600" cy="24612599"/>
          </a:xfrm>
          <a:prstGeom prst="rect">
            <a:avLst/>
          </a:prstGeom>
          <a:solidFill>
            <a:srgbClr val="FDBC0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16" name="Shape 96">
            <a:extLst>
              <a:ext uri="{FF2B5EF4-FFF2-40B4-BE49-F238E27FC236}">
                <a16:creationId xmlns:a16="http://schemas.microsoft.com/office/drawing/2014/main" id="{F50B7D48-CCBE-E347-840D-DD2E7BB26544}"/>
              </a:ext>
            </a:extLst>
          </p:cNvPr>
          <p:cNvSpPr txBox="1"/>
          <p:nvPr/>
        </p:nvSpPr>
        <p:spPr>
          <a:xfrm>
            <a:off x="15004920" y="7160605"/>
            <a:ext cx="12496800" cy="2423160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lnSpc>
                <a:spcPct val="110000"/>
              </a:lnSpc>
            </a:pPr>
            <a:endParaRPr lang="en-US" b="1" dirty="0">
              <a:latin typeface="+mn-lt"/>
            </a:endParaRPr>
          </a:p>
        </p:txBody>
      </p:sp>
      <p:sp>
        <p:nvSpPr>
          <p:cNvPr id="17" name="Shape 97">
            <a:extLst>
              <a:ext uri="{FF2B5EF4-FFF2-40B4-BE49-F238E27FC236}">
                <a16:creationId xmlns:a16="http://schemas.microsoft.com/office/drawing/2014/main" id="{D7B53FDA-78EB-984D-AA19-E484BD9247CD}"/>
              </a:ext>
            </a:extLst>
          </p:cNvPr>
          <p:cNvSpPr/>
          <p:nvPr/>
        </p:nvSpPr>
        <p:spPr>
          <a:xfrm>
            <a:off x="28536237" y="6553200"/>
            <a:ext cx="12573000" cy="25298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18" name="Shape 98">
            <a:extLst>
              <a:ext uri="{FF2B5EF4-FFF2-40B4-BE49-F238E27FC236}">
                <a16:creationId xmlns:a16="http://schemas.microsoft.com/office/drawing/2014/main" id="{D2A95A8A-7AD7-094D-AA03-9E65A462AF9E}"/>
              </a:ext>
            </a:extLst>
          </p:cNvPr>
          <p:cNvSpPr/>
          <p:nvPr/>
        </p:nvSpPr>
        <p:spPr>
          <a:xfrm>
            <a:off x="28714699" y="6863028"/>
            <a:ext cx="12115800" cy="24612600"/>
          </a:xfrm>
          <a:prstGeom prst="rect">
            <a:avLst/>
          </a:prstGeom>
          <a:solidFill>
            <a:srgbClr val="FDBC0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400" dirty="0">
              <a:solidFill>
                <a:schemeClr val="dk1"/>
              </a:solidFill>
              <a:latin typeface="+mn-lt"/>
              <a:ea typeface="Arial"/>
              <a:cs typeface="Arial"/>
              <a:sym typeface="Arial"/>
            </a:endParaRPr>
          </a:p>
        </p:txBody>
      </p:sp>
      <p:sp>
        <p:nvSpPr>
          <p:cNvPr id="19" name="Shape 99">
            <a:extLst>
              <a:ext uri="{FF2B5EF4-FFF2-40B4-BE49-F238E27FC236}">
                <a16:creationId xmlns:a16="http://schemas.microsoft.com/office/drawing/2014/main" id="{03297FBF-91A6-A944-B58E-230BA816F75F}"/>
              </a:ext>
            </a:extLst>
          </p:cNvPr>
          <p:cNvSpPr txBox="1"/>
          <p:nvPr/>
        </p:nvSpPr>
        <p:spPr>
          <a:xfrm>
            <a:off x="29041669" y="7048498"/>
            <a:ext cx="11495945" cy="2423160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4000" b="1" dirty="0">
              <a:solidFill>
                <a:schemeClr val="dk1"/>
              </a:solidFill>
              <a:latin typeface="+mn-lt"/>
              <a:ea typeface="Helvetica Neue"/>
              <a:cs typeface="Helvetica Neue"/>
              <a:sym typeface="Helvetica Neue"/>
            </a:endParaRPr>
          </a:p>
          <a:p>
            <a:pPr marL="0" marR="0" lvl="0" indent="177800" algn="l" rtl="0">
              <a:spcBef>
                <a:spcPts val="0"/>
              </a:spcBef>
              <a:spcAft>
                <a:spcPts val="0"/>
              </a:spcAft>
              <a:buClr>
                <a:schemeClr val="dk1"/>
              </a:buClr>
              <a:buSzPts val="2800"/>
              <a:buFont typeface="Arial"/>
              <a:buNone/>
            </a:pPr>
            <a:endParaRPr sz="2800" i="1" dirty="0">
              <a:solidFill>
                <a:schemeClr val="dk1"/>
              </a:solidFill>
              <a:latin typeface="+mn-lt"/>
              <a:sym typeface="Arial"/>
            </a:endParaRPr>
          </a:p>
          <a:p>
            <a:pPr marL="0" marR="0" lvl="0" indent="177800" algn="l" rtl="0">
              <a:spcBef>
                <a:spcPts val="0"/>
              </a:spcBef>
              <a:spcAft>
                <a:spcPts val="0"/>
              </a:spcAft>
              <a:buClr>
                <a:schemeClr val="dk1"/>
              </a:buClr>
              <a:buSzPts val="2800"/>
              <a:buFont typeface="Arial"/>
              <a:buNone/>
            </a:pPr>
            <a:endParaRPr sz="2800" dirty="0">
              <a:solidFill>
                <a:schemeClr val="dk1"/>
              </a:solidFill>
              <a:latin typeface="+mn-lt"/>
              <a:sym typeface="Arial"/>
            </a:endParaRPr>
          </a:p>
          <a:p>
            <a:pPr marL="0" marR="0" lvl="0" indent="177800" algn="l" rtl="0">
              <a:spcBef>
                <a:spcPts val="0"/>
              </a:spcBef>
              <a:spcAft>
                <a:spcPts val="0"/>
              </a:spcAft>
              <a:buClr>
                <a:schemeClr val="dk1"/>
              </a:buClr>
              <a:buSzPts val="2800"/>
              <a:buFont typeface="Arial"/>
              <a:buNone/>
            </a:pPr>
            <a:endParaRPr sz="28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0" algn="l" rtl="0">
              <a:spcBef>
                <a:spcPts val="680"/>
              </a:spcBef>
              <a:spcAft>
                <a:spcPts val="0"/>
              </a:spcAft>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215900" algn="l" rtl="0">
              <a:spcBef>
                <a:spcPts val="680"/>
              </a:spcBef>
              <a:spcAft>
                <a:spcPts val="0"/>
              </a:spcAft>
              <a:buClr>
                <a:schemeClr val="dk1"/>
              </a:buClr>
              <a:buSzPts val="3400"/>
              <a:buFont typeface="Arial"/>
              <a:buNone/>
            </a:pPr>
            <a:endParaRPr sz="3400" dirty="0">
              <a:solidFill>
                <a:schemeClr val="dk1"/>
              </a:solidFill>
              <a:latin typeface="+mn-lt"/>
              <a:sym typeface="Arial"/>
            </a:endParaRPr>
          </a:p>
          <a:p>
            <a:pPr marL="0" marR="0" lvl="0" indent="0" algn="l" rtl="0">
              <a:spcBef>
                <a:spcPts val="680"/>
              </a:spcBef>
              <a:spcAft>
                <a:spcPts val="0"/>
              </a:spcAft>
              <a:buNone/>
            </a:pPr>
            <a:endParaRPr sz="3400" dirty="0">
              <a:solidFill>
                <a:schemeClr val="dk1"/>
              </a:solidFill>
              <a:latin typeface="+mn-lt"/>
              <a:sym typeface="Arial"/>
            </a:endParaRPr>
          </a:p>
          <a:p>
            <a:pPr marL="0" marR="0" lvl="0" indent="0" algn="l" rtl="0">
              <a:spcBef>
                <a:spcPts val="320"/>
              </a:spcBef>
              <a:spcAft>
                <a:spcPts val="0"/>
              </a:spcAft>
              <a:buNone/>
            </a:pPr>
            <a:endParaRPr sz="1600" dirty="0">
              <a:solidFill>
                <a:schemeClr val="dk1"/>
              </a:solidFill>
              <a:latin typeface="+mn-lt"/>
              <a:sym typeface="Arial"/>
            </a:endParaRPr>
          </a:p>
          <a:p>
            <a:pPr marL="0" marR="0" lvl="0" indent="0" algn="l" rtl="0">
              <a:spcBef>
                <a:spcPts val="320"/>
              </a:spcBef>
              <a:spcAft>
                <a:spcPts val="0"/>
              </a:spcAft>
              <a:buNone/>
            </a:pPr>
            <a:endParaRPr sz="1600" dirty="0">
              <a:solidFill>
                <a:schemeClr val="dk1"/>
              </a:solidFill>
              <a:latin typeface="+mn-lt"/>
              <a:sym typeface="Arial"/>
            </a:endParaRPr>
          </a:p>
        </p:txBody>
      </p:sp>
      <p:sp>
        <p:nvSpPr>
          <p:cNvPr id="20" name="Shape 102">
            <a:extLst>
              <a:ext uri="{FF2B5EF4-FFF2-40B4-BE49-F238E27FC236}">
                <a16:creationId xmlns:a16="http://schemas.microsoft.com/office/drawing/2014/main" id="{8DEF28EA-BF94-5743-951E-4E79169823D3}"/>
              </a:ext>
            </a:extLst>
          </p:cNvPr>
          <p:cNvSpPr txBox="1"/>
          <p:nvPr/>
        </p:nvSpPr>
        <p:spPr>
          <a:xfrm>
            <a:off x="16087529" y="16706937"/>
            <a:ext cx="9979956" cy="802393"/>
          </a:xfrm>
          <a:prstGeom prst="rect">
            <a:avLst/>
          </a:prstGeom>
          <a:solidFill>
            <a:srgbClr val="FDBC06"/>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dirty="0">
                <a:solidFill>
                  <a:srgbClr val="003399"/>
                </a:solidFill>
                <a:latin typeface="+mn-lt"/>
                <a:sym typeface="Arial"/>
              </a:rPr>
              <a:t>Results</a:t>
            </a:r>
            <a:endParaRPr dirty="0">
              <a:latin typeface="+mn-lt"/>
            </a:endParaRPr>
          </a:p>
        </p:txBody>
      </p:sp>
      <p:sp>
        <p:nvSpPr>
          <p:cNvPr id="21" name="Shape 104">
            <a:extLst>
              <a:ext uri="{FF2B5EF4-FFF2-40B4-BE49-F238E27FC236}">
                <a16:creationId xmlns:a16="http://schemas.microsoft.com/office/drawing/2014/main" id="{36AE0925-EF51-8C4D-A69F-0A1350B2CEF4}"/>
              </a:ext>
            </a:extLst>
          </p:cNvPr>
          <p:cNvSpPr/>
          <p:nvPr/>
        </p:nvSpPr>
        <p:spPr>
          <a:xfrm>
            <a:off x="20938153" y="-171509"/>
            <a:ext cx="186094" cy="80021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400"/>
              <a:buFont typeface="Arial"/>
              <a:buNone/>
            </a:pPr>
            <a:br>
              <a:rPr lang="en-US" sz="1400" b="1" i="0" u="none" strike="noStrike" cap="none" dirty="0">
                <a:solidFill>
                  <a:schemeClr val="dk1"/>
                </a:solidFill>
                <a:latin typeface="+mn-lt"/>
                <a:ea typeface="Arial"/>
                <a:cs typeface="Arial"/>
                <a:sym typeface="Arial"/>
              </a:rPr>
            </a:br>
            <a:br>
              <a:rPr lang="en-US" sz="1400" b="1" i="0" u="none" strike="noStrike" cap="none" dirty="0">
                <a:solidFill>
                  <a:schemeClr val="dk1"/>
                </a:solidFill>
                <a:latin typeface="+mn-lt"/>
                <a:ea typeface="Arial"/>
                <a:cs typeface="Arial"/>
                <a:sym typeface="Arial"/>
              </a:rPr>
            </a:br>
            <a:endParaRPr sz="1800" b="0" i="0" u="none" strike="noStrike" cap="none" dirty="0">
              <a:solidFill>
                <a:schemeClr val="dk1"/>
              </a:solidFill>
              <a:latin typeface="+mn-lt"/>
              <a:ea typeface="Arial"/>
              <a:cs typeface="Arial"/>
              <a:sym typeface="Arial"/>
            </a:endParaRPr>
          </a:p>
        </p:txBody>
      </p:sp>
      <p:sp>
        <p:nvSpPr>
          <p:cNvPr id="22" name="Shape 105">
            <a:extLst>
              <a:ext uri="{FF2B5EF4-FFF2-40B4-BE49-F238E27FC236}">
                <a16:creationId xmlns:a16="http://schemas.microsoft.com/office/drawing/2014/main" id="{77142365-DEC5-024E-B0C5-51FC62D7DAFA}"/>
              </a:ext>
            </a:extLst>
          </p:cNvPr>
          <p:cNvSpPr/>
          <p:nvPr/>
        </p:nvSpPr>
        <p:spPr>
          <a:xfrm>
            <a:off x="0" y="43934"/>
            <a:ext cx="184666" cy="36933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dirty="0">
              <a:solidFill>
                <a:schemeClr val="dk1"/>
              </a:solidFill>
              <a:latin typeface="+mn-lt"/>
              <a:ea typeface="Arial"/>
              <a:cs typeface="Arial"/>
              <a:sym typeface="Arial"/>
            </a:endParaRPr>
          </a:p>
        </p:txBody>
      </p:sp>
      <p:sp>
        <p:nvSpPr>
          <p:cNvPr id="23" name="Shape 106">
            <a:extLst>
              <a:ext uri="{FF2B5EF4-FFF2-40B4-BE49-F238E27FC236}">
                <a16:creationId xmlns:a16="http://schemas.microsoft.com/office/drawing/2014/main" id="{FF08053B-E3A8-4949-A14B-A5F9E9321024}"/>
              </a:ext>
            </a:extLst>
          </p:cNvPr>
          <p:cNvSpPr/>
          <p:nvPr/>
        </p:nvSpPr>
        <p:spPr>
          <a:xfrm>
            <a:off x="0" y="-133037"/>
            <a:ext cx="184666" cy="7232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100"/>
              <a:buFont typeface="Arial"/>
              <a:buNone/>
            </a:pPr>
            <a:endParaRPr sz="4100" b="0" i="0" u="none" strike="noStrike" cap="none" dirty="0">
              <a:solidFill>
                <a:schemeClr val="dk1"/>
              </a:solidFill>
              <a:latin typeface="+mn-lt"/>
              <a:ea typeface="Arial"/>
              <a:cs typeface="Arial"/>
              <a:sym typeface="Arial"/>
            </a:endParaRPr>
          </a:p>
        </p:txBody>
      </p:sp>
      <p:sp>
        <p:nvSpPr>
          <p:cNvPr id="24" name="Shape 107">
            <a:extLst>
              <a:ext uri="{FF2B5EF4-FFF2-40B4-BE49-F238E27FC236}">
                <a16:creationId xmlns:a16="http://schemas.microsoft.com/office/drawing/2014/main" id="{83D6C39E-7136-5442-9523-039675890E4D}"/>
              </a:ext>
            </a:extLst>
          </p:cNvPr>
          <p:cNvSpPr txBox="1"/>
          <p:nvPr/>
        </p:nvSpPr>
        <p:spPr>
          <a:xfrm>
            <a:off x="7225884" y="1154430"/>
            <a:ext cx="27890270" cy="3508653"/>
          </a:xfrm>
          <a:prstGeom prst="rect">
            <a:avLst/>
          </a:prstGeom>
          <a:noFill/>
          <a:ln>
            <a:noFill/>
          </a:ln>
        </p:spPr>
        <p:txBody>
          <a:bodyPr spcFirstLastPara="1" wrap="square" lIns="91425" tIns="45700" rIns="91425" bIns="45700" anchor="t" anchorCtr="0">
            <a:noAutofit/>
          </a:bodyPr>
          <a:lstStyle/>
          <a:p>
            <a:pPr algn="ctr"/>
            <a:r>
              <a:rPr lang="en-US" sz="5900" dirty="0">
                <a:latin typeface="+mn-lt"/>
              </a:rPr>
              <a:t>Does Contextualizing Genetic Ancestry Tests Prevent Increases </a:t>
            </a:r>
          </a:p>
          <a:p>
            <a:pPr algn="ctr"/>
            <a:r>
              <a:rPr lang="en-US" sz="5900" dirty="0">
                <a:latin typeface="+mn-lt"/>
              </a:rPr>
              <a:t>in Individuals’ Race Essentialist Thinking?</a:t>
            </a:r>
          </a:p>
          <a:p>
            <a:pPr marL="0" marR="0" lvl="0" indent="0" algn="ctr" rtl="0">
              <a:spcBef>
                <a:spcPts val="0"/>
              </a:spcBef>
              <a:spcAft>
                <a:spcPts val="0"/>
              </a:spcAft>
              <a:buNone/>
            </a:pPr>
            <a:r>
              <a:rPr lang="en-US" sz="5000" b="1" dirty="0">
                <a:solidFill>
                  <a:schemeClr val="dk1"/>
                </a:solidFill>
                <a:latin typeface="+mn-lt"/>
                <a:sym typeface="Arial"/>
              </a:rPr>
              <a:t>Koryn St. Clair, Simon Howard, Ph.D., &amp; Kalen Kennedy</a:t>
            </a:r>
            <a:endParaRPr dirty="0">
              <a:latin typeface="+mn-lt"/>
            </a:endParaRPr>
          </a:p>
          <a:p>
            <a:pPr marL="0" marR="0" lvl="0" indent="0" algn="ctr" rtl="0">
              <a:spcBef>
                <a:spcPts val="0"/>
              </a:spcBef>
              <a:spcAft>
                <a:spcPts val="0"/>
              </a:spcAft>
              <a:buNone/>
            </a:pPr>
            <a:r>
              <a:rPr lang="en-US" sz="5000" b="1" dirty="0">
                <a:solidFill>
                  <a:schemeClr val="dk1"/>
                </a:solidFill>
                <a:latin typeface="+mn-lt"/>
                <a:sym typeface="Arial"/>
              </a:rPr>
              <a:t>Department of Psychology, Marquette University</a:t>
            </a:r>
            <a:endParaRPr sz="5000" dirty="0">
              <a:solidFill>
                <a:schemeClr val="dk1"/>
              </a:solidFill>
              <a:latin typeface="+mn-lt"/>
              <a:ea typeface="Times New Roman"/>
              <a:cs typeface="Times New Roman"/>
              <a:sym typeface="Times New Roman"/>
            </a:endParaRPr>
          </a:p>
        </p:txBody>
      </p:sp>
      <p:sp>
        <p:nvSpPr>
          <p:cNvPr id="25" name="Shape 108">
            <a:extLst>
              <a:ext uri="{FF2B5EF4-FFF2-40B4-BE49-F238E27FC236}">
                <a16:creationId xmlns:a16="http://schemas.microsoft.com/office/drawing/2014/main" id="{A162BB00-9880-D44F-B2F6-2D76B1B1D4D1}"/>
              </a:ext>
            </a:extLst>
          </p:cNvPr>
          <p:cNvSpPr txBox="1"/>
          <p:nvPr/>
        </p:nvSpPr>
        <p:spPr>
          <a:xfrm>
            <a:off x="29168308" y="8242942"/>
            <a:ext cx="11026038" cy="6222900"/>
          </a:xfrm>
          <a:prstGeom prst="rect">
            <a:avLst/>
          </a:prstGeom>
          <a:noFill/>
          <a:ln>
            <a:noFill/>
          </a:ln>
        </p:spPr>
        <p:txBody>
          <a:bodyPr spcFirstLastPara="1" wrap="square" lIns="91425" tIns="45700" rIns="91425" bIns="45700" anchor="t" anchorCtr="0">
            <a:noAutofit/>
          </a:bodyPr>
          <a:lstStyle/>
          <a:p>
            <a:pPr marL="803275" indent="-457200">
              <a:buClr>
                <a:schemeClr val="dk1"/>
              </a:buClr>
              <a:buSzPts val="3000"/>
              <a:buFont typeface="Arial" panose="020B0604020202020204" pitchFamily="34" charset="0"/>
              <a:buChar char="•"/>
            </a:pPr>
            <a:r>
              <a:rPr lang="en-US" sz="2800" dirty="0">
                <a:latin typeface="+mn-lt"/>
              </a:rPr>
              <a:t>Although sharing Genetic Ancestry Tests (GATs) results has become a common occurrence, lay individuals may not be knowledgeable on the context of GATs. Many are only aware of the biological means used to determine results and the quantified results which may be why exposure leads to an increase in race essentialism because of </a:t>
            </a:r>
            <a:r>
              <a:rPr lang="en-US" sz="2800" dirty="0"/>
              <a:t>how GATs reinforce the idea that race is biologically determined</a:t>
            </a:r>
            <a:r>
              <a:rPr lang="en-US" sz="2800" dirty="0">
                <a:latin typeface="+mn-lt"/>
              </a:rPr>
              <a:t>. Providing context to GAT result was intended to reduce misconceptions. </a:t>
            </a:r>
          </a:p>
          <a:p>
            <a:pPr marL="803275" indent="-457200">
              <a:buClr>
                <a:schemeClr val="dk1"/>
              </a:buClr>
              <a:buSzPts val="3000"/>
              <a:buFont typeface="Arial" panose="020B0604020202020204" pitchFamily="34" charset="0"/>
              <a:buChar char="•"/>
            </a:pPr>
            <a:r>
              <a:rPr lang="en-US" sz="2800" dirty="0"/>
              <a:t>Exposure to contextualized GAT results compared to GAT results without contextualization did not produce a significant difference in race essentialist beliefs, however there was a marginal effect. The non-statistically significant results may be due how the results were contextualized. In the future, researchers can explore alternate ways to contextualize GAT results. </a:t>
            </a:r>
            <a:r>
              <a:rPr lang="en-US" sz="2800" dirty="0">
                <a:effectLst/>
              </a:rPr>
              <a:t> </a:t>
            </a:r>
            <a:r>
              <a:rPr lang="en-US" sz="2800" dirty="0"/>
              <a:t> </a:t>
            </a:r>
          </a:p>
          <a:p>
            <a:pPr marL="803275" indent="-457200">
              <a:buClr>
                <a:schemeClr val="dk1"/>
              </a:buClr>
              <a:buSzPts val="3000"/>
              <a:buFont typeface="Arial" panose="020B0604020202020204" pitchFamily="34" charset="0"/>
              <a:buChar char="•"/>
            </a:pPr>
            <a:r>
              <a:rPr lang="en-US" sz="2800" dirty="0"/>
              <a:t>Contextualized GATs produced similar RCS scores to the control group. This illustrates how contextualization if done more effectively has the potential to reduce the increase in race essentialism. However, a more influential method is required to yield significant results. </a:t>
            </a:r>
          </a:p>
          <a:p>
            <a:pPr marL="803275" indent="-457200">
              <a:buClr>
                <a:schemeClr val="dk1"/>
              </a:buClr>
              <a:buSzPts val="3000"/>
              <a:buFont typeface="Arial" panose="020B0604020202020204" pitchFamily="34" charset="0"/>
              <a:buChar char="•"/>
            </a:pPr>
            <a:r>
              <a:rPr lang="en-US" sz="2800" dirty="0">
                <a:latin typeface="+mn-lt"/>
              </a:rPr>
              <a:t>Since there are an array of negative consequences associated with high race essentialism (i.e. racial stereotyping) and GAT exposure is rapidly increasing, it is imperative that this topic be further explored because of its potential influence on beliefs about race (1). </a:t>
            </a:r>
            <a:endParaRPr lang="en-US" sz="2800" dirty="0">
              <a:solidFill>
                <a:schemeClr val="dk1"/>
              </a:solidFill>
              <a:latin typeface="+mn-lt"/>
            </a:endParaRPr>
          </a:p>
        </p:txBody>
      </p:sp>
      <p:sp>
        <p:nvSpPr>
          <p:cNvPr id="26" name="Shape 111">
            <a:extLst>
              <a:ext uri="{FF2B5EF4-FFF2-40B4-BE49-F238E27FC236}">
                <a16:creationId xmlns:a16="http://schemas.microsoft.com/office/drawing/2014/main" id="{20002C61-254C-6C4D-BC7C-376AB591D088}"/>
              </a:ext>
            </a:extLst>
          </p:cNvPr>
          <p:cNvSpPr txBox="1"/>
          <p:nvPr/>
        </p:nvSpPr>
        <p:spPr>
          <a:xfrm>
            <a:off x="1955358" y="8358686"/>
            <a:ext cx="11281785" cy="7496989"/>
          </a:xfrm>
          <a:prstGeom prst="rect">
            <a:avLst/>
          </a:prstGeom>
          <a:noFill/>
          <a:ln>
            <a:noFill/>
          </a:ln>
        </p:spPr>
        <p:txBody>
          <a:bodyPr spcFirstLastPara="1" wrap="square" lIns="91425" tIns="45700" rIns="91425" bIns="45700" anchor="t" anchorCtr="0">
            <a:noAutofit/>
          </a:bodyPr>
          <a:lstStyle/>
          <a:p>
            <a:pPr marL="342900" lvl="8" indent="-342900">
              <a:buClr>
                <a:schemeClr val="dk1"/>
              </a:buClr>
              <a:buSzPts val="3000"/>
              <a:buFont typeface="Arial" panose="020B0604020202020204" pitchFamily="34" charset="0"/>
              <a:buChar char="•"/>
            </a:pPr>
            <a:r>
              <a:rPr lang="en-US" sz="2800" dirty="0">
                <a:latin typeface="+mn-lt"/>
              </a:rPr>
              <a:t>Exposure to genetic ancestry tests (GATs) increases individuals race essentialist thinking (1). </a:t>
            </a:r>
          </a:p>
          <a:p>
            <a:pPr marL="342900" lvl="8" indent="-342900">
              <a:buClr>
                <a:schemeClr val="dk1"/>
              </a:buClr>
              <a:buSzPts val="3000"/>
              <a:buFont typeface="Arial" panose="020B0604020202020204" pitchFamily="34" charset="0"/>
              <a:buChar char="•"/>
            </a:pPr>
            <a:r>
              <a:rPr lang="en-US" sz="2800" dirty="0">
                <a:latin typeface="+mn-lt"/>
              </a:rPr>
              <a:t>Race essentialism is the belief that race is biologically determined (2). </a:t>
            </a:r>
          </a:p>
          <a:p>
            <a:pPr marL="342900" lvl="8" indent="-342900">
              <a:buClr>
                <a:schemeClr val="dk1"/>
              </a:buClr>
              <a:buSzPts val="3000"/>
              <a:buFont typeface="Arial" panose="020B0604020202020204" pitchFamily="34" charset="0"/>
              <a:buChar char="•"/>
            </a:pPr>
            <a:r>
              <a:rPr lang="en-US" sz="2800" dirty="0">
                <a:latin typeface="+mn-lt"/>
              </a:rPr>
              <a:t>Race essentialism has been strongly associated with (2)(3) :</a:t>
            </a:r>
          </a:p>
          <a:p>
            <a:pPr marL="0" lvl="8">
              <a:buClr>
                <a:schemeClr val="dk1"/>
              </a:buClr>
              <a:buSzPts val="3000"/>
            </a:pPr>
            <a:r>
              <a:rPr lang="en-US" sz="2800" dirty="0">
                <a:latin typeface="+mn-lt"/>
              </a:rPr>
              <a:t>	- Endorsement of racial stereotypes</a:t>
            </a:r>
          </a:p>
          <a:p>
            <a:pPr marL="0" lvl="8">
              <a:buClr>
                <a:schemeClr val="dk1"/>
              </a:buClr>
              <a:buSzPts val="3000"/>
            </a:pPr>
            <a:r>
              <a:rPr lang="en-US" sz="2800" dirty="0"/>
              <a:t>	- </a:t>
            </a:r>
            <a:r>
              <a:rPr lang="en-US" sz="2800" dirty="0">
                <a:latin typeface="+mn-lt"/>
              </a:rPr>
              <a:t>Less desire for interracial interactions</a:t>
            </a:r>
          </a:p>
          <a:p>
            <a:pPr marL="0" lvl="8">
              <a:buClr>
                <a:schemeClr val="dk1"/>
              </a:buClr>
              <a:buSzPts val="3000"/>
            </a:pPr>
            <a:r>
              <a:rPr lang="en-US" sz="2800" dirty="0"/>
              <a:t>	- </a:t>
            </a:r>
            <a:r>
              <a:rPr lang="en-US" sz="2800" dirty="0">
                <a:latin typeface="+mn-lt"/>
              </a:rPr>
              <a:t>Less sensitivity for the struggle of disadvantaged racial groups</a:t>
            </a:r>
          </a:p>
          <a:p>
            <a:pPr marL="0" lvl="8">
              <a:buClr>
                <a:schemeClr val="dk1"/>
              </a:buClr>
              <a:buSzPts val="3000"/>
            </a:pPr>
            <a:r>
              <a:rPr lang="en-US" sz="2800" dirty="0"/>
              <a:t>	- </a:t>
            </a:r>
            <a:r>
              <a:rPr lang="en-US" sz="2800" dirty="0">
                <a:latin typeface="+mn-lt"/>
              </a:rPr>
              <a:t>Less concern with social inequalities </a:t>
            </a:r>
          </a:p>
          <a:p>
            <a:pPr marL="342900" lvl="8" indent="-342900">
              <a:buClr>
                <a:schemeClr val="dk1"/>
              </a:buClr>
              <a:buSzPts val="3000"/>
              <a:buFont typeface="Arial" panose="020B0604020202020204" pitchFamily="34" charset="0"/>
              <a:buChar char="•"/>
            </a:pPr>
            <a:r>
              <a:rPr lang="en-US" sz="2800" dirty="0">
                <a:latin typeface="+mn-lt"/>
              </a:rPr>
              <a:t>Given that exposure to GATs is likely to increase given their recent popularity, researchers may want to find ways to prevent increases in race essentialism after exposure to GATs. </a:t>
            </a:r>
          </a:p>
          <a:p>
            <a:pPr marL="342900" lvl="8" indent="-342900">
              <a:buClr>
                <a:schemeClr val="dk1"/>
              </a:buClr>
              <a:buSzPts val="3000"/>
              <a:buFont typeface="Arial" panose="020B0604020202020204" pitchFamily="34" charset="0"/>
              <a:buChar char="•"/>
            </a:pPr>
            <a:r>
              <a:rPr lang="en-US" sz="2800" dirty="0">
                <a:latin typeface="+mn-lt"/>
              </a:rPr>
              <a:t>Contextualization provides context to improve the understanding of a core concept in order to reduce complexity (4).</a:t>
            </a:r>
          </a:p>
          <a:p>
            <a:pPr marL="342900" lvl="8" indent="-342900">
              <a:buClr>
                <a:schemeClr val="dk1"/>
              </a:buClr>
              <a:buSzPts val="3000"/>
              <a:buFont typeface="Arial" panose="020B0604020202020204" pitchFamily="34" charset="0"/>
              <a:buChar char="•"/>
            </a:pPr>
            <a:r>
              <a:rPr lang="en-US" sz="2800" dirty="0">
                <a:latin typeface="+mn-lt"/>
              </a:rPr>
              <a:t>The current study explored if contextualizing GAT results prevents an increase in individuals’ race essentialist beliefs. </a:t>
            </a:r>
          </a:p>
          <a:p>
            <a:pPr marL="468313" lvl="2" indent="-468313">
              <a:buClr>
                <a:schemeClr val="dk1"/>
              </a:buClr>
              <a:buSzPts val="3000"/>
              <a:buFont typeface="Arial"/>
              <a:buChar char="•"/>
            </a:pPr>
            <a:endParaRPr lang="en-US" sz="2800" dirty="0">
              <a:latin typeface="+mn-lt"/>
            </a:endParaRPr>
          </a:p>
          <a:p>
            <a:pPr>
              <a:buClr>
                <a:schemeClr val="dk1"/>
              </a:buClr>
              <a:buSzPts val="3000"/>
            </a:pPr>
            <a:r>
              <a:rPr lang="en-US" sz="2800" b="1" i="1" dirty="0">
                <a:solidFill>
                  <a:schemeClr val="dk1"/>
                </a:solidFill>
                <a:latin typeface="+mn-lt"/>
              </a:rPr>
              <a:t>H</a:t>
            </a:r>
            <a:r>
              <a:rPr lang="en-US" sz="2800" b="1" i="1" baseline="-25000" dirty="0">
                <a:solidFill>
                  <a:schemeClr val="dk1"/>
                </a:solidFill>
                <a:latin typeface="+mn-lt"/>
              </a:rPr>
              <a:t>1</a:t>
            </a:r>
            <a:r>
              <a:rPr lang="en-US" sz="2800" i="1" dirty="0">
                <a:solidFill>
                  <a:schemeClr val="dk1"/>
                </a:solidFill>
                <a:latin typeface="+mn-lt"/>
              </a:rPr>
              <a:t> </a:t>
            </a:r>
            <a:r>
              <a:rPr lang="en-US" sz="2800" dirty="0">
                <a:solidFill>
                  <a:schemeClr val="dk1"/>
                </a:solidFill>
                <a:latin typeface="+mn-lt"/>
              </a:rPr>
              <a:t>= Contextualizing</a:t>
            </a:r>
            <a:r>
              <a:rPr lang="en-US" sz="2800" dirty="0">
                <a:latin typeface="+mn-lt"/>
              </a:rPr>
              <a:t> GAT results will prevent an increase in race 	essentialism</a:t>
            </a:r>
            <a:endParaRPr lang="en-US" sz="2800" i="1" dirty="0">
              <a:solidFill>
                <a:schemeClr val="dk1"/>
              </a:solidFill>
              <a:latin typeface="+mn-lt"/>
            </a:endParaRPr>
          </a:p>
        </p:txBody>
      </p:sp>
      <p:pic>
        <p:nvPicPr>
          <p:cNvPr id="27" name="Shape 114" descr="MU.png">
            <a:extLst>
              <a:ext uri="{FF2B5EF4-FFF2-40B4-BE49-F238E27FC236}">
                <a16:creationId xmlns:a16="http://schemas.microsoft.com/office/drawing/2014/main" id="{F75BDC13-4B6D-AA4C-801B-6BD1C947FD87}"/>
              </a:ext>
            </a:extLst>
          </p:cNvPr>
          <p:cNvPicPr preferRelativeResize="0"/>
          <p:nvPr/>
        </p:nvPicPr>
        <p:blipFill rotWithShape="1">
          <a:blip r:embed="rId2">
            <a:alphaModFix/>
          </a:blip>
          <a:srcRect/>
          <a:stretch/>
        </p:blipFill>
        <p:spPr>
          <a:xfrm>
            <a:off x="2590800" y="914400"/>
            <a:ext cx="4826000" cy="4826000"/>
          </a:xfrm>
          <a:prstGeom prst="rect">
            <a:avLst/>
          </a:prstGeom>
          <a:noFill/>
          <a:ln>
            <a:noFill/>
          </a:ln>
        </p:spPr>
      </p:pic>
      <p:sp>
        <p:nvSpPr>
          <p:cNvPr id="28" name="Shape 119">
            <a:extLst>
              <a:ext uri="{FF2B5EF4-FFF2-40B4-BE49-F238E27FC236}">
                <a16:creationId xmlns:a16="http://schemas.microsoft.com/office/drawing/2014/main" id="{B8D1B167-2D0D-0B44-9DCD-C286639AA804}"/>
              </a:ext>
            </a:extLst>
          </p:cNvPr>
          <p:cNvSpPr txBox="1"/>
          <p:nvPr/>
        </p:nvSpPr>
        <p:spPr>
          <a:xfrm>
            <a:off x="1807368" y="17451175"/>
            <a:ext cx="11696700" cy="744604"/>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US" sz="2800" b="1" u="sng" dirty="0">
                <a:solidFill>
                  <a:schemeClr val="accent2"/>
                </a:solidFill>
                <a:latin typeface="+mn-lt"/>
              </a:rPr>
              <a:t>Participants</a:t>
            </a:r>
            <a:r>
              <a:rPr lang="en-US" sz="2800" dirty="0">
                <a:solidFill>
                  <a:schemeClr val="dk1"/>
                </a:solidFill>
                <a:latin typeface="+mn-lt"/>
              </a:rPr>
              <a:t>: </a:t>
            </a:r>
            <a:r>
              <a:rPr lang="en-US" sz="2800" b="1" dirty="0">
                <a:solidFill>
                  <a:schemeClr val="dk1"/>
                </a:solidFill>
                <a:latin typeface="+mn-lt"/>
              </a:rPr>
              <a:t>n=124 white undergraduates</a:t>
            </a:r>
          </a:p>
          <a:p>
            <a:pPr marL="0" lvl="0" indent="0" algn="ctr" rtl="0">
              <a:lnSpc>
                <a:spcPct val="100000"/>
              </a:lnSpc>
              <a:spcBef>
                <a:spcPts val="0"/>
              </a:spcBef>
              <a:spcAft>
                <a:spcPts val="0"/>
              </a:spcAft>
              <a:buClr>
                <a:schemeClr val="dk1"/>
              </a:buClr>
              <a:buSzPts val="1100"/>
              <a:buFont typeface="Arial"/>
              <a:buNone/>
            </a:pPr>
            <a:endParaRPr lang="en-US" sz="2800" b="1" dirty="0">
              <a:solidFill>
                <a:schemeClr val="dk1"/>
              </a:solidFill>
              <a:latin typeface="+mn-lt"/>
            </a:endParaRPr>
          </a:p>
          <a:p>
            <a:pPr marL="139700" lvl="0" algn="ctr">
              <a:buClr>
                <a:schemeClr val="dk1"/>
              </a:buClr>
              <a:buSzPts val="1400"/>
            </a:pPr>
            <a:endParaRPr lang="en-US" sz="2800" dirty="0">
              <a:solidFill>
                <a:schemeClr val="dk1"/>
              </a:solidFill>
              <a:latin typeface="+mn-lt"/>
            </a:endParaRPr>
          </a:p>
          <a:p>
            <a:pPr marL="139700" lvl="0" algn="ctr">
              <a:buClr>
                <a:schemeClr val="dk1"/>
              </a:buClr>
              <a:buSzPts val="1400"/>
            </a:pPr>
            <a:endParaRPr lang="en-US" sz="2800" dirty="0">
              <a:solidFill>
                <a:schemeClr val="dk1"/>
              </a:solidFill>
              <a:latin typeface="+mn-lt"/>
            </a:endParaRPr>
          </a:p>
          <a:p>
            <a:pPr marL="139700" lvl="0" algn="ctr" rtl="0">
              <a:lnSpc>
                <a:spcPct val="100000"/>
              </a:lnSpc>
              <a:spcBef>
                <a:spcPts val="0"/>
              </a:spcBef>
              <a:spcAft>
                <a:spcPts val="0"/>
              </a:spcAft>
              <a:buClr>
                <a:schemeClr val="dk1"/>
              </a:buClr>
              <a:buSzPts val="1400"/>
            </a:pPr>
            <a:endParaRPr lang="en-US" sz="2800" dirty="0">
              <a:solidFill>
                <a:schemeClr val="dk1"/>
              </a:solidFill>
              <a:latin typeface="+mn-lt"/>
            </a:endParaRPr>
          </a:p>
        </p:txBody>
      </p:sp>
      <p:sp>
        <p:nvSpPr>
          <p:cNvPr id="29" name="TextBox 28">
            <a:extLst>
              <a:ext uri="{FF2B5EF4-FFF2-40B4-BE49-F238E27FC236}">
                <a16:creationId xmlns:a16="http://schemas.microsoft.com/office/drawing/2014/main" id="{6ACB3B2B-FCCE-7A43-9D69-DC0AF7CAD3DC}"/>
              </a:ext>
            </a:extLst>
          </p:cNvPr>
          <p:cNvSpPr txBox="1"/>
          <p:nvPr/>
        </p:nvSpPr>
        <p:spPr>
          <a:xfrm>
            <a:off x="2728203" y="18048598"/>
            <a:ext cx="9497122" cy="523220"/>
          </a:xfrm>
          <a:prstGeom prst="rect">
            <a:avLst/>
          </a:prstGeom>
          <a:noFill/>
        </p:spPr>
        <p:txBody>
          <a:bodyPr wrap="square" rtlCol="0">
            <a:spAutoFit/>
          </a:bodyPr>
          <a:lstStyle/>
          <a:p>
            <a:pPr algn="ctr"/>
            <a:r>
              <a:rPr lang="en-US" sz="2800" b="1" u="sng" dirty="0">
                <a:solidFill>
                  <a:schemeClr val="accent2"/>
                </a:solidFill>
                <a:latin typeface="+mn-lt"/>
              </a:rPr>
              <a:t>Measures</a:t>
            </a:r>
          </a:p>
        </p:txBody>
      </p:sp>
      <p:sp>
        <p:nvSpPr>
          <p:cNvPr id="30" name="TextBox 29">
            <a:extLst>
              <a:ext uri="{FF2B5EF4-FFF2-40B4-BE49-F238E27FC236}">
                <a16:creationId xmlns:a16="http://schemas.microsoft.com/office/drawing/2014/main" id="{7EAFE09D-0B99-4D49-876D-3A3E815246BF}"/>
              </a:ext>
            </a:extLst>
          </p:cNvPr>
          <p:cNvSpPr txBox="1"/>
          <p:nvPr/>
        </p:nvSpPr>
        <p:spPr>
          <a:xfrm>
            <a:off x="29279328" y="26119632"/>
            <a:ext cx="11318007" cy="5693866"/>
          </a:xfrm>
          <a:prstGeom prst="rect">
            <a:avLst/>
          </a:prstGeom>
          <a:noFill/>
        </p:spPr>
        <p:txBody>
          <a:bodyPr wrap="square" rtlCol="0">
            <a:spAutoFit/>
          </a:bodyPr>
          <a:lstStyle/>
          <a:p>
            <a:pPr indent="-457200"/>
            <a:r>
              <a:rPr lang="en-US" sz="2600" baseline="30000" dirty="0">
                <a:solidFill>
                  <a:schemeClr val="tx1"/>
                </a:solidFill>
              </a:rPr>
              <a:t>1 </a:t>
            </a:r>
            <a:r>
              <a:rPr lang="en-US" sz="2600" dirty="0">
                <a:solidFill>
                  <a:schemeClr val="tx1"/>
                </a:solidFill>
              </a:rPr>
              <a:t>Howard, S., St. Clair, K., &amp; Kennedy, K.(2020). The influence of exposure to genetic ancestry tests on race essentialism. </a:t>
            </a:r>
            <a:r>
              <a:rPr lang="en-US" sz="2600" i="1" dirty="0">
                <a:solidFill>
                  <a:schemeClr val="tx1"/>
                </a:solidFill>
              </a:rPr>
              <a:t>Unpublished manuscript</a:t>
            </a:r>
          </a:p>
          <a:p>
            <a:pPr indent="-457200"/>
            <a:r>
              <a:rPr lang="de-DE" sz="2600" baseline="30000" dirty="0">
                <a:solidFill>
                  <a:schemeClr val="tx1"/>
                </a:solidFill>
              </a:rPr>
              <a:t>2</a:t>
            </a:r>
            <a:r>
              <a:rPr lang="de-DE" sz="2600" dirty="0">
                <a:solidFill>
                  <a:schemeClr val="tx1"/>
                </a:solidFill>
              </a:rPr>
              <a:t> Williams, M. J., &amp; Eberhardt, J. L. (2008). </a:t>
            </a:r>
            <a:r>
              <a:rPr lang="en-US" sz="2600" dirty="0">
                <a:solidFill>
                  <a:schemeClr val="tx1"/>
                </a:solidFill>
              </a:rPr>
              <a:t>Biological conceptions of 	race and the motivation to cross racial boundaries. </a:t>
            </a:r>
            <a:r>
              <a:rPr lang="en-US" sz="2600" i="1" dirty="0">
                <a:solidFill>
                  <a:schemeClr val="tx1"/>
                </a:solidFill>
              </a:rPr>
              <a:t>Journal of </a:t>
            </a:r>
            <a:r>
              <a:rPr lang="en-US" sz="2600" i="1" dirty="0"/>
              <a:t>P</a:t>
            </a:r>
            <a:r>
              <a:rPr lang="en-US" sz="2600" i="1" dirty="0">
                <a:solidFill>
                  <a:schemeClr val="tx1"/>
                </a:solidFill>
              </a:rPr>
              <a:t>ersonality and Social Psychology</a:t>
            </a:r>
            <a:r>
              <a:rPr lang="en-US" sz="2600" dirty="0">
                <a:solidFill>
                  <a:schemeClr val="tx1"/>
                </a:solidFill>
              </a:rPr>
              <a:t>, </a:t>
            </a:r>
            <a:r>
              <a:rPr lang="en-US" sz="2600" i="1" dirty="0">
                <a:solidFill>
                  <a:schemeClr val="tx1"/>
                </a:solidFill>
              </a:rPr>
              <a:t>94</a:t>
            </a:r>
            <a:r>
              <a:rPr lang="en-US" sz="2600" dirty="0">
                <a:solidFill>
                  <a:schemeClr val="tx1"/>
                </a:solidFill>
              </a:rPr>
              <a:t>, 1033–1047. http://</a:t>
            </a:r>
            <a:r>
              <a:rPr lang="en-US" sz="2600" dirty="0" err="1">
                <a:solidFill>
                  <a:schemeClr val="tx1"/>
                </a:solidFill>
              </a:rPr>
              <a:t>dx.doi.org</a:t>
            </a:r>
            <a:r>
              <a:rPr lang="en-US" sz="2600" dirty="0">
                <a:solidFill>
                  <a:schemeClr val="tx1"/>
                </a:solidFill>
              </a:rPr>
              <a:t>/10.1937/0022-3514.94.6.1033</a:t>
            </a:r>
          </a:p>
          <a:p>
            <a:pPr indent="-457200"/>
            <a:r>
              <a:rPr lang="en-US" sz="2600" baseline="30000" dirty="0">
                <a:solidFill>
                  <a:schemeClr val="tx1"/>
                </a:solidFill>
              </a:rPr>
              <a:t>3</a:t>
            </a:r>
            <a:r>
              <a:rPr lang="en-US" sz="2600" dirty="0">
                <a:solidFill>
                  <a:schemeClr val="tx1"/>
                </a:solidFill>
              </a:rPr>
              <a:t> Bastian, B., &amp; Haslam, N. (2006). Psychological essentialism and 	stereotype endorsement. </a:t>
            </a:r>
            <a:r>
              <a:rPr lang="en-US" sz="2600" i="1" dirty="0">
                <a:solidFill>
                  <a:schemeClr val="tx1"/>
                </a:solidFill>
              </a:rPr>
              <a:t>Journal of Experimental Social 	Psychology,</a:t>
            </a:r>
            <a:r>
              <a:rPr lang="en-US" sz="2600" dirty="0">
                <a:solidFill>
                  <a:schemeClr val="tx1"/>
                </a:solidFill>
              </a:rPr>
              <a:t> </a:t>
            </a:r>
            <a:r>
              <a:rPr lang="en-US" sz="2600" i="1" dirty="0">
                <a:solidFill>
                  <a:schemeClr val="tx1"/>
                </a:solidFill>
              </a:rPr>
              <a:t>42</a:t>
            </a:r>
            <a:r>
              <a:rPr lang="en-US" sz="2600" dirty="0">
                <a:solidFill>
                  <a:schemeClr val="tx1"/>
                </a:solidFill>
              </a:rPr>
              <a:t>, 228-235.</a:t>
            </a:r>
          </a:p>
          <a:p>
            <a:pPr indent="-457200"/>
            <a:r>
              <a:rPr lang="en-US" sz="2600" baseline="30000" dirty="0">
                <a:latin typeface="+mn-lt"/>
              </a:rPr>
              <a:t>4</a:t>
            </a:r>
            <a:r>
              <a:rPr lang="en-US" sz="2600" dirty="0">
                <a:latin typeface="+mn-lt"/>
              </a:rPr>
              <a:t> Alpay, L.L., </a:t>
            </a:r>
            <a:r>
              <a:rPr lang="en-US" sz="2600" dirty="0" err="1">
                <a:latin typeface="+mn-lt"/>
              </a:rPr>
              <a:t>Verhoef</a:t>
            </a:r>
            <a:r>
              <a:rPr lang="en-US" sz="2600" dirty="0">
                <a:latin typeface="+mn-lt"/>
              </a:rPr>
              <a:t>, J., </a:t>
            </a:r>
            <a:r>
              <a:rPr lang="en-US" sz="2600" dirty="0" err="1">
                <a:latin typeface="+mn-lt"/>
              </a:rPr>
              <a:t>Te’eni</a:t>
            </a:r>
            <a:r>
              <a:rPr lang="en-US" sz="2600" dirty="0">
                <a:latin typeface="+mn-lt"/>
              </a:rPr>
              <a:t>, D., Putter, H., Toussaint, P.J., &amp; </a:t>
            </a:r>
            <a:r>
              <a:rPr lang="en-US" sz="2600" dirty="0" err="1">
                <a:latin typeface="+mn-lt"/>
              </a:rPr>
              <a:t>Zwetsloot-Schonk</a:t>
            </a:r>
            <a:r>
              <a:rPr lang="en-US" sz="2600" dirty="0">
                <a:latin typeface="+mn-lt"/>
              </a:rPr>
              <a:t>, J. (2008). Can Contextualization Increase 	Understanding During Man-Machine Communication? A Theory-	Driven Study. </a:t>
            </a:r>
            <a:r>
              <a:rPr lang="en-US" sz="2600" i="1" dirty="0">
                <a:latin typeface="+mn-lt"/>
              </a:rPr>
              <a:t>The Open Medical Informatics Journal, 2</a:t>
            </a:r>
            <a:r>
              <a:rPr lang="en-US" sz="2600" dirty="0">
                <a:latin typeface="+mn-lt"/>
              </a:rPr>
              <a:t>, 82 - 91.</a:t>
            </a:r>
          </a:p>
          <a:p>
            <a:pPr indent="-457200"/>
            <a:endParaRPr lang="en-US" sz="2600" dirty="0">
              <a:latin typeface="+mn-lt"/>
            </a:endParaRPr>
          </a:p>
          <a:p>
            <a:pPr indent="-457200"/>
            <a:r>
              <a:rPr lang="en-US" sz="2600" dirty="0">
                <a:solidFill>
                  <a:schemeClr val="tx1"/>
                </a:solidFill>
                <a:highlight>
                  <a:srgbClr val="FFFF00"/>
                </a:highlight>
                <a:latin typeface="+mn-lt"/>
              </a:rPr>
              <a:t> </a:t>
            </a:r>
            <a:endParaRPr lang="en-US" sz="2600" dirty="0">
              <a:solidFill>
                <a:schemeClr val="tx1"/>
              </a:solidFill>
              <a:latin typeface="+mn-lt"/>
            </a:endParaRPr>
          </a:p>
          <a:p>
            <a:pPr indent="-457200"/>
            <a:endParaRPr lang="en-US" sz="2600" dirty="0">
              <a:solidFill>
                <a:schemeClr val="tx1"/>
              </a:solidFill>
              <a:latin typeface="+mn-lt"/>
            </a:endParaRPr>
          </a:p>
        </p:txBody>
      </p:sp>
      <p:sp>
        <p:nvSpPr>
          <p:cNvPr id="31" name="TextBox 30">
            <a:extLst>
              <a:ext uri="{FF2B5EF4-FFF2-40B4-BE49-F238E27FC236}">
                <a16:creationId xmlns:a16="http://schemas.microsoft.com/office/drawing/2014/main" id="{F9319CF6-B7B5-9C48-86AB-80BD6D05691C}"/>
              </a:ext>
            </a:extLst>
          </p:cNvPr>
          <p:cNvSpPr txBox="1"/>
          <p:nvPr/>
        </p:nvSpPr>
        <p:spPr>
          <a:xfrm>
            <a:off x="2590800" y="24042469"/>
            <a:ext cx="9609638" cy="1292662"/>
          </a:xfrm>
          <a:prstGeom prst="rect">
            <a:avLst/>
          </a:prstGeom>
          <a:noFill/>
        </p:spPr>
        <p:txBody>
          <a:bodyPr wrap="square" rtlCol="0">
            <a:spAutoFit/>
          </a:bodyPr>
          <a:lstStyle/>
          <a:p>
            <a:pPr algn="ctr"/>
            <a:r>
              <a:rPr lang="en-US" sz="2600" b="1" u="sng">
                <a:solidFill>
                  <a:schemeClr val="accent2"/>
                </a:solidFill>
                <a:latin typeface="+mn-lt"/>
              </a:rPr>
              <a:t>Procedure</a:t>
            </a:r>
            <a:r>
              <a:rPr lang="en-US" sz="2600">
                <a:solidFill>
                  <a:schemeClr val="accent2"/>
                </a:solidFill>
                <a:latin typeface="+mn-lt"/>
              </a:rPr>
              <a:t>:</a:t>
            </a:r>
          </a:p>
          <a:p>
            <a:endParaRPr lang="en-US" sz="2600">
              <a:solidFill>
                <a:schemeClr val="accent2"/>
              </a:solidFill>
              <a:latin typeface="+mn-lt"/>
            </a:endParaRPr>
          </a:p>
          <a:p>
            <a:pPr marL="342900" indent="-342900">
              <a:buFont typeface="Arial" panose="020B0604020202020204" pitchFamily="34" charset="0"/>
              <a:buChar char="•"/>
            </a:pPr>
            <a:endParaRPr lang="en-US" sz="2600">
              <a:latin typeface="+mn-lt"/>
            </a:endParaRPr>
          </a:p>
        </p:txBody>
      </p:sp>
      <p:sp>
        <p:nvSpPr>
          <p:cNvPr id="32" name="TextBox 31">
            <a:extLst>
              <a:ext uri="{FF2B5EF4-FFF2-40B4-BE49-F238E27FC236}">
                <a16:creationId xmlns:a16="http://schemas.microsoft.com/office/drawing/2014/main" id="{3061743E-840E-F04E-945B-2AD3441C694B}"/>
              </a:ext>
            </a:extLst>
          </p:cNvPr>
          <p:cNvSpPr txBox="1"/>
          <p:nvPr/>
        </p:nvSpPr>
        <p:spPr>
          <a:xfrm>
            <a:off x="16439154" y="17753846"/>
            <a:ext cx="9628331" cy="954107"/>
          </a:xfrm>
          <a:prstGeom prst="rect">
            <a:avLst/>
          </a:prstGeom>
          <a:noFill/>
        </p:spPr>
        <p:txBody>
          <a:bodyPr wrap="square" rtlCol="0">
            <a:spAutoFit/>
          </a:bodyPr>
          <a:lstStyle/>
          <a:p>
            <a:pPr algn="ctr"/>
            <a:r>
              <a:rPr lang="en-US" sz="2800" b="1" u="sng" dirty="0">
                <a:solidFill>
                  <a:schemeClr val="accent2"/>
                </a:solidFill>
                <a:latin typeface="+mn-lt"/>
              </a:rPr>
              <a:t>Race Essentialism</a:t>
            </a:r>
            <a:endParaRPr lang="en-US" sz="2800" b="1" dirty="0">
              <a:solidFill>
                <a:schemeClr val="accent2"/>
              </a:solidFill>
              <a:latin typeface="+mn-lt"/>
            </a:endParaRPr>
          </a:p>
          <a:p>
            <a:endParaRPr lang="en-US" sz="2800" dirty="0">
              <a:highlight>
                <a:srgbClr val="FFFF00"/>
              </a:highlight>
              <a:latin typeface="+mn-lt"/>
            </a:endParaRPr>
          </a:p>
        </p:txBody>
      </p:sp>
      <p:sp>
        <p:nvSpPr>
          <p:cNvPr id="33" name="TextBox 32">
            <a:extLst>
              <a:ext uri="{FF2B5EF4-FFF2-40B4-BE49-F238E27FC236}">
                <a16:creationId xmlns:a16="http://schemas.microsoft.com/office/drawing/2014/main" id="{A1B1C36D-DA8E-214B-8D57-3546D8FA3B7C}"/>
              </a:ext>
            </a:extLst>
          </p:cNvPr>
          <p:cNvSpPr txBox="1"/>
          <p:nvPr/>
        </p:nvSpPr>
        <p:spPr>
          <a:xfrm>
            <a:off x="16099612" y="26395215"/>
            <a:ext cx="10731242" cy="5693866"/>
          </a:xfrm>
          <a:prstGeom prst="rect">
            <a:avLst/>
          </a:prstGeom>
          <a:noFill/>
        </p:spPr>
        <p:txBody>
          <a:bodyPr wrap="square" rtlCol="0">
            <a:spAutoFit/>
          </a:bodyPr>
          <a:lstStyle/>
          <a:p>
            <a:endParaRPr lang="en-US" sz="2800">
              <a:highlight>
                <a:srgbClr val="FFFF00"/>
              </a:highlight>
              <a:latin typeface="+mn-lt"/>
            </a:endParaRPr>
          </a:p>
          <a:p>
            <a:pPr marL="285750" indent="-285750">
              <a:buFont typeface="Arial" panose="020B0604020202020204" pitchFamily="34" charset="0"/>
              <a:buChar char="•"/>
            </a:pPr>
            <a:r>
              <a:rPr lang="en-US" sz="2800">
                <a:latin typeface="+mn-lt"/>
              </a:rPr>
              <a:t>A </a:t>
            </a:r>
            <a:r>
              <a:rPr lang="en-US" sz="2800"/>
              <a:t>one-way between subjects’ ANOVA was conducted to compare the effect of contextualization on race essentialism</a:t>
            </a:r>
            <a:r>
              <a:rPr lang="en-US" sz="2800">
                <a:effectLst/>
              </a:rPr>
              <a:t> </a:t>
            </a:r>
          </a:p>
          <a:p>
            <a:pPr marL="285750" indent="-285750">
              <a:buFont typeface="Arial" panose="020B0604020202020204" pitchFamily="34" charset="0"/>
              <a:buChar char="•"/>
            </a:pPr>
            <a:r>
              <a:rPr lang="en-US" sz="2800"/>
              <a:t>It was predicted that exposure to contextualized GAT results (</a:t>
            </a:r>
            <a:r>
              <a:rPr lang="en-US" sz="2800" i="1"/>
              <a:t>M</a:t>
            </a:r>
            <a:r>
              <a:rPr lang="en-US" sz="2800"/>
              <a:t>=4.376</a:t>
            </a:r>
            <a:r>
              <a:rPr lang="en-US" sz="2800" i="1"/>
              <a:t>, SD</a:t>
            </a:r>
            <a:r>
              <a:rPr lang="en-US" sz="2800"/>
              <a:t> =0.71) would lead participants to have lower levels of race essentialism than those exposed to non-contextualized GAT results (</a:t>
            </a:r>
            <a:r>
              <a:rPr lang="en-US" sz="2800" i="1"/>
              <a:t>M</a:t>
            </a:r>
            <a:r>
              <a:rPr lang="en-US" sz="2800"/>
              <a:t>=4.72</a:t>
            </a:r>
            <a:r>
              <a:rPr lang="en-US" sz="2800" i="1"/>
              <a:t>, SD</a:t>
            </a:r>
            <a:r>
              <a:rPr lang="en-US" sz="2800"/>
              <a:t> =0.73).</a:t>
            </a:r>
            <a:r>
              <a:rPr lang="en-US" sz="2800">
                <a:effectLst/>
              </a:rPr>
              <a:t> </a:t>
            </a:r>
          </a:p>
          <a:p>
            <a:pPr marL="285750" indent="-285750">
              <a:buFont typeface="Arial" panose="020B0604020202020204" pitchFamily="34" charset="0"/>
              <a:buChar char="•"/>
            </a:pPr>
            <a:r>
              <a:rPr lang="en-US" sz="2800"/>
              <a:t>We predicted that contextualized GAT scores would be very similar to the control condition (</a:t>
            </a:r>
            <a:r>
              <a:rPr lang="en-US" sz="2800" i="1"/>
              <a:t>M</a:t>
            </a:r>
            <a:r>
              <a:rPr lang="en-US" sz="2800"/>
              <a:t>=4.345</a:t>
            </a:r>
            <a:r>
              <a:rPr lang="en-US" sz="2800" i="1"/>
              <a:t>, SD</a:t>
            </a:r>
            <a:r>
              <a:rPr lang="en-US" sz="2800"/>
              <a:t> =0.82) We predicted this because we believed contextualization would decrease the cognitive dissonance of those exposed to GAT results</a:t>
            </a:r>
            <a:r>
              <a:rPr lang="en-US" sz="2800">
                <a:effectLst/>
              </a:rPr>
              <a:t> </a:t>
            </a:r>
            <a:endParaRPr lang="en-US" sz="2800">
              <a:latin typeface="+mn-lt"/>
            </a:endParaRPr>
          </a:p>
          <a:p>
            <a:pPr algn="ctr"/>
            <a:endParaRPr lang="en-US" sz="2800" b="1">
              <a:latin typeface="+mn-lt"/>
            </a:endParaRPr>
          </a:p>
          <a:p>
            <a:endParaRPr lang="en-US" sz="2800">
              <a:highlight>
                <a:srgbClr val="FFFF00"/>
              </a:highlight>
              <a:latin typeface="+mn-lt"/>
            </a:endParaRPr>
          </a:p>
        </p:txBody>
      </p:sp>
      <p:sp>
        <p:nvSpPr>
          <p:cNvPr id="34" name="Shape 117">
            <a:extLst>
              <a:ext uri="{FF2B5EF4-FFF2-40B4-BE49-F238E27FC236}">
                <a16:creationId xmlns:a16="http://schemas.microsoft.com/office/drawing/2014/main" id="{0DE156B0-C3E8-004E-BB64-83C206AD01AF}"/>
              </a:ext>
            </a:extLst>
          </p:cNvPr>
          <p:cNvSpPr txBox="1"/>
          <p:nvPr/>
        </p:nvSpPr>
        <p:spPr>
          <a:xfrm>
            <a:off x="28778598" y="19241536"/>
            <a:ext cx="11720711" cy="2123615"/>
          </a:xfrm>
          <a:prstGeom prst="rect">
            <a:avLst/>
          </a:prstGeom>
          <a:noFill/>
          <a:ln>
            <a:noFill/>
          </a:ln>
        </p:spPr>
        <p:txBody>
          <a:bodyPr spcFirstLastPara="1" wrap="square" lIns="91425" tIns="91425" rIns="91425" bIns="91425" anchor="t" anchorCtr="0">
            <a:noAutofit/>
          </a:bodyPr>
          <a:lstStyle/>
          <a:p>
            <a:pPr marL="1300162" lvl="2" indent="-457200">
              <a:spcBef>
                <a:spcPts val="1200"/>
              </a:spcBef>
              <a:buClr>
                <a:schemeClr val="dk1"/>
              </a:buClr>
              <a:buSzPts val="3000"/>
              <a:buFont typeface="Arial" panose="020B0604020202020204" pitchFamily="34" charset="0"/>
              <a:buChar char="•"/>
            </a:pPr>
            <a:r>
              <a:rPr lang="en-US" sz="2800" dirty="0">
                <a:latin typeface="+mn-lt"/>
              </a:rPr>
              <a:t>Future research can compare GAT consumers to those that are only exposed to GATs, to investigate if contextualization provided by companies is effective in preventing an increase in race essentialist thinking</a:t>
            </a:r>
          </a:p>
          <a:p>
            <a:pPr marL="1300162" lvl="2" indent="-457200">
              <a:spcBef>
                <a:spcPts val="1200"/>
              </a:spcBef>
              <a:buClr>
                <a:schemeClr val="dk1"/>
              </a:buClr>
              <a:buSzPts val="3000"/>
              <a:buFont typeface="Arial" panose="020B0604020202020204" pitchFamily="34" charset="0"/>
              <a:buChar char="•"/>
            </a:pPr>
            <a:r>
              <a:rPr lang="en-US" sz="2800" dirty="0">
                <a:latin typeface="+mn-lt"/>
              </a:rPr>
              <a:t>Explore whether use of newly created scales to measure Race Essentialism that focus on the genomes provide more information regarding race essentialism</a:t>
            </a:r>
          </a:p>
          <a:p>
            <a:pPr marL="1300162" lvl="2" indent="-457200">
              <a:spcBef>
                <a:spcPts val="1200"/>
              </a:spcBef>
              <a:buClr>
                <a:schemeClr val="dk1"/>
              </a:buClr>
              <a:buSzPts val="3000"/>
              <a:buFont typeface="Arial" panose="020B0604020202020204" pitchFamily="34" charset="0"/>
              <a:buChar char="•"/>
            </a:pPr>
            <a:r>
              <a:rPr lang="en-US" sz="2800" dirty="0">
                <a:latin typeface="+mn-lt"/>
              </a:rPr>
              <a:t>Explore stereotyping as a dependent measure for GAT contextualization, due to its association with race essentialism (1)</a:t>
            </a:r>
          </a:p>
          <a:p>
            <a:pPr marL="1300162" lvl="2" indent="-457200">
              <a:spcBef>
                <a:spcPts val="1200"/>
              </a:spcBef>
              <a:buClr>
                <a:schemeClr val="dk1"/>
              </a:buClr>
              <a:buSzPts val="3000"/>
              <a:buFont typeface="Arial" panose="020B0604020202020204" pitchFamily="34" charset="0"/>
              <a:buChar char="•"/>
            </a:pPr>
            <a:r>
              <a:rPr lang="en-US" sz="2800" dirty="0">
                <a:latin typeface="+mn-lt"/>
              </a:rPr>
              <a:t> Investigate if GAT exposure influences individuals’ behaviors in interracial interactions</a:t>
            </a:r>
          </a:p>
        </p:txBody>
      </p:sp>
      <p:pic>
        <p:nvPicPr>
          <p:cNvPr id="36" name="Picture 35" descr="A close up of a logo&#10;&#10;Description automatically generated">
            <a:extLst>
              <a:ext uri="{FF2B5EF4-FFF2-40B4-BE49-F238E27FC236}">
                <a16:creationId xmlns:a16="http://schemas.microsoft.com/office/drawing/2014/main" id="{B4C23165-8EC3-8945-82ED-E92C115F9A59}"/>
              </a:ext>
            </a:extLst>
          </p:cNvPr>
          <p:cNvPicPr>
            <a:picLocks noChangeAspect="1"/>
          </p:cNvPicPr>
          <p:nvPr/>
        </p:nvPicPr>
        <p:blipFill>
          <a:blip r:embed="rId3"/>
          <a:stretch>
            <a:fillRect/>
          </a:stretch>
        </p:blipFill>
        <p:spPr>
          <a:xfrm>
            <a:off x="35709878" y="1024366"/>
            <a:ext cx="4724400" cy="4318622"/>
          </a:xfrm>
          <a:prstGeom prst="rect">
            <a:avLst/>
          </a:prstGeom>
        </p:spPr>
      </p:pic>
      <p:sp>
        <p:nvSpPr>
          <p:cNvPr id="37" name="Shape 102">
            <a:extLst>
              <a:ext uri="{FF2B5EF4-FFF2-40B4-BE49-F238E27FC236}">
                <a16:creationId xmlns:a16="http://schemas.microsoft.com/office/drawing/2014/main" id="{09E1ECB4-3880-8747-9C97-D73845F2E3CA}"/>
              </a:ext>
            </a:extLst>
          </p:cNvPr>
          <p:cNvSpPr txBox="1"/>
          <p:nvPr/>
        </p:nvSpPr>
        <p:spPr>
          <a:xfrm>
            <a:off x="2426822" y="16534353"/>
            <a:ext cx="9979956" cy="802393"/>
          </a:xfrm>
          <a:prstGeom prst="rect">
            <a:avLst/>
          </a:prstGeom>
          <a:solidFill>
            <a:srgbClr val="FDBC06"/>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dirty="0">
                <a:solidFill>
                  <a:srgbClr val="003399"/>
                </a:solidFill>
                <a:latin typeface="+mn-lt"/>
                <a:sym typeface="Arial"/>
              </a:rPr>
              <a:t>Methods</a:t>
            </a:r>
            <a:endParaRPr dirty="0">
              <a:latin typeface="+mn-lt"/>
            </a:endParaRPr>
          </a:p>
        </p:txBody>
      </p:sp>
      <p:sp>
        <p:nvSpPr>
          <p:cNvPr id="38" name="Shape 102">
            <a:extLst>
              <a:ext uri="{FF2B5EF4-FFF2-40B4-BE49-F238E27FC236}">
                <a16:creationId xmlns:a16="http://schemas.microsoft.com/office/drawing/2014/main" id="{8AE680FD-0EC5-7A41-9D96-FA845DBFCA8A}"/>
              </a:ext>
            </a:extLst>
          </p:cNvPr>
          <p:cNvSpPr txBox="1"/>
          <p:nvPr/>
        </p:nvSpPr>
        <p:spPr>
          <a:xfrm>
            <a:off x="2426822" y="7483840"/>
            <a:ext cx="9979956" cy="802393"/>
          </a:xfrm>
          <a:prstGeom prst="rect">
            <a:avLst/>
          </a:prstGeom>
          <a:solidFill>
            <a:srgbClr val="FDBC06"/>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rgbClr val="003399"/>
                </a:solidFill>
                <a:latin typeface="+mn-lt"/>
                <a:sym typeface="Arial"/>
              </a:rPr>
              <a:t>Introduction</a:t>
            </a:r>
            <a:endParaRPr>
              <a:latin typeface="+mn-lt"/>
            </a:endParaRPr>
          </a:p>
        </p:txBody>
      </p:sp>
      <p:sp>
        <p:nvSpPr>
          <p:cNvPr id="39" name="Shape 102">
            <a:extLst>
              <a:ext uri="{FF2B5EF4-FFF2-40B4-BE49-F238E27FC236}">
                <a16:creationId xmlns:a16="http://schemas.microsoft.com/office/drawing/2014/main" id="{E5885531-E837-0143-A658-BA9E48A8854E}"/>
              </a:ext>
            </a:extLst>
          </p:cNvPr>
          <p:cNvSpPr txBox="1"/>
          <p:nvPr/>
        </p:nvSpPr>
        <p:spPr>
          <a:xfrm>
            <a:off x="29742069" y="7335880"/>
            <a:ext cx="9979956" cy="802393"/>
          </a:xfrm>
          <a:prstGeom prst="rect">
            <a:avLst/>
          </a:prstGeom>
          <a:solidFill>
            <a:srgbClr val="FDBC06"/>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rgbClr val="003399"/>
                </a:solidFill>
                <a:latin typeface="+mn-lt"/>
                <a:sym typeface="Arial"/>
              </a:rPr>
              <a:t>Implications</a:t>
            </a:r>
            <a:endParaRPr>
              <a:latin typeface="+mn-lt"/>
            </a:endParaRPr>
          </a:p>
        </p:txBody>
      </p:sp>
      <p:sp>
        <p:nvSpPr>
          <p:cNvPr id="40" name="Shape 102">
            <a:extLst>
              <a:ext uri="{FF2B5EF4-FFF2-40B4-BE49-F238E27FC236}">
                <a16:creationId xmlns:a16="http://schemas.microsoft.com/office/drawing/2014/main" id="{9436DF72-2326-1B43-954F-57F9AEF50F3D}"/>
              </a:ext>
            </a:extLst>
          </p:cNvPr>
          <p:cNvSpPr txBox="1"/>
          <p:nvPr/>
        </p:nvSpPr>
        <p:spPr>
          <a:xfrm>
            <a:off x="29832759" y="18282886"/>
            <a:ext cx="9979956" cy="802393"/>
          </a:xfrm>
          <a:prstGeom prst="rect">
            <a:avLst/>
          </a:prstGeom>
          <a:solidFill>
            <a:srgbClr val="FDBC06"/>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lgn="ctr"/>
            <a:r>
              <a:rPr lang="en-US" sz="4800" b="1" dirty="0">
                <a:solidFill>
                  <a:srgbClr val="003399"/>
                </a:solidFill>
                <a:latin typeface="+mn-lt"/>
              </a:rPr>
              <a:t>Future Directions</a:t>
            </a:r>
            <a:endParaRPr lang="en-US" dirty="0">
              <a:latin typeface="+mn-lt"/>
            </a:endParaRPr>
          </a:p>
          <a:p>
            <a:pPr marL="0" marR="0" lvl="0" indent="0" algn="ctr" rtl="0">
              <a:spcBef>
                <a:spcPts val="0"/>
              </a:spcBef>
              <a:spcAft>
                <a:spcPts val="0"/>
              </a:spcAft>
              <a:buNone/>
            </a:pPr>
            <a:endParaRPr dirty="0">
              <a:latin typeface="+mn-lt"/>
            </a:endParaRPr>
          </a:p>
        </p:txBody>
      </p:sp>
      <p:sp>
        <p:nvSpPr>
          <p:cNvPr id="41" name="Shape 102">
            <a:extLst>
              <a:ext uri="{FF2B5EF4-FFF2-40B4-BE49-F238E27FC236}">
                <a16:creationId xmlns:a16="http://schemas.microsoft.com/office/drawing/2014/main" id="{0441FEBB-5C7D-BD4D-81BE-94E927BF11AB}"/>
              </a:ext>
            </a:extLst>
          </p:cNvPr>
          <p:cNvSpPr txBox="1"/>
          <p:nvPr/>
        </p:nvSpPr>
        <p:spPr>
          <a:xfrm>
            <a:off x="29915186" y="25018273"/>
            <a:ext cx="9979956" cy="802393"/>
          </a:xfrm>
          <a:prstGeom prst="rect">
            <a:avLst/>
          </a:prstGeom>
          <a:solidFill>
            <a:srgbClr val="FDBC06"/>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lgn="ctr"/>
            <a:r>
              <a:rPr lang="en-US" sz="4800" b="1">
                <a:solidFill>
                  <a:srgbClr val="003399"/>
                </a:solidFill>
                <a:latin typeface="+mn-lt"/>
              </a:rPr>
              <a:t>References</a:t>
            </a:r>
            <a:endParaRPr lang="en-US">
              <a:latin typeface="+mn-lt"/>
            </a:endParaRPr>
          </a:p>
          <a:p>
            <a:pPr marL="0" marR="0" lvl="0" indent="0" algn="ctr" rtl="0">
              <a:spcBef>
                <a:spcPts val="0"/>
              </a:spcBef>
              <a:spcAft>
                <a:spcPts val="0"/>
              </a:spcAft>
              <a:buNone/>
            </a:pPr>
            <a:endParaRPr>
              <a:latin typeface="+mn-lt"/>
            </a:endParaRPr>
          </a:p>
        </p:txBody>
      </p:sp>
      <p:graphicFrame>
        <p:nvGraphicFramePr>
          <p:cNvPr id="42" name="Chart 41">
            <a:extLst>
              <a:ext uri="{FF2B5EF4-FFF2-40B4-BE49-F238E27FC236}">
                <a16:creationId xmlns:a16="http://schemas.microsoft.com/office/drawing/2014/main" id="{E9916AB0-4D44-0C4C-9A92-132C142A1B65}"/>
              </a:ext>
            </a:extLst>
          </p:cNvPr>
          <p:cNvGraphicFramePr/>
          <p:nvPr>
            <p:extLst>
              <p:ext uri="{D42A27DB-BD31-4B8C-83A1-F6EECF244321}">
                <p14:modId xmlns:p14="http://schemas.microsoft.com/office/powerpoint/2010/main" val="3524695324"/>
              </p:ext>
            </p:extLst>
          </p:nvPr>
        </p:nvGraphicFramePr>
        <p:xfrm>
          <a:off x="15239281" y="21407821"/>
          <a:ext cx="11666231" cy="5271500"/>
        </p:xfrm>
        <a:graphic>
          <a:graphicData uri="http://schemas.openxmlformats.org/drawingml/2006/chart">
            <c:chart xmlns:c="http://schemas.openxmlformats.org/drawingml/2006/chart" xmlns:r="http://schemas.openxmlformats.org/officeDocument/2006/relationships" r:id="rId4"/>
          </a:graphicData>
        </a:graphic>
      </p:graphicFrame>
      <p:sp>
        <p:nvSpPr>
          <p:cNvPr id="43" name="TextBox 42">
            <a:extLst>
              <a:ext uri="{FF2B5EF4-FFF2-40B4-BE49-F238E27FC236}">
                <a16:creationId xmlns:a16="http://schemas.microsoft.com/office/drawing/2014/main" id="{C8443001-6EF9-5444-9193-E5B823C068C1}"/>
              </a:ext>
            </a:extLst>
          </p:cNvPr>
          <p:cNvSpPr txBox="1"/>
          <p:nvPr/>
        </p:nvSpPr>
        <p:spPr>
          <a:xfrm>
            <a:off x="2136650" y="18424379"/>
            <a:ext cx="10680227" cy="6124754"/>
          </a:xfrm>
          <a:prstGeom prst="rect">
            <a:avLst/>
          </a:prstGeom>
          <a:noFill/>
        </p:spPr>
        <p:txBody>
          <a:bodyPr wrap="square" rtlCol="0">
            <a:spAutoFit/>
          </a:bodyPr>
          <a:lstStyle/>
          <a:p>
            <a:pPr marL="431800" indent="-342900">
              <a:buClr>
                <a:schemeClr val="tx1"/>
              </a:buClr>
              <a:buSzPts val="2200"/>
            </a:pPr>
            <a:r>
              <a:rPr lang="en-US" sz="2800" b="1" dirty="0">
                <a:latin typeface="+mn-lt"/>
                <a:ea typeface="Times New Roman"/>
                <a:cs typeface="Times New Roman" panose="02020603050405020304" pitchFamily="18" charset="0"/>
                <a:sym typeface="Times New Roman"/>
              </a:rPr>
              <a:t>IV: Contextualization </a:t>
            </a:r>
          </a:p>
          <a:p>
            <a:pPr marL="431800" indent="-342900">
              <a:buClr>
                <a:schemeClr val="tx1"/>
              </a:buClr>
              <a:buSzPts val="2200"/>
              <a:buFont typeface="Arial" panose="020B0604020202020204" pitchFamily="34" charset="0"/>
              <a:buChar char="•"/>
            </a:pPr>
            <a:r>
              <a:rPr lang="en-US" sz="2800" dirty="0">
                <a:latin typeface="+mn-lt"/>
                <a:ea typeface="Times New Roman"/>
                <a:cs typeface="Times New Roman" panose="02020603050405020304" pitchFamily="18" charset="0"/>
                <a:sym typeface="Times New Roman"/>
              </a:rPr>
              <a:t>Improving understanding of what GAT results are portraying </a:t>
            </a:r>
            <a:endParaRPr lang="en-US" sz="2800" b="1" dirty="0">
              <a:latin typeface="+mn-lt"/>
              <a:ea typeface="Times New Roman"/>
              <a:cs typeface="Times New Roman" panose="02020603050405020304" pitchFamily="18" charset="0"/>
              <a:sym typeface="Times New Roman"/>
            </a:endParaRPr>
          </a:p>
          <a:p>
            <a:pPr marL="431800" indent="-342900">
              <a:buClr>
                <a:schemeClr val="tx1"/>
              </a:buClr>
              <a:buSzPts val="2200"/>
            </a:pPr>
            <a:r>
              <a:rPr lang="en-US" sz="2800" b="1" dirty="0">
                <a:latin typeface="+mn-lt"/>
                <a:ea typeface="Times New Roman"/>
                <a:cs typeface="Times New Roman" panose="02020603050405020304" pitchFamily="18" charset="0"/>
                <a:sym typeface="Times New Roman"/>
              </a:rPr>
              <a:t>DV: Race Essentialism</a:t>
            </a:r>
          </a:p>
          <a:p>
            <a:pPr marL="431800" indent="-342900">
              <a:buClr>
                <a:schemeClr val="tx1"/>
              </a:buClr>
              <a:buSzPts val="2200"/>
              <a:buFont typeface="Arial" panose="020B0604020202020204" pitchFamily="34" charset="0"/>
              <a:buChar char="•"/>
            </a:pPr>
            <a:r>
              <a:rPr lang="en-US" sz="2800" dirty="0">
                <a:latin typeface="+mn-lt"/>
                <a:ea typeface="Times New Roman"/>
                <a:cs typeface="Times New Roman"/>
                <a:sym typeface="Times New Roman"/>
              </a:rPr>
              <a:t>Shortened version of Race Conceptions Scale (RCS; 2)</a:t>
            </a:r>
          </a:p>
          <a:p>
            <a:pPr marL="431800" indent="-342900">
              <a:buClr>
                <a:schemeClr val="tx1"/>
              </a:buClr>
              <a:buSzPts val="2200"/>
              <a:buFont typeface="Arial" panose="020B0604020202020204" pitchFamily="34" charset="0"/>
              <a:buChar char="•"/>
            </a:pPr>
            <a:r>
              <a:rPr lang="en-US" sz="2800" dirty="0">
                <a:latin typeface="+mn-lt"/>
                <a:ea typeface="Times New Roman"/>
                <a:cs typeface="Times New Roman"/>
                <a:sym typeface="Times New Roman"/>
              </a:rPr>
              <a:t>8 questions on a 7- point Likert scale </a:t>
            </a:r>
          </a:p>
          <a:p>
            <a:pPr marL="431800" indent="-342900">
              <a:buClr>
                <a:schemeClr val="tx1"/>
              </a:buClr>
              <a:buSzPts val="2200"/>
              <a:buFont typeface="Arial" panose="020B0604020202020204" pitchFamily="34" charset="0"/>
              <a:buChar char="•"/>
            </a:pPr>
            <a:r>
              <a:rPr lang="en-US" sz="2800" dirty="0">
                <a:solidFill>
                  <a:schemeClr val="dk1"/>
                </a:solidFill>
                <a:latin typeface="+mn-lt"/>
              </a:rPr>
              <a:t>Example:</a:t>
            </a:r>
          </a:p>
          <a:p>
            <a:pPr marL="139700" lvl="8">
              <a:buClr>
                <a:schemeClr val="dk1"/>
              </a:buClr>
              <a:buSzPts val="1400"/>
            </a:pPr>
            <a:r>
              <a:rPr lang="en-US" sz="2800" dirty="0">
                <a:solidFill>
                  <a:schemeClr val="dk1"/>
                </a:solidFill>
                <a:latin typeface="+mn-lt"/>
              </a:rPr>
              <a:t>	</a:t>
            </a:r>
            <a:r>
              <a:rPr lang="en-US" sz="2800" dirty="0">
                <a:latin typeface="+mn-lt"/>
              </a:rPr>
              <a:t>– “Racial groups are primarily determined by biology.” </a:t>
            </a:r>
            <a:endParaRPr lang="en-US" sz="2800" dirty="0">
              <a:latin typeface="+mn-lt"/>
              <a:ea typeface="Times New Roman"/>
              <a:cs typeface="Times New Roman" panose="02020603050405020304" pitchFamily="18" charset="0"/>
              <a:sym typeface="Times New Roman"/>
            </a:endParaRPr>
          </a:p>
          <a:p>
            <a:pPr marL="431800" indent="-342900">
              <a:buClr>
                <a:schemeClr val="tx1"/>
              </a:buClr>
              <a:buSzPts val="2200"/>
            </a:pPr>
            <a:r>
              <a:rPr lang="en-US" sz="2800" dirty="0">
                <a:latin typeface="+mn-lt"/>
                <a:ea typeface="Times New Roman"/>
                <a:cs typeface="Times New Roman" panose="02020603050405020304" pitchFamily="18" charset="0"/>
                <a:sym typeface="Times New Roman"/>
              </a:rPr>
              <a:t>Other Measures </a:t>
            </a:r>
          </a:p>
          <a:p>
            <a:pPr marL="889000" lvl="1" indent="-342900">
              <a:buClr>
                <a:schemeClr val="tx1"/>
              </a:buClr>
              <a:buSzPts val="2200"/>
            </a:pPr>
            <a:r>
              <a:rPr lang="en-US" sz="2800" b="1" dirty="0">
                <a:latin typeface="+mn-lt"/>
                <a:ea typeface="Times New Roman"/>
                <a:cs typeface="Times New Roman" panose="02020603050405020304" pitchFamily="18" charset="0"/>
                <a:sym typeface="Times New Roman"/>
              </a:rPr>
              <a:t>Previous Exposure to GAT</a:t>
            </a:r>
          </a:p>
          <a:p>
            <a:pPr marL="1346200" lvl="2" indent="-342900">
              <a:buClr>
                <a:schemeClr val="tx1"/>
              </a:buClr>
              <a:buSzPts val="2200"/>
            </a:pPr>
            <a:r>
              <a:rPr lang="en-US" sz="2800" dirty="0">
                <a:latin typeface="+mn-lt"/>
                <a:ea typeface="Times New Roman"/>
                <a:cs typeface="Times New Roman" panose="02020603050405020304" pitchFamily="18" charset="0"/>
                <a:sym typeface="Times New Roman"/>
              </a:rPr>
              <a:t>Four questions will be asked assessing familiarity with GATs</a:t>
            </a:r>
          </a:p>
          <a:p>
            <a:pPr marL="889000" lvl="1" indent="-342900">
              <a:buClr>
                <a:schemeClr val="tx1"/>
              </a:buClr>
              <a:buSzPts val="2200"/>
            </a:pPr>
            <a:r>
              <a:rPr lang="en-US" sz="2800" b="1" dirty="0">
                <a:latin typeface="+mn-lt"/>
                <a:ea typeface="Times New Roman"/>
                <a:cs typeface="Times New Roman" panose="02020603050405020304" pitchFamily="18" charset="0"/>
                <a:sym typeface="Times New Roman"/>
              </a:rPr>
              <a:t>Demographics</a:t>
            </a:r>
          </a:p>
          <a:p>
            <a:pPr marL="1346200" lvl="2" indent="-342900">
              <a:buClr>
                <a:schemeClr val="tx1"/>
              </a:buClr>
              <a:buSzPts val="2200"/>
            </a:pPr>
            <a:r>
              <a:rPr lang="en-US" sz="2800" dirty="0">
                <a:latin typeface="+mn-lt"/>
                <a:ea typeface="Times New Roman"/>
                <a:cs typeface="Times New Roman" panose="02020603050405020304" pitchFamily="18" charset="0"/>
                <a:sym typeface="Times New Roman"/>
              </a:rPr>
              <a:t>Age, Race/ethnicity, Gender, etc.</a:t>
            </a:r>
            <a:endParaRPr lang="en-US" sz="2800" dirty="0">
              <a:latin typeface="+mn-lt"/>
              <a:cs typeface="Times New Roman" panose="02020603050405020304" pitchFamily="18" charset="0"/>
            </a:endParaRPr>
          </a:p>
          <a:p>
            <a:endParaRPr lang="en-US" sz="2800" dirty="0">
              <a:latin typeface="+mn-lt"/>
            </a:endParaRPr>
          </a:p>
        </p:txBody>
      </p:sp>
      <p:graphicFrame>
        <p:nvGraphicFramePr>
          <p:cNvPr id="44" name="Diagram 43">
            <a:extLst>
              <a:ext uri="{FF2B5EF4-FFF2-40B4-BE49-F238E27FC236}">
                <a16:creationId xmlns:a16="http://schemas.microsoft.com/office/drawing/2014/main" id="{0E040FCB-C00D-3445-9239-CCAA3BF54749}"/>
              </a:ext>
            </a:extLst>
          </p:cNvPr>
          <p:cNvGraphicFramePr/>
          <p:nvPr>
            <p:extLst>
              <p:ext uri="{D42A27DB-BD31-4B8C-83A1-F6EECF244321}">
                <p14:modId xmlns:p14="http://schemas.microsoft.com/office/powerpoint/2010/main" val="585718162"/>
              </p:ext>
            </p:extLst>
          </p:nvPr>
        </p:nvGraphicFramePr>
        <p:xfrm>
          <a:off x="1726490" y="24816025"/>
          <a:ext cx="11610234" cy="472725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5" name="TextBox 44">
            <a:extLst>
              <a:ext uri="{FF2B5EF4-FFF2-40B4-BE49-F238E27FC236}">
                <a16:creationId xmlns:a16="http://schemas.microsoft.com/office/drawing/2014/main" id="{2C056B3D-C34D-104A-93E3-BA7EFFEDEF36}"/>
              </a:ext>
            </a:extLst>
          </p:cNvPr>
          <p:cNvSpPr txBox="1"/>
          <p:nvPr/>
        </p:nvSpPr>
        <p:spPr>
          <a:xfrm>
            <a:off x="1828827" y="25434560"/>
            <a:ext cx="2738793" cy="2400657"/>
          </a:xfrm>
          <a:prstGeom prst="rect">
            <a:avLst/>
          </a:prstGeom>
          <a:noFill/>
        </p:spPr>
        <p:txBody>
          <a:bodyPr wrap="square" rtlCol="0">
            <a:spAutoFit/>
          </a:bodyPr>
          <a:lstStyle/>
          <a:p>
            <a:r>
              <a:rPr lang="en-US" sz="2500">
                <a:latin typeface="+mn-lt"/>
              </a:rPr>
              <a:t>Participants were under the assumption that we </a:t>
            </a:r>
            <a:r>
              <a:rPr lang="en-US" sz="2500"/>
              <a:t>were</a:t>
            </a:r>
            <a:r>
              <a:rPr lang="en-US" sz="2500">
                <a:latin typeface="+mn-lt"/>
              </a:rPr>
              <a:t> examining perceptions of </a:t>
            </a:r>
            <a:r>
              <a:rPr lang="en-US" sz="2500"/>
              <a:t>social media posts</a:t>
            </a:r>
            <a:endParaRPr lang="en-US" sz="2500">
              <a:latin typeface="+mn-lt"/>
            </a:endParaRPr>
          </a:p>
        </p:txBody>
      </p:sp>
      <p:sp>
        <p:nvSpPr>
          <p:cNvPr id="46" name="TextBox 45">
            <a:extLst>
              <a:ext uri="{FF2B5EF4-FFF2-40B4-BE49-F238E27FC236}">
                <a16:creationId xmlns:a16="http://schemas.microsoft.com/office/drawing/2014/main" id="{6314B379-6446-3448-A379-31E7D90C62D0}"/>
              </a:ext>
            </a:extLst>
          </p:cNvPr>
          <p:cNvSpPr txBox="1"/>
          <p:nvPr/>
        </p:nvSpPr>
        <p:spPr>
          <a:xfrm>
            <a:off x="7731019" y="25428265"/>
            <a:ext cx="2788864" cy="2785378"/>
          </a:xfrm>
          <a:prstGeom prst="rect">
            <a:avLst/>
          </a:prstGeom>
          <a:noFill/>
        </p:spPr>
        <p:txBody>
          <a:bodyPr wrap="square" rtlCol="0">
            <a:spAutoFit/>
          </a:bodyPr>
          <a:lstStyle/>
          <a:p>
            <a:r>
              <a:rPr lang="en-US" sz="2500">
                <a:latin typeface="+mn-lt"/>
              </a:rPr>
              <a:t>Participants responded to the Feelings Thermometer, RSC, Previous Exposure to GATs, and Demographics</a:t>
            </a:r>
          </a:p>
        </p:txBody>
      </p:sp>
      <p:sp>
        <p:nvSpPr>
          <p:cNvPr id="47" name="TextBox 46">
            <a:extLst>
              <a:ext uri="{FF2B5EF4-FFF2-40B4-BE49-F238E27FC236}">
                <a16:creationId xmlns:a16="http://schemas.microsoft.com/office/drawing/2014/main" id="{1670AEC0-FCA0-3D4E-BF30-B3E730956C66}"/>
              </a:ext>
            </a:extLst>
          </p:cNvPr>
          <p:cNvSpPr txBox="1"/>
          <p:nvPr/>
        </p:nvSpPr>
        <p:spPr>
          <a:xfrm>
            <a:off x="10597931" y="25386597"/>
            <a:ext cx="2738793" cy="1631216"/>
          </a:xfrm>
          <a:prstGeom prst="rect">
            <a:avLst/>
          </a:prstGeom>
          <a:noFill/>
        </p:spPr>
        <p:txBody>
          <a:bodyPr wrap="square" rtlCol="0">
            <a:spAutoFit/>
          </a:bodyPr>
          <a:lstStyle/>
          <a:p>
            <a:r>
              <a:rPr lang="en-US" sz="2500">
                <a:latin typeface="+mn-lt"/>
              </a:rPr>
              <a:t>Participants were debriefed and thanked for their time</a:t>
            </a:r>
          </a:p>
        </p:txBody>
      </p:sp>
      <p:sp>
        <p:nvSpPr>
          <p:cNvPr id="48" name="TextBox 47">
            <a:extLst>
              <a:ext uri="{FF2B5EF4-FFF2-40B4-BE49-F238E27FC236}">
                <a16:creationId xmlns:a16="http://schemas.microsoft.com/office/drawing/2014/main" id="{984B0983-AC3F-7647-9518-04B810CDE330}"/>
              </a:ext>
            </a:extLst>
          </p:cNvPr>
          <p:cNvSpPr txBox="1"/>
          <p:nvPr/>
        </p:nvSpPr>
        <p:spPr>
          <a:xfrm>
            <a:off x="4811972" y="25387333"/>
            <a:ext cx="2695903" cy="4324261"/>
          </a:xfrm>
          <a:prstGeom prst="rect">
            <a:avLst/>
          </a:prstGeom>
          <a:noFill/>
        </p:spPr>
        <p:txBody>
          <a:bodyPr wrap="square" rtlCol="0">
            <a:spAutoFit/>
          </a:bodyPr>
          <a:lstStyle/>
          <a:p>
            <a:pPr lvl="0"/>
            <a:r>
              <a:rPr lang="en-US" sz="2500">
                <a:solidFill>
                  <a:schemeClr val="tx1"/>
                </a:solidFill>
                <a:latin typeface="+mn-lt"/>
              </a:rPr>
              <a:t>In line with the cover story, participants were assigned to 1 of 3 conditions and instructed to read seven social media posts and rate their appropriateness	</a:t>
            </a:r>
            <a:endParaRPr lang="en-US" sz="2500">
              <a:latin typeface="+mn-lt"/>
            </a:endParaRPr>
          </a:p>
        </p:txBody>
      </p:sp>
      <p:sp>
        <p:nvSpPr>
          <p:cNvPr id="49" name="TextBox 48">
            <a:extLst>
              <a:ext uri="{FF2B5EF4-FFF2-40B4-BE49-F238E27FC236}">
                <a16:creationId xmlns:a16="http://schemas.microsoft.com/office/drawing/2014/main" id="{C2DFB4EB-B913-2448-99AA-A0FC1A2BC4FE}"/>
              </a:ext>
            </a:extLst>
          </p:cNvPr>
          <p:cNvSpPr txBox="1"/>
          <p:nvPr/>
        </p:nvSpPr>
        <p:spPr>
          <a:xfrm>
            <a:off x="2000126" y="24935688"/>
            <a:ext cx="2410596" cy="461665"/>
          </a:xfrm>
          <a:prstGeom prst="rect">
            <a:avLst/>
          </a:prstGeom>
          <a:noFill/>
        </p:spPr>
        <p:txBody>
          <a:bodyPr wrap="square" rtlCol="0">
            <a:spAutoFit/>
          </a:bodyPr>
          <a:lstStyle/>
          <a:p>
            <a:r>
              <a:rPr lang="en-US" sz="2400" b="1">
                <a:latin typeface="+mn-lt"/>
              </a:rPr>
              <a:t>Cover Story</a:t>
            </a:r>
          </a:p>
        </p:txBody>
      </p:sp>
      <p:sp>
        <p:nvSpPr>
          <p:cNvPr id="50" name="TextBox 49">
            <a:extLst>
              <a:ext uri="{FF2B5EF4-FFF2-40B4-BE49-F238E27FC236}">
                <a16:creationId xmlns:a16="http://schemas.microsoft.com/office/drawing/2014/main" id="{A6B45810-B6D9-6B48-98FC-FB20D784EDD0}"/>
              </a:ext>
            </a:extLst>
          </p:cNvPr>
          <p:cNvSpPr txBox="1"/>
          <p:nvPr/>
        </p:nvSpPr>
        <p:spPr>
          <a:xfrm>
            <a:off x="4726572" y="24935688"/>
            <a:ext cx="2832516" cy="461665"/>
          </a:xfrm>
          <a:prstGeom prst="rect">
            <a:avLst/>
          </a:prstGeom>
          <a:noFill/>
        </p:spPr>
        <p:txBody>
          <a:bodyPr wrap="square" rtlCol="0">
            <a:spAutoFit/>
          </a:bodyPr>
          <a:lstStyle/>
          <a:p>
            <a:r>
              <a:rPr lang="en-US" sz="2400" b="1">
                <a:latin typeface="+mn-lt"/>
              </a:rPr>
              <a:t>Contextualization</a:t>
            </a:r>
          </a:p>
        </p:txBody>
      </p:sp>
      <p:sp>
        <p:nvSpPr>
          <p:cNvPr id="51" name="TextBox 50">
            <a:extLst>
              <a:ext uri="{FF2B5EF4-FFF2-40B4-BE49-F238E27FC236}">
                <a16:creationId xmlns:a16="http://schemas.microsoft.com/office/drawing/2014/main" id="{2389144D-395A-C042-96F3-B3C6F50BE4CA}"/>
              </a:ext>
            </a:extLst>
          </p:cNvPr>
          <p:cNvSpPr txBox="1"/>
          <p:nvPr/>
        </p:nvSpPr>
        <p:spPr>
          <a:xfrm>
            <a:off x="8039352" y="24933497"/>
            <a:ext cx="2120907" cy="461665"/>
          </a:xfrm>
          <a:prstGeom prst="rect">
            <a:avLst/>
          </a:prstGeom>
          <a:noFill/>
        </p:spPr>
        <p:txBody>
          <a:bodyPr wrap="square" rtlCol="0">
            <a:spAutoFit/>
          </a:bodyPr>
          <a:lstStyle/>
          <a:p>
            <a:r>
              <a:rPr lang="en-US" sz="2400" b="1">
                <a:latin typeface="+mn-lt"/>
              </a:rPr>
              <a:t>Assessment</a:t>
            </a:r>
          </a:p>
        </p:txBody>
      </p:sp>
      <p:sp>
        <p:nvSpPr>
          <p:cNvPr id="52" name="TextBox 51">
            <a:extLst>
              <a:ext uri="{FF2B5EF4-FFF2-40B4-BE49-F238E27FC236}">
                <a16:creationId xmlns:a16="http://schemas.microsoft.com/office/drawing/2014/main" id="{47EA3FCC-0BF3-F24A-A1EA-D02FD4450425}"/>
              </a:ext>
            </a:extLst>
          </p:cNvPr>
          <p:cNvSpPr txBox="1"/>
          <p:nvPr/>
        </p:nvSpPr>
        <p:spPr>
          <a:xfrm>
            <a:off x="11254752" y="24872283"/>
            <a:ext cx="1310517" cy="461665"/>
          </a:xfrm>
          <a:prstGeom prst="rect">
            <a:avLst/>
          </a:prstGeom>
          <a:noFill/>
        </p:spPr>
        <p:txBody>
          <a:bodyPr wrap="square" rtlCol="0">
            <a:spAutoFit/>
          </a:bodyPr>
          <a:lstStyle/>
          <a:p>
            <a:r>
              <a:rPr lang="en-US" sz="2400" b="1">
                <a:latin typeface="+mn-lt"/>
              </a:rPr>
              <a:t>Debrief</a:t>
            </a:r>
          </a:p>
        </p:txBody>
      </p:sp>
      <p:sp>
        <p:nvSpPr>
          <p:cNvPr id="53" name="TextBox 52">
            <a:extLst>
              <a:ext uri="{FF2B5EF4-FFF2-40B4-BE49-F238E27FC236}">
                <a16:creationId xmlns:a16="http://schemas.microsoft.com/office/drawing/2014/main" id="{4B0E572D-5C9E-B746-A0A9-BEA481141D46}"/>
              </a:ext>
            </a:extLst>
          </p:cNvPr>
          <p:cNvSpPr txBox="1"/>
          <p:nvPr/>
        </p:nvSpPr>
        <p:spPr>
          <a:xfrm>
            <a:off x="15887700" y="7588697"/>
            <a:ext cx="5759130" cy="523220"/>
          </a:xfrm>
          <a:prstGeom prst="rect">
            <a:avLst/>
          </a:prstGeom>
          <a:noFill/>
        </p:spPr>
        <p:txBody>
          <a:bodyPr wrap="square" rtlCol="0">
            <a:spAutoFit/>
          </a:bodyPr>
          <a:lstStyle/>
          <a:p>
            <a:r>
              <a:rPr lang="en-US" sz="2800" b="1" dirty="0"/>
              <a:t>Figure 1 </a:t>
            </a:r>
            <a:r>
              <a:rPr lang="en-US" sz="2800" dirty="0"/>
              <a:t>Contextualized</a:t>
            </a:r>
            <a:r>
              <a:rPr lang="en-US" sz="2800" b="1" dirty="0"/>
              <a:t> </a:t>
            </a:r>
            <a:r>
              <a:rPr lang="en-US" sz="2800" dirty="0"/>
              <a:t>GAT Stimuli</a:t>
            </a:r>
          </a:p>
        </p:txBody>
      </p:sp>
      <p:sp>
        <p:nvSpPr>
          <p:cNvPr id="54" name="TextBox 53">
            <a:extLst>
              <a:ext uri="{FF2B5EF4-FFF2-40B4-BE49-F238E27FC236}">
                <a16:creationId xmlns:a16="http://schemas.microsoft.com/office/drawing/2014/main" id="{8D3D53F0-AC24-5A47-A563-C0581D6A30F8}"/>
              </a:ext>
            </a:extLst>
          </p:cNvPr>
          <p:cNvSpPr txBox="1"/>
          <p:nvPr/>
        </p:nvSpPr>
        <p:spPr>
          <a:xfrm>
            <a:off x="1828828" y="29814053"/>
            <a:ext cx="10371610" cy="1292662"/>
          </a:xfrm>
          <a:prstGeom prst="rect">
            <a:avLst/>
          </a:prstGeom>
          <a:noFill/>
        </p:spPr>
        <p:txBody>
          <a:bodyPr wrap="square" rtlCol="0">
            <a:spAutoFit/>
          </a:bodyPr>
          <a:lstStyle/>
          <a:p>
            <a:r>
              <a:rPr lang="en-US" sz="2600"/>
              <a:t>Condition 1: Contextualized GATs Condition 2: Non-Contextualized GATs</a:t>
            </a:r>
          </a:p>
          <a:p>
            <a:r>
              <a:rPr lang="en-US" sz="2600"/>
              <a:t>Condition 3: Control </a:t>
            </a:r>
          </a:p>
          <a:p>
            <a:endParaRPr lang="en-US" sz="2600"/>
          </a:p>
        </p:txBody>
      </p:sp>
      <p:pic>
        <p:nvPicPr>
          <p:cNvPr id="56" name="Picture 55" descr="A screenshot of a social media post&#10;&#10;Description automatically generated">
            <a:extLst>
              <a:ext uri="{FF2B5EF4-FFF2-40B4-BE49-F238E27FC236}">
                <a16:creationId xmlns:a16="http://schemas.microsoft.com/office/drawing/2014/main" id="{8F7F36B5-070A-4F4C-8197-3272251B4406}"/>
              </a:ext>
            </a:extLst>
          </p:cNvPr>
          <p:cNvPicPr>
            <a:picLocks noChangeAspect="1"/>
          </p:cNvPicPr>
          <p:nvPr/>
        </p:nvPicPr>
        <p:blipFill>
          <a:blip r:embed="rId10"/>
          <a:stretch>
            <a:fillRect/>
          </a:stretch>
        </p:blipFill>
        <p:spPr>
          <a:xfrm>
            <a:off x="18198343" y="8068790"/>
            <a:ext cx="6109951" cy="8336058"/>
          </a:xfrm>
          <a:prstGeom prst="rect">
            <a:avLst/>
          </a:prstGeom>
        </p:spPr>
      </p:pic>
      <p:graphicFrame>
        <p:nvGraphicFramePr>
          <p:cNvPr id="60" name="Table 59">
            <a:extLst>
              <a:ext uri="{FF2B5EF4-FFF2-40B4-BE49-F238E27FC236}">
                <a16:creationId xmlns:a16="http://schemas.microsoft.com/office/drawing/2014/main" id="{0E3D4818-BE97-9D47-8E31-4198CB6DDBDC}"/>
              </a:ext>
            </a:extLst>
          </p:cNvPr>
          <p:cNvGraphicFramePr>
            <a:graphicFrameLocks noGrp="1"/>
          </p:cNvGraphicFramePr>
          <p:nvPr>
            <p:extLst>
              <p:ext uri="{D42A27DB-BD31-4B8C-83A1-F6EECF244321}">
                <p14:modId xmlns:p14="http://schemas.microsoft.com/office/powerpoint/2010/main" val="511271144"/>
              </p:ext>
            </p:extLst>
          </p:nvPr>
        </p:nvGraphicFramePr>
        <p:xfrm>
          <a:off x="15160974" y="18291952"/>
          <a:ext cx="12184687" cy="2802364"/>
        </p:xfrm>
        <a:graphic>
          <a:graphicData uri="http://schemas.openxmlformats.org/drawingml/2006/table">
            <a:tbl>
              <a:tblPr firstRow="1" firstCol="1" bandRow="1">
                <a:tableStyleId>{9DCAF9ED-07DC-4A11-8D7F-57B35C25682E}</a:tableStyleId>
              </a:tblPr>
              <a:tblGrid>
                <a:gridCol w="2571123">
                  <a:extLst>
                    <a:ext uri="{9D8B030D-6E8A-4147-A177-3AD203B41FA5}">
                      <a16:colId xmlns:a16="http://schemas.microsoft.com/office/drawing/2014/main" val="2130148843"/>
                    </a:ext>
                  </a:extLst>
                </a:gridCol>
                <a:gridCol w="1877639">
                  <a:extLst>
                    <a:ext uri="{9D8B030D-6E8A-4147-A177-3AD203B41FA5}">
                      <a16:colId xmlns:a16="http://schemas.microsoft.com/office/drawing/2014/main" val="246950189"/>
                    </a:ext>
                  </a:extLst>
                </a:gridCol>
                <a:gridCol w="1877639">
                  <a:extLst>
                    <a:ext uri="{9D8B030D-6E8A-4147-A177-3AD203B41FA5}">
                      <a16:colId xmlns:a16="http://schemas.microsoft.com/office/drawing/2014/main" val="551720201"/>
                    </a:ext>
                  </a:extLst>
                </a:gridCol>
                <a:gridCol w="1877639">
                  <a:extLst>
                    <a:ext uri="{9D8B030D-6E8A-4147-A177-3AD203B41FA5}">
                      <a16:colId xmlns:a16="http://schemas.microsoft.com/office/drawing/2014/main" val="3379952503"/>
                    </a:ext>
                  </a:extLst>
                </a:gridCol>
                <a:gridCol w="1878846">
                  <a:extLst>
                    <a:ext uri="{9D8B030D-6E8A-4147-A177-3AD203B41FA5}">
                      <a16:colId xmlns:a16="http://schemas.microsoft.com/office/drawing/2014/main" val="2118106055"/>
                    </a:ext>
                  </a:extLst>
                </a:gridCol>
                <a:gridCol w="2101801">
                  <a:extLst>
                    <a:ext uri="{9D8B030D-6E8A-4147-A177-3AD203B41FA5}">
                      <a16:colId xmlns:a16="http://schemas.microsoft.com/office/drawing/2014/main" val="4136672252"/>
                    </a:ext>
                  </a:extLst>
                </a:gridCol>
              </a:tblGrid>
              <a:tr h="879451">
                <a:tc gridSpan="6">
                  <a:txBody>
                    <a:bodyPr/>
                    <a:lstStyle/>
                    <a:p>
                      <a:pPr marL="0" marR="0" algn="l">
                        <a:spcBef>
                          <a:spcPts val="0"/>
                        </a:spcBef>
                        <a:spcAft>
                          <a:spcPts val="0"/>
                        </a:spcAft>
                      </a:pPr>
                      <a:r>
                        <a:rPr lang="en-US" sz="2000" dirty="0">
                          <a:solidFill>
                            <a:schemeClr val="accent4"/>
                          </a:solidFill>
                          <a:effectLst/>
                        </a:rPr>
                        <a:t>Contextualization and Race Essentialism </a:t>
                      </a:r>
                    </a:p>
                    <a:p>
                      <a:pPr marL="0" marR="0" algn="l">
                        <a:spcBef>
                          <a:spcPts val="0"/>
                        </a:spcBef>
                        <a:spcAft>
                          <a:spcPts val="0"/>
                        </a:spcAft>
                      </a:pPr>
                      <a:r>
                        <a:rPr lang="en-US" sz="2000" dirty="0">
                          <a:solidFill>
                            <a:schemeClr val="accent4"/>
                          </a:solidFill>
                          <a:effectLst/>
                        </a:rPr>
                        <a:t>(</a:t>
                      </a:r>
                      <a:r>
                        <a:rPr lang="en-US" sz="2000" i="1" dirty="0">
                          <a:solidFill>
                            <a:schemeClr val="accent4"/>
                          </a:solidFill>
                          <a:effectLst/>
                        </a:rPr>
                        <a:t>N</a:t>
                      </a:r>
                      <a:r>
                        <a:rPr lang="en-US" sz="2000" i="0" dirty="0">
                          <a:solidFill>
                            <a:schemeClr val="accent4"/>
                          </a:solidFill>
                          <a:effectLst/>
                        </a:rPr>
                        <a:t> = 124)</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mpd="sng">
                      <a:noFill/>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5356605"/>
                  </a:ext>
                </a:extLst>
              </a:tr>
              <a:tr h="0">
                <a:tc>
                  <a:txBody>
                    <a:bodyPr/>
                    <a:lstStyle/>
                    <a:p>
                      <a:pPr marL="0" marR="0" algn="ctr">
                        <a:spcBef>
                          <a:spcPts val="0"/>
                        </a:spcBef>
                        <a:spcAft>
                          <a:spcPts val="0"/>
                        </a:spcAft>
                      </a:pPr>
                      <a:endParaRPr lang="en-US" sz="20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l-GR" sz="2000" b="1" i="1" u="none" strike="noStrike" cap="none" dirty="0">
                        <a:solidFill>
                          <a:srgbClr val="000000"/>
                        </a:solidFill>
                        <a:effectLst/>
                        <a:latin typeface="+mn-lt"/>
                        <a:ea typeface="+mn-ea"/>
                        <a:cs typeface="Calibri" panose="020F0502020204030204" pitchFamily="34" charset="0"/>
                        <a:sym typeface="Arial"/>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20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20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20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4472894"/>
                  </a:ext>
                </a:extLst>
              </a:tr>
              <a:tr h="398913">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Variable</a:t>
                      </a:r>
                    </a:p>
                  </a:txBody>
                  <a:tcPr marL="68580" marR="68580" marT="0" marB="0">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Contextualized</a:t>
                      </a: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Non-Contextualized</a:t>
                      </a: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Control</a:t>
                      </a: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b="1">
                          <a:solidFill>
                            <a:schemeClr val="tx1"/>
                          </a:solidFill>
                          <a:effectLst/>
                        </a:rPr>
                        <a:t>f-value</a:t>
                      </a:r>
                      <a:endPar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 value</a:t>
                      </a:r>
                    </a:p>
                    <a:p>
                      <a:pPr marL="0" marR="0" algn="ctr">
                        <a:spcBef>
                          <a:spcPts val="0"/>
                        </a:spcBef>
                        <a:spcAft>
                          <a:spcPts val="0"/>
                        </a:spcAft>
                      </a:pPr>
                      <a:endParaRPr lang="en-US" sz="20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61409204"/>
                  </a:ext>
                </a:extLst>
              </a:tr>
              <a:tr h="398913">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Essentialism</a:t>
                      </a:r>
                    </a:p>
                  </a:txBody>
                  <a:tcPr marL="68580" marR="68580" marT="0" marB="0">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 </a:t>
                      </a: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4.376</a:t>
                      </a:r>
                    </a:p>
                    <a:p>
                      <a:pPr marL="0" marR="0" algn="ctr">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SD</a:t>
                      </a: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=0.71</a:t>
                      </a: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 </a:t>
                      </a: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4.72</a:t>
                      </a:r>
                    </a:p>
                    <a:p>
                      <a:pPr marL="0" marR="0" algn="ctr">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SD</a:t>
                      </a: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0.73</a:t>
                      </a: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 </a:t>
                      </a: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4.345</a:t>
                      </a:r>
                    </a:p>
                    <a:p>
                      <a:pPr marL="0" marR="0" algn="ctr">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SD</a:t>
                      </a: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0.82</a:t>
                      </a: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3.060</a:t>
                      </a: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effectLst/>
                        </a:rPr>
                        <a:t>0.051</a:t>
                      </a:r>
                      <a:endParaRPr lang="en-US" sz="2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4025408"/>
                  </a:ext>
                </a:extLst>
              </a:tr>
              <a:tr h="398913">
                <a:tc gridSpan="6">
                  <a:txBody>
                    <a:bodyPr/>
                    <a:lstStyle/>
                    <a:p>
                      <a:pPr marL="0" marR="0" algn="l">
                        <a:spcBef>
                          <a:spcPts val="0"/>
                        </a:spcBef>
                        <a:spcAft>
                          <a:spcPts val="0"/>
                        </a:spcAft>
                      </a:pPr>
                      <a:r>
                        <a:rPr lang="en-US" sz="2000" b="0" dirty="0">
                          <a:solidFill>
                            <a:schemeClr val="tx1"/>
                          </a:solidFill>
                          <a:effectLst/>
                        </a:rPr>
                        <a:t>***</a:t>
                      </a:r>
                      <a:r>
                        <a:rPr lang="en-US" sz="2000" b="0" i="1" dirty="0">
                          <a:solidFill>
                            <a:schemeClr val="tx1"/>
                          </a:solidFill>
                          <a:effectLst/>
                        </a:rPr>
                        <a:t>p </a:t>
                      </a:r>
                      <a:r>
                        <a:rPr lang="en-US" sz="2000" b="0" i="0" dirty="0">
                          <a:solidFill>
                            <a:schemeClr val="tx1"/>
                          </a:solidFill>
                          <a:effectLst/>
                        </a:rPr>
                        <a:t>&lt; .051</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83707498"/>
                  </a:ext>
                </a:extLst>
              </a:tr>
            </a:tbl>
          </a:graphicData>
        </a:graphic>
      </p:graphicFrame>
    </p:spTree>
    <p:extLst>
      <p:ext uri="{BB962C8B-B14F-4D97-AF65-F5344CB8AC3E}">
        <p14:creationId xmlns:p14="http://schemas.microsoft.com/office/powerpoint/2010/main" val="2951415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1018</Words>
  <Application>Microsoft Macintosh PowerPoint</Application>
  <PresentationFormat>Widescreen</PresentationFormat>
  <Paragraphs>135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 Clair, Koryn</dc:creator>
  <cp:lastModifiedBy>St. Clair, Koryn</cp:lastModifiedBy>
  <cp:revision>16</cp:revision>
  <dcterms:created xsi:type="dcterms:W3CDTF">2020-04-28T23:14:07Z</dcterms:created>
  <dcterms:modified xsi:type="dcterms:W3CDTF">2020-04-30T16:11:17Z</dcterms:modified>
</cp:coreProperties>
</file>