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0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5"/>
    <p:sldMasterId id="2147483689" r:id="rId6"/>
    <p:sldMasterId id="2147483673" r:id="rId7"/>
    <p:sldMasterId id="2147483864" r:id="rId8"/>
    <p:sldMasterId id="2147483725" r:id="rId9"/>
    <p:sldMasterId id="2147483697" r:id="rId10"/>
    <p:sldMasterId id="2147483663" r:id="rId11"/>
    <p:sldMasterId id="2147483886" r:id="rId12"/>
    <p:sldMasterId id="2147483894" r:id="rId13"/>
    <p:sldMasterId id="2147483913" r:id="rId14"/>
    <p:sldMasterId id="2147483920" r:id="rId15"/>
    <p:sldMasterId id="2147483927" r:id="rId16"/>
  </p:sldMasterIdLst>
  <p:notesMasterIdLst>
    <p:notesMasterId r:id="rId21"/>
  </p:notesMasterIdLst>
  <p:sldIdLst>
    <p:sldId id="452" r:id="rId17"/>
    <p:sldId id="484" r:id="rId18"/>
    <p:sldId id="532" r:id="rId19"/>
    <p:sldId id="531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265B9-4BAB-44B0-8711-F6E176F21CDB}" v="32" dt="2025-10-15T18:50:11.105"/>
    <p1510:client id="{4A4328B5-4921-4465-8B51-73B159651335}" v="2" dt="2025-10-15T02:47:59.324"/>
    <p1510:client id="{5AA7DAD8-17C6-4EBF-B9E2-FDA15771B58D}" v="1130" dt="2025-10-15T16:55:41.962"/>
    <p1510:client id="{ADB6FF27-6E6A-42EE-B87E-EA2D3466CC2F}" v="6" dt="2025-10-15T21:07:55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ff, Sherrie" userId="a0286806-3577-4176-92a7-0bca7cb5ad2d" providerId="ADAL" clId="{2698C2EA-FB8A-4C40-B168-BB72766C3B36}"/>
    <pc:docChg chg="modSld">
      <pc:chgData name="Dorff, Sherrie" userId="a0286806-3577-4176-92a7-0bca7cb5ad2d" providerId="ADAL" clId="{2698C2EA-FB8A-4C40-B168-BB72766C3B36}" dt="2025-10-15T21:07:55.134" v="5" actId="6549"/>
      <pc:docMkLst>
        <pc:docMk/>
      </pc:docMkLst>
      <pc:sldChg chg="modSp">
        <pc:chgData name="Dorff, Sherrie" userId="a0286806-3577-4176-92a7-0bca7cb5ad2d" providerId="ADAL" clId="{2698C2EA-FB8A-4C40-B168-BB72766C3B36}" dt="2025-10-15T21:07:55.134" v="5" actId="6549"/>
        <pc:sldMkLst>
          <pc:docMk/>
          <pc:sldMk cId="2836401593" sldId="531"/>
        </pc:sldMkLst>
        <pc:spChg chg="mod">
          <ac:chgData name="Dorff, Sherrie" userId="a0286806-3577-4176-92a7-0bca7cb5ad2d" providerId="ADAL" clId="{2698C2EA-FB8A-4C40-B168-BB72766C3B36}" dt="2025-10-15T21:07:55.134" v="5" actId="6549"/>
          <ac:spMkLst>
            <pc:docMk/>
            <pc:sldMk cId="2836401593" sldId="531"/>
            <ac:spMk id="3" creationId="{8A062F1E-37BC-4083-AD97-A2C82251AD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98FA-2A8B-B4C4-75FB-FECAEDEB6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66759-4AB8-A01D-3A98-80F2E69F1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81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B0A4-0FBB-A700-AC0B-E1605F731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3A166-625B-92C6-A093-70AB82268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B371-3BF1-4152-3EA4-91C2FC2E6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FDD2C-C30B-3414-89EE-E8D74992B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343967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9B0A-F7C2-C21B-3198-2B55293A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901E-6446-C7C4-AA7E-4FAACC8C3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65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7" y="3620409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6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6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7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40A71-A086-45EC-AB60-FCF82945CA25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378F-29D3-4C21-9F04-B000BA834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10/15/2025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872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97" y="1219199"/>
            <a:ext cx="8477049" cy="1973179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sz="4000" b="0" dirty="0">
                <a:ea typeface="ＭＳ Ｐゴシック"/>
              </a:rPr>
              <a:t>Recap</a:t>
            </a:r>
            <a:r>
              <a:rPr lang="en-US" sz="4400" b="0" dirty="0">
                <a:ea typeface="ＭＳ Ｐゴシック"/>
              </a:rPr>
              <a:t> </a:t>
            </a:r>
            <a:br>
              <a:rPr lang="en-US" sz="4400" b="0" dirty="0">
                <a:ea typeface="ＭＳ Ｐゴシック"/>
              </a:rPr>
            </a:br>
            <a:r>
              <a:rPr lang="en-US" sz="4000" b="0" i="1" dirty="0">
                <a:ea typeface="ＭＳ Ｐゴシック"/>
              </a:rPr>
              <a:t>PRB &amp; Budget Justification </a:t>
            </a:r>
            <a:br>
              <a:rPr lang="en-US" sz="4000" b="0" i="1" dirty="0">
                <a:ea typeface="ＭＳ Ｐゴシック"/>
              </a:rPr>
            </a:br>
            <a:r>
              <a:rPr lang="en-US" sz="4000" i="1" dirty="0">
                <a:ea typeface="ＭＳ Ｐゴシック"/>
              </a:rPr>
              <a:t>+ /▲ </a:t>
            </a:r>
            <a:r>
              <a:rPr lang="en-US" sz="4000" b="0" dirty="0">
                <a:ea typeface="ＭＳ Ｐゴシック"/>
              </a:rPr>
              <a:t>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4773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ottom ap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576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  <p:pic>
        <p:nvPicPr>
          <p:cNvPr id="1026" name="Picture 2" descr="printable plus delta chart - Keski">
            <a:extLst>
              <a:ext uri="{FF2B5EF4-FFF2-40B4-BE49-F238E27FC236}">
                <a16:creationId xmlns:a16="http://schemas.microsoft.com/office/drawing/2014/main" id="{46AF7C8A-195D-D5D8-249B-8C5FC1635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t="6986" r="57615" b="78488"/>
          <a:stretch>
            <a:fillRect/>
          </a:stretch>
        </p:blipFill>
        <p:spPr bwMode="auto">
          <a:xfrm>
            <a:off x="2938376" y="323950"/>
            <a:ext cx="1617577" cy="53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F7A69A-C95E-06BA-771E-14EF40B86A01}"/>
              </a:ext>
            </a:extLst>
          </p:cNvPr>
          <p:cNvSpPr txBox="1">
            <a:spLocks/>
          </p:cNvSpPr>
          <p:nvPr/>
        </p:nvSpPr>
        <p:spPr>
          <a:xfrm>
            <a:off x="431800" y="794597"/>
            <a:ext cx="8375316" cy="429275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It improves meeting productivity</a:t>
            </a:r>
          </a:p>
          <a:p>
            <a:r>
              <a:rPr lang="en-US" sz="1400" dirty="0"/>
              <a:t>By providing feedback on what works and what doesn’t, it helps you to make improvements and increase productivity.</a:t>
            </a:r>
          </a:p>
          <a:p>
            <a:pPr marL="0" indent="0">
              <a:buNone/>
            </a:pPr>
            <a:r>
              <a:rPr lang="en-US" sz="1400" b="1" dirty="0"/>
              <a:t>It encourages open communication</a:t>
            </a:r>
          </a:p>
          <a:p>
            <a:r>
              <a:rPr lang="en-US" sz="1400" dirty="0"/>
              <a:t>Creating an open and safe environment where everyone can express their thoughts and ideas leads to a more productive and engaging meeting.</a:t>
            </a:r>
          </a:p>
          <a:p>
            <a:pPr marL="0" indent="0">
              <a:buNone/>
            </a:pPr>
            <a:r>
              <a:rPr lang="en-US" sz="1400" b="1" dirty="0"/>
              <a:t>It increases accountability</a:t>
            </a:r>
          </a:p>
          <a:p>
            <a:r>
              <a:rPr lang="en-US" sz="1400" dirty="0"/>
              <a:t>By allowing everyone a chance to share their thoughts, everyone shares a sense of responsibility for the meeting’s outcome and will be more likely to hold each other accountable for making changes.</a:t>
            </a:r>
          </a:p>
          <a:p>
            <a:pPr marL="0" indent="0">
              <a:buNone/>
            </a:pPr>
            <a:r>
              <a:rPr lang="en-US" sz="1400" b="1" dirty="0"/>
              <a:t>It helps to clarify priorities</a:t>
            </a:r>
          </a:p>
          <a:p>
            <a:r>
              <a:rPr lang="en-US" sz="1400" dirty="0"/>
              <a:t>By helping you reflect on what worked well and what needs improvement, it’s easier to prioritize what needs to be done next. </a:t>
            </a:r>
          </a:p>
          <a:p>
            <a:pPr marL="0" indent="0">
              <a:buNone/>
            </a:pPr>
            <a:r>
              <a:rPr lang="en-US" sz="1400" b="1" dirty="0"/>
              <a:t>It boosts team morale</a:t>
            </a:r>
          </a:p>
          <a:p>
            <a:r>
              <a:rPr lang="en-US" sz="1400" dirty="0"/>
              <a:t>The process can help to boost team morale and foster a sense of collaboration and teamwork. This can lead to increased motivation and better results.</a:t>
            </a:r>
          </a:p>
          <a:p>
            <a:endParaRPr lang="en-US" sz="1400" i="1" dirty="0">
              <a:ea typeface="ＭＳ Ｐゴシック"/>
            </a:endParaRPr>
          </a:p>
          <a:p>
            <a:endParaRPr lang="en-US" sz="1400" i="1" dirty="0">
              <a:ea typeface="ＭＳ Ｐゴシック"/>
            </a:endParaRPr>
          </a:p>
        </p:txBody>
      </p:sp>
      <p:pic>
        <p:nvPicPr>
          <p:cNvPr id="17" name="Picture 2" descr="printable plus delta chart - Keski">
            <a:extLst>
              <a:ext uri="{FF2B5EF4-FFF2-40B4-BE49-F238E27FC236}">
                <a16:creationId xmlns:a16="http://schemas.microsoft.com/office/drawing/2014/main" id="{92C1BC39-BDF0-3A0B-9344-83909D51F1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1" t="6986" r="9035" b="78488"/>
          <a:stretch>
            <a:fillRect/>
          </a:stretch>
        </p:blipFill>
        <p:spPr bwMode="auto">
          <a:xfrm>
            <a:off x="4806114" y="337218"/>
            <a:ext cx="1884780" cy="5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4B2E144-E1EB-FAE7-C047-947208FCBD8B}"/>
              </a:ext>
            </a:extLst>
          </p:cNvPr>
          <p:cNvSpPr txBox="1">
            <a:spLocks/>
          </p:cNvSpPr>
          <p:nvPr/>
        </p:nvSpPr>
        <p:spPr>
          <a:xfrm>
            <a:off x="328860" y="246030"/>
            <a:ext cx="2744533" cy="4491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Why use the  </a:t>
            </a:r>
            <a:endParaRPr lang="en-US" sz="3200" i="1" dirty="0">
              <a:ea typeface="ＭＳ Ｐゴシック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EE51AE-9B51-A3B2-A908-DEF3E7B1CDD7}"/>
              </a:ext>
            </a:extLst>
          </p:cNvPr>
          <p:cNvCxnSpPr/>
          <p:nvPr/>
        </p:nvCxnSpPr>
        <p:spPr>
          <a:xfrm flipH="1">
            <a:off x="4523872" y="238009"/>
            <a:ext cx="216568" cy="5405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AA796AA-F7E9-56E8-8299-E9AA5FDFEE91}"/>
              </a:ext>
            </a:extLst>
          </p:cNvPr>
          <p:cNvSpPr txBox="1">
            <a:spLocks/>
          </p:cNvSpPr>
          <p:nvPr/>
        </p:nvSpPr>
        <p:spPr>
          <a:xfrm>
            <a:off x="6569409" y="278115"/>
            <a:ext cx="2021139" cy="56460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Process?</a:t>
            </a:r>
            <a:endParaRPr lang="en-US" sz="3200" i="1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65263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F6634-962F-3B47-C1B4-DE59FD80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 bottom apex.png">
            <a:extLst>
              <a:ext uri="{FF2B5EF4-FFF2-40B4-BE49-F238E27FC236}">
                <a16:creationId xmlns:a16="http://schemas.microsoft.com/office/drawing/2014/main" id="{FA12D6B3-1ADF-8E0D-A37A-41EEADBD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>
            <a:extLst>
              <a:ext uri="{FF2B5EF4-FFF2-40B4-BE49-F238E27FC236}">
                <a16:creationId xmlns:a16="http://schemas.microsoft.com/office/drawing/2014/main" id="{4576A585-0303-AC4E-9C0B-BFD878352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>
            <a:extLst>
              <a:ext uri="{FF2B5EF4-FFF2-40B4-BE49-F238E27FC236}">
                <a16:creationId xmlns:a16="http://schemas.microsoft.com/office/drawing/2014/main" id="{FF144526-C482-E437-9889-304BE24BD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  <p:pic>
        <p:nvPicPr>
          <p:cNvPr id="1026" name="Picture 2" descr="printable plus delta chart - Keski">
            <a:extLst>
              <a:ext uri="{FF2B5EF4-FFF2-40B4-BE49-F238E27FC236}">
                <a16:creationId xmlns:a16="http://schemas.microsoft.com/office/drawing/2014/main" id="{E7CAE6C0-1A3D-7ED8-9AD3-819EC3741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4" t="6986" r="9034" b="79730"/>
          <a:stretch>
            <a:fillRect/>
          </a:stretch>
        </p:blipFill>
        <p:spPr bwMode="auto">
          <a:xfrm>
            <a:off x="5334001" y="481536"/>
            <a:ext cx="2609857" cy="63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58A30-996F-2CBB-C936-B07D9EFE170A}"/>
              </a:ext>
            </a:extLst>
          </p:cNvPr>
          <p:cNvSpPr txBox="1">
            <a:spLocks/>
          </p:cNvSpPr>
          <p:nvPr/>
        </p:nvSpPr>
        <p:spPr>
          <a:xfrm>
            <a:off x="360877" y="1335184"/>
            <a:ext cx="3978513" cy="343734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>
                <a:ea typeface="ＭＳ Ｐゴシック"/>
              </a:rPr>
              <a:t>What went well during our discussion?</a:t>
            </a:r>
          </a:p>
          <a:p>
            <a:endParaRPr lang="en-US" sz="1400" i="1" dirty="0">
              <a:ea typeface="ＭＳ Ｐゴシック"/>
            </a:endParaRPr>
          </a:p>
          <a:p>
            <a:endParaRPr lang="en-US" sz="1600" i="1" dirty="0">
              <a:ea typeface="ＭＳ Ｐゴシック"/>
            </a:endParaRPr>
          </a:p>
          <a:p>
            <a:endParaRPr lang="en-US" sz="1600" i="1" dirty="0">
              <a:ea typeface="ＭＳ Ｐゴシック"/>
            </a:endParaRPr>
          </a:p>
          <a:p>
            <a:endParaRPr lang="en-US" sz="1600" i="1" dirty="0">
              <a:ea typeface="ＭＳ Ｐゴシック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1A90D8-7502-27C9-1C09-D93DBE611604}"/>
              </a:ext>
            </a:extLst>
          </p:cNvPr>
          <p:cNvSpPr txBox="1">
            <a:spLocks/>
          </p:cNvSpPr>
          <p:nvPr/>
        </p:nvSpPr>
        <p:spPr>
          <a:xfrm>
            <a:off x="4989972" y="1339959"/>
            <a:ext cx="3873291" cy="30967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i="1" dirty="0">
                <a:ea typeface="ＭＳ Ｐゴシック"/>
              </a:rPr>
              <a:t>What didn’t go well?</a:t>
            </a:r>
          </a:p>
          <a:p>
            <a:r>
              <a:rPr lang="en-US" sz="1400" i="1" dirty="0">
                <a:ea typeface="ＭＳ Ｐゴシック"/>
              </a:rPr>
              <a:t>Wendy made assumptions about previous knowledge (+/▲, PRBs)</a:t>
            </a:r>
          </a:p>
          <a:p>
            <a:r>
              <a:rPr lang="en-US" sz="1400" i="1" dirty="0">
                <a:ea typeface="ＭＳ Ｐゴシック"/>
              </a:rPr>
              <a:t>No chance for folks to review/prepare</a:t>
            </a:r>
            <a:endParaRPr lang="en-US" sz="2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DCD0B9-B166-07F9-4128-85D733351637}"/>
              </a:ext>
            </a:extLst>
          </p:cNvPr>
          <p:cNvCxnSpPr/>
          <p:nvPr/>
        </p:nvCxnSpPr>
        <p:spPr>
          <a:xfrm>
            <a:off x="360949" y="1271016"/>
            <a:ext cx="837397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 descr="printable plus delta chart - Keski">
            <a:extLst>
              <a:ext uri="{FF2B5EF4-FFF2-40B4-BE49-F238E27FC236}">
                <a16:creationId xmlns:a16="http://schemas.microsoft.com/office/drawing/2014/main" id="{8C2BC5F7-B30A-A5BD-6864-93C355CDF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t="6986" r="57313" b="78412"/>
          <a:stretch>
            <a:fillRect/>
          </a:stretch>
        </p:blipFill>
        <p:spPr bwMode="auto">
          <a:xfrm>
            <a:off x="1435772" y="449454"/>
            <a:ext cx="2061407" cy="7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8C8A0D-7871-E415-A7FE-2E1154924C2D}"/>
              </a:ext>
            </a:extLst>
          </p:cNvPr>
          <p:cNvCxnSpPr/>
          <p:nvPr/>
        </p:nvCxnSpPr>
        <p:spPr>
          <a:xfrm>
            <a:off x="4507832" y="393305"/>
            <a:ext cx="0" cy="44353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7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F0D9-5FD7-341F-2FE2-F1DF211C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E393A-F54C-32F4-01D9-6DC86500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52" y="272990"/>
            <a:ext cx="3910223" cy="671742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1" u="sng" dirty="0">
                <a:ea typeface="ＭＳ Ｐゴシック"/>
              </a:rPr>
              <a:t>Recap of Discussion</a:t>
            </a:r>
          </a:p>
        </p:txBody>
      </p:sp>
      <p:pic>
        <p:nvPicPr>
          <p:cNvPr id="9" name="Picture 8" descr="PPT bottom apex.png">
            <a:extLst>
              <a:ext uri="{FF2B5EF4-FFF2-40B4-BE49-F238E27FC236}">
                <a16:creationId xmlns:a16="http://schemas.microsoft.com/office/drawing/2014/main" id="{AE5899DF-8B0F-F934-1EA3-89E4783CD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547"/>
            <a:ext cx="9144000" cy="1234286"/>
          </a:xfrm>
          <a:prstGeom prst="rect">
            <a:avLst/>
          </a:prstGeom>
        </p:spPr>
      </p:pic>
      <p:pic>
        <p:nvPicPr>
          <p:cNvPr id="10" name="Picture 9" descr="apex 2.png">
            <a:extLst>
              <a:ext uri="{FF2B5EF4-FFF2-40B4-BE49-F238E27FC236}">
                <a16:creationId xmlns:a16="http://schemas.microsoft.com/office/drawing/2014/main" id="{F2E9177E-A680-31C4-5264-1AB68615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98" y="-115711"/>
            <a:ext cx="6291072" cy="509016"/>
          </a:xfrm>
          <a:prstGeom prst="rect">
            <a:avLst/>
          </a:prstGeom>
        </p:spPr>
      </p:pic>
      <p:pic>
        <p:nvPicPr>
          <p:cNvPr id="11" name="Picture 10" descr="MU Logo-BTD-H-R.png">
            <a:extLst>
              <a:ext uri="{FF2B5EF4-FFF2-40B4-BE49-F238E27FC236}">
                <a16:creationId xmlns:a16="http://schemas.microsoft.com/office/drawing/2014/main" id="{80C14F2D-4A40-26FD-D9BF-FB28746C3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25" y="4669617"/>
            <a:ext cx="2174875" cy="295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62F1E-37BC-4083-AD97-A2C82251A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46" y="782006"/>
            <a:ext cx="8350694" cy="3998082"/>
          </a:xfrm>
        </p:spPr>
        <p:txBody>
          <a:bodyPr lIns="91440" tIns="45720" rIns="91440" bIns="45720" anchor="t"/>
          <a:lstStyle/>
          <a:p>
            <a:r>
              <a:rPr lang="en-US" sz="1600" b="1" dirty="0">
                <a:ea typeface="ＭＳ Ｐゴシック"/>
              </a:rPr>
              <a:t>Common formatting</a:t>
            </a:r>
          </a:p>
          <a:p>
            <a:pPr lvl="1"/>
            <a:r>
              <a:rPr lang="en-US" sz="1600" dirty="0">
                <a:ea typeface="ＭＳ Ｐゴシック"/>
              </a:rPr>
              <a:t>PD # to be added to LOI, PRB, Budget Justification, Folders, Scope of Work</a:t>
            </a:r>
          </a:p>
          <a:p>
            <a:pPr marL="457200" lvl="1" indent="0">
              <a:buNone/>
            </a:pPr>
            <a:endParaRPr lang="en-US" sz="400" dirty="0">
              <a:ea typeface="ＭＳ Ｐゴシック"/>
            </a:endParaRPr>
          </a:p>
          <a:p>
            <a:r>
              <a:rPr lang="en-US" sz="1600" b="1" dirty="0">
                <a:ea typeface="ＭＳ Ｐゴシック"/>
              </a:rPr>
              <a:t>PRB</a:t>
            </a:r>
          </a:p>
          <a:p>
            <a:pPr lvl="1"/>
            <a:r>
              <a:rPr lang="en-US" sz="1600" dirty="0">
                <a:ea typeface="ＭＳ Ｐゴシック"/>
              </a:rPr>
              <a:t>List key personnel by name and effort in months</a:t>
            </a:r>
          </a:p>
          <a:p>
            <a:pPr lvl="1"/>
            <a:r>
              <a:rPr lang="en-US" sz="1600" dirty="0">
                <a:ea typeface="ＭＳ Ｐゴシック"/>
              </a:rPr>
              <a:t>3% inflation applied for tuition when possible</a:t>
            </a:r>
          </a:p>
          <a:p>
            <a:pPr lvl="1"/>
            <a:r>
              <a:rPr lang="en-US" sz="1600" dirty="0">
                <a:ea typeface="ＭＳ Ｐゴシック"/>
              </a:rPr>
              <a:t>Travel - High level on PRB, detailed on NSF justification</a:t>
            </a:r>
          </a:p>
          <a:p>
            <a:pPr lvl="1"/>
            <a:r>
              <a:rPr lang="en-US" sz="1600" dirty="0">
                <a:ea typeface="ＭＳ Ｐゴシック"/>
              </a:rPr>
              <a:t>Rows NOT to be hidden when uploaded to Kuali</a:t>
            </a:r>
          </a:p>
          <a:p>
            <a:pPr marL="457200" lvl="1" indent="0">
              <a:buNone/>
            </a:pPr>
            <a:endParaRPr lang="en-US" sz="400" dirty="0">
              <a:ea typeface="ＭＳ Ｐゴシック"/>
            </a:endParaRPr>
          </a:p>
          <a:p>
            <a:r>
              <a:rPr lang="en-US" sz="1600" b="1" dirty="0">
                <a:ea typeface="ＭＳ Ｐゴシック"/>
              </a:rPr>
              <a:t>Budget Justifications</a:t>
            </a:r>
          </a:p>
          <a:p>
            <a:pPr lvl="1"/>
            <a:r>
              <a:rPr lang="en-US" sz="1600" dirty="0">
                <a:ea typeface="ＭＳ Ｐゴシック"/>
              </a:rPr>
              <a:t>Delete NA sections</a:t>
            </a:r>
          </a:p>
          <a:p>
            <a:pPr lvl="1"/>
            <a:r>
              <a:rPr lang="en-US" sz="1600" dirty="0">
                <a:ea typeface="ＭＳ Ｐゴシック"/>
              </a:rPr>
              <a:t>MU faculty description for all </a:t>
            </a:r>
            <a:r>
              <a:rPr lang="en-US" sz="1600">
                <a:ea typeface="ＭＳ Ｐゴシック"/>
              </a:rPr>
              <a:t>pay (</a:t>
            </a:r>
            <a:r>
              <a:rPr lang="en-US" sz="1600" dirty="0">
                <a:ea typeface="ＭＳ Ｐゴシック"/>
              </a:rPr>
              <a:t>NSF only)</a:t>
            </a:r>
          </a:p>
          <a:p>
            <a:pPr lvl="1"/>
            <a:r>
              <a:rPr lang="en-US" sz="1600" dirty="0">
                <a:ea typeface="ＭＳ Ｐゴシック"/>
              </a:rPr>
              <a:t>Mercy &amp; Wendy to be consistent in how salary is represented for NSF</a:t>
            </a:r>
          </a:p>
          <a:p>
            <a:pPr lvl="1"/>
            <a:r>
              <a:rPr lang="en-US" sz="1600" dirty="0">
                <a:ea typeface="ＭＳ Ｐゴシック"/>
              </a:rPr>
              <a:t>Naturals to be added back in</a:t>
            </a:r>
          </a:p>
          <a:p>
            <a:endParaRPr lang="en-US" sz="1600" dirty="0">
              <a:ea typeface="ＭＳ Ｐゴシック"/>
            </a:endParaRPr>
          </a:p>
          <a:p>
            <a:pPr marL="0" indent="0">
              <a:buNone/>
            </a:pPr>
            <a:endParaRPr lang="en-US" sz="1600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3640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I.potx" id="{928CF51C-0351-418F-87B5-800088AE4BA1}" vid="{CD4A8DC9-2BA1-47C5-90E0-FEE636E97392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RI.potx" id="{928CF51C-0351-418F-87B5-800088AE4BA1}" vid="{CD4A8DC9-2BA1-47C5-90E0-FEE636E97392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af7cd7a-bfc3-4d68-82f0-2675a70e3386">TAMVDHETYRMA-1239769366-67227</_dlc_DocId>
    <_dlc_DocIdUrl xmlns="7af7cd7a-bfc3-4d68-82f0-2675a70e3386">
      <Url>https://marq.sharepoint.com/sites/orsp/_layouts/15/DocIdRedir.aspx?ID=TAMVDHETYRMA-1239769366-67227</Url>
      <Description>TAMVDHETYRMA-1239769366-67227</Description>
    </_dlc_DocIdUrl>
    <_ip_UnifiedCompliancePolicyUIAction xmlns="http://schemas.microsoft.com/sharepoint/v3" xsi:nil="true"/>
    <_ip_UnifiedCompliancePolicyProperties xmlns="http://schemas.microsoft.com/sharepoint/v3" xsi:nil="true"/>
    <lcf76f155ced4ddcb4097134ff3c332f xmlns="a1ccdc26-3205-46b3-b114-9b15ad4850c8">
      <Terms xmlns="http://schemas.microsoft.com/office/infopath/2007/PartnerControls"/>
    </lcf76f155ced4ddcb4097134ff3c332f>
    <TaxCatchAll xmlns="7af7cd7a-bfc3-4d68-82f0-2675a70e338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D3EAE628C8DC4484C4FB915900C99F" ma:contentTypeVersion="22" ma:contentTypeDescription="Create a new document." ma:contentTypeScope="" ma:versionID="5f17bfdd184c926829903d280d0f1eb0">
  <xsd:schema xmlns:xsd="http://www.w3.org/2001/XMLSchema" xmlns:xs="http://www.w3.org/2001/XMLSchema" xmlns:p="http://schemas.microsoft.com/office/2006/metadata/properties" xmlns:ns1="http://schemas.microsoft.com/sharepoint/v3" xmlns:ns2="7af7cd7a-bfc3-4d68-82f0-2675a70e3386" xmlns:ns3="a1ccdc26-3205-46b3-b114-9b15ad4850c8" targetNamespace="http://schemas.microsoft.com/office/2006/metadata/properties" ma:root="true" ma:fieldsID="7de5f88c712c1b498c00773c56ee6ae5" ns1:_="" ns2:_="" ns3:_="">
    <xsd:import namespace="http://schemas.microsoft.com/sharepoint/v3"/>
    <xsd:import namespace="7af7cd7a-bfc3-4d68-82f0-2675a70e3386"/>
    <xsd:import namespace="a1ccdc26-3205-46b3-b114-9b15ad4850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7cd7a-bfc3-4d68-82f0-2675a70e33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6ad249f-a5af-45b6-b597-bc821103ca93}" ma:internalName="TaxCatchAll" ma:showField="CatchAllData" ma:web="7af7cd7a-bfc3-4d68-82f0-2675a70e3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cdc26-3205-46b3-b114-9b15ad485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56963a87-7139-4f63-9b27-46f0e2e18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F7945-7740-4CC7-AA81-7CF10BF4A1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3C2F1E-6365-4AEC-A1AD-4A36D69AC6B0}">
  <ds:schemaRefs>
    <ds:schemaRef ds:uri="http://schemas.microsoft.com/sharepoint/events"/>
    <ds:schemaRef ds:uri=""/>
  </ds:schemaRefs>
</ds:datastoreItem>
</file>

<file path=customXml/itemProps3.xml><?xml version="1.0" encoding="utf-8"?>
<ds:datastoreItem xmlns:ds="http://schemas.openxmlformats.org/officeDocument/2006/customXml" ds:itemID="{7F589388-BEAB-4BF0-86C7-5A9A1B33B573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dcmitype/"/>
    <ds:schemaRef ds:uri="http://schemas.microsoft.com/sharepoint/v3"/>
    <ds:schemaRef ds:uri="a1ccdc26-3205-46b3-b114-9b15ad4850c8"/>
    <ds:schemaRef ds:uri="http://purl.org/dc/terms/"/>
    <ds:schemaRef ds:uri="7af7cd7a-bfc3-4d68-82f0-2675a70e3386"/>
    <ds:schemaRef ds:uri="http://schemas.openxmlformats.org/package/2006/metadata/core-properti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0B986826-2D61-407A-94E6-76B38A3C0B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af7cd7a-bfc3-4d68-82f0-2675a70e3386"/>
    <ds:schemaRef ds:uri="a1ccdc26-3205-46b3-b114-9b15ad4850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abe32f68-c72d-420d-b5bd-750c63a268e4}" enabled="0" method="" siteId="{abe32f68-c72d-420d-b5bd-750c63a268e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Marquette Brand Powerpoint template</Template>
  <TotalTime>258</TotalTime>
  <Words>290</Words>
  <Application>Microsoft Office PowerPoint</Application>
  <PresentationFormat>On-screen Show (16:9)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ＭＳ Ｐゴシック</vt:lpstr>
      <vt:lpstr>Arial</vt:lpstr>
      <vt:lpstr>Calibri</vt:lpstr>
      <vt:lpstr>Courier New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5_Office Theme</vt:lpstr>
      <vt:lpstr>7_Office Theme</vt:lpstr>
      <vt:lpstr>5_Office Theme</vt:lpstr>
      <vt:lpstr>4_Office Theme</vt:lpstr>
      <vt:lpstr>5_Office Theme</vt:lpstr>
      <vt:lpstr>Recap  PRB &amp; Budget Justification  + /▲ Discussion</vt:lpstr>
      <vt:lpstr>PowerPoint Presentation</vt:lpstr>
      <vt:lpstr>PowerPoint Presentation</vt:lpstr>
      <vt:lpstr>Recap of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Spragg, Sara</dc:creator>
  <cp:lastModifiedBy>Dorff, Sherrie</cp:lastModifiedBy>
  <cp:revision>100</cp:revision>
  <cp:lastPrinted>2015-01-06T16:53:34Z</cp:lastPrinted>
  <dcterms:created xsi:type="dcterms:W3CDTF">2022-09-21T15:22:40Z</dcterms:created>
  <dcterms:modified xsi:type="dcterms:W3CDTF">2025-10-15T21:08:01Z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5ec5d12c-b83e-4344-95a8-774a2f4ef734</vt:lpwstr>
  </property>
  <property fmtid="{D5CDD505-2E9C-101B-9397-08002B2CF9AE}" pid="3" name="MediaServiceImageTags">
    <vt:lpwstr/>
  </property>
  <property fmtid="{D5CDD505-2E9C-101B-9397-08002B2CF9AE}" pid="4" name="ContentTypeId">
    <vt:lpwstr>0x0101000CD3EAE628C8DC4484C4FB915900C99F</vt:lpwstr>
  </property>
</Properties>
</file>