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09" r:id="rId4"/>
  </p:sldMasterIdLst>
  <p:notesMasterIdLst>
    <p:notesMasterId r:id="rId21"/>
  </p:notesMasterIdLst>
  <p:handoutMasterIdLst>
    <p:handoutMasterId r:id="rId22"/>
  </p:handoutMasterIdLst>
  <p:sldIdLst>
    <p:sldId id="256" r:id="rId5"/>
    <p:sldId id="297" r:id="rId6"/>
    <p:sldId id="259" r:id="rId7"/>
    <p:sldId id="258" r:id="rId8"/>
    <p:sldId id="326" r:id="rId9"/>
    <p:sldId id="264" r:id="rId10"/>
    <p:sldId id="323" r:id="rId11"/>
    <p:sldId id="290" r:id="rId12"/>
    <p:sldId id="296" r:id="rId13"/>
    <p:sldId id="275" r:id="rId14"/>
    <p:sldId id="325" r:id="rId15"/>
    <p:sldId id="299" r:id="rId16"/>
    <p:sldId id="313" r:id="rId17"/>
    <p:sldId id="295" r:id="rId18"/>
    <p:sldId id="315" r:id="rId19"/>
    <p:sldId id="298" r:id="rId20"/>
  </p:sldIdLst>
  <p:sldSz cx="9144000" cy="6858000" type="screen4x3"/>
  <p:notesSz cx="7026275" cy="9312275"/>
  <p:defaultTextStyle>
    <a:defPPr>
      <a:defRPr lang="en-US"/>
    </a:defPPr>
    <a:lvl1pPr algn="l" rtl="0" fontAlgn="base">
      <a:spcBef>
        <a:spcPct val="0"/>
      </a:spcBef>
      <a:spcAft>
        <a:spcPct val="0"/>
      </a:spcAft>
      <a:defRPr sz="2400" b="1" kern="1200">
        <a:solidFill>
          <a:schemeClr val="tx1"/>
        </a:solidFill>
        <a:latin typeface="Georgia" pitchFamily="-108" charset="0"/>
        <a:ea typeface="+mn-ea"/>
        <a:cs typeface="Times" pitchFamily="-108" charset="0"/>
      </a:defRPr>
    </a:lvl1pPr>
    <a:lvl2pPr marL="457200" algn="l" rtl="0" fontAlgn="base">
      <a:spcBef>
        <a:spcPct val="0"/>
      </a:spcBef>
      <a:spcAft>
        <a:spcPct val="0"/>
      </a:spcAft>
      <a:defRPr sz="2400" b="1" kern="1200">
        <a:solidFill>
          <a:schemeClr val="tx1"/>
        </a:solidFill>
        <a:latin typeface="Georgia" pitchFamily="-108" charset="0"/>
        <a:ea typeface="+mn-ea"/>
        <a:cs typeface="Times" pitchFamily="-108" charset="0"/>
      </a:defRPr>
    </a:lvl2pPr>
    <a:lvl3pPr marL="914400" algn="l" rtl="0" fontAlgn="base">
      <a:spcBef>
        <a:spcPct val="0"/>
      </a:spcBef>
      <a:spcAft>
        <a:spcPct val="0"/>
      </a:spcAft>
      <a:defRPr sz="2400" b="1" kern="1200">
        <a:solidFill>
          <a:schemeClr val="tx1"/>
        </a:solidFill>
        <a:latin typeface="Georgia" pitchFamily="-108" charset="0"/>
        <a:ea typeface="+mn-ea"/>
        <a:cs typeface="Times" pitchFamily="-108" charset="0"/>
      </a:defRPr>
    </a:lvl3pPr>
    <a:lvl4pPr marL="1371600" algn="l" rtl="0" fontAlgn="base">
      <a:spcBef>
        <a:spcPct val="0"/>
      </a:spcBef>
      <a:spcAft>
        <a:spcPct val="0"/>
      </a:spcAft>
      <a:defRPr sz="2400" b="1" kern="1200">
        <a:solidFill>
          <a:schemeClr val="tx1"/>
        </a:solidFill>
        <a:latin typeface="Georgia" pitchFamily="-108" charset="0"/>
        <a:ea typeface="+mn-ea"/>
        <a:cs typeface="Times" pitchFamily="-108" charset="0"/>
      </a:defRPr>
    </a:lvl4pPr>
    <a:lvl5pPr marL="1828800" algn="l" rtl="0" fontAlgn="base">
      <a:spcBef>
        <a:spcPct val="0"/>
      </a:spcBef>
      <a:spcAft>
        <a:spcPct val="0"/>
      </a:spcAft>
      <a:defRPr sz="2400" b="1" kern="1200">
        <a:solidFill>
          <a:schemeClr val="tx1"/>
        </a:solidFill>
        <a:latin typeface="Georgia" pitchFamily="-108" charset="0"/>
        <a:ea typeface="+mn-ea"/>
        <a:cs typeface="Times" pitchFamily="-108" charset="0"/>
      </a:defRPr>
    </a:lvl5pPr>
    <a:lvl6pPr marL="2286000" algn="l" defTabSz="914400" rtl="0" eaLnBrk="1" latinLnBrk="0" hangingPunct="1">
      <a:defRPr sz="2400" b="1" kern="1200">
        <a:solidFill>
          <a:schemeClr val="tx1"/>
        </a:solidFill>
        <a:latin typeface="Georgia" pitchFamily="-108" charset="0"/>
        <a:ea typeface="+mn-ea"/>
        <a:cs typeface="Times" pitchFamily="-108" charset="0"/>
      </a:defRPr>
    </a:lvl6pPr>
    <a:lvl7pPr marL="2743200" algn="l" defTabSz="914400" rtl="0" eaLnBrk="1" latinLnBrk="0" hangingPunct="1">
      <a:defRPr sz="2400" b="1" kern="1200">
        <a:solidFill>
          <a:schemeClr val="tx1"/>
        </a:solidFill>
        <a:latin typeface="Georgia" pitchFamily="-108" charset="0"/>
        <a:ea typeface="+mn-ea"/>
        <a:cs typeface="Times" pitchFamily="-108" charset="0"/>
      </a:defRPr>
    </a:lvl7pPr>
    <a:lvl8pPr marL="3200400" algn="l" defTabSz="914400" rtl="0" eaLnBrk="1" latinLnBrk="0" hangingPunct="1">
      <a:defRPr sz="2400" b="1" kern="1200">
        <a:solidFill>
          <a:schemeClr val="tx1"/>
        </a:solidFill>
        <a:latin typeface="Georgia" pitchFamily="-108" charset="0"/>
        <a:ea typeface="+mn-ea"/>
        <a:cs typeface="Times" pitchFamily="-108" charset="0"/>
      </a:defRPr>
    </a:lvl8pPr>
    <a:lvl9pPr marL="3657600" algn="l" defTabSz="914400" rtl="0" eaLnBrk="1" latinLnBrk="0" hangingPunct="1">
      <a:defRPr sz="2400" b="1" kern="1200">
        <a:solidFill>
          <a:schemeClr val="tx1"/>
        </a:solidFill>
        <a:latin typeface="Georgia" pitchFamily="-108" charset="0"/>
        <a:ea typeface="+mn-ea"/>
        <a:cs typeface="Times" pitchFamily="-10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ncannon, Anna" initials="CA" lastIdx="1" clrIdx="0"/>
  <p:cmAuthor id="2" name="Jaksha, Katelyn" initials="JK" lastIdx="4" clrIdx="1">
    <p:extLst>
      <p:ext uri="{19B8F6BF-5375-455C-9EA6-DF929625EA0E}">
        <p15:presenceInfo xmlns:p15="http://schemas.microsoft.com/office/powerpoint/2012/main" userId="S::katelyn.jaksha@marquette.edu::e573f440-5413-4ff4-8ffd-b5bf66f5172c" providerId="AD"/>
      </p:ext>
    </p:extLst>
  </p:cmAuthor>
  <p:cmAuthor id="3" name="Price, Samari" initials="PS" lastIdx="1" clrIdx="2">
    <p:extLst>
      <p:ext uri="{19B8F6BF-5375-455C-9EA6-DF929625EA0E}">
        <p15:presenceInfo xmlns:p15="http://schemas.microsoft.com/office/powerpoint/2012/main" userId="S::samori.price@marquette.edu::cb7b7b76-2922-4917-b947-09cbf876af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89DE8"/>
    <a:srgbClr val="003399"/>
    <a:srgbClr val="FFBD29"/>
    <a:srgbClr val="F2A700"/>
    <a:srgbClr val="FFCC00"/>
    <a:srgbClr val="FFCC66"/>
    <a:srgbClr val="DBF3FF"/>
    <a:srgbClr val="DDDDD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D179B-6D66-FC4F-A281-860832B33B1E}" v="6" dt="2021-07-28T19:07:48.342"/>
    <p1510:client id="{D9E0B7CD-C747-4DFD-AF24-77EBDBE55ECB}" v="716" dt="2021-07-28T19:43:31.2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ton-Mallett, Tyanna" userId="b088bd69-ca62-4731-afc7-db1019d18674" providerId="ADAL" clId="{D9E0B7CD-C747-4DFD-AF24-77EBDBE55ECB}"/>
    <pc:docChg chg="undo custSel modSld">
      <pc:chgData name="Clayton-Mallett, Tyanna" userId="b088bd69-ca62-4731-afc7-db1019d18674" providerId="ADAL" clId="{D9E0B7CD-C747-4DFD-AF24-77EBDBE55ECB}" dt="2021-07-28T19:43:31.201" v="873" actId="20577"/>
      <pc:docMkLst>
        <pc:docMk/>
      </pc:docMkLst>
      <pc:sldChg chg="modSp mod modNotesTx">
        <pc:chgData name="Clayton-Mallett, Tyanna" userId="b088bd69-ca62-4731-afc7-db1019d18674" providerId="ADAL" clId="{D9E0B7CD-C747-4DFD-AF24-77EBDBE55ECB}" dt="2021-07-28T19:39:41.233" v="199" actId="1076"/>
        <pc:sldMkLst>
          <pc:docMk/>
          <pc:sldMk cId="47759330" sldId="295"/>
        </pc:sldMkLst>
        <pc:spChg chg="mod">
          <ac:chgData name="Clayton-Mallett, Tyanna" userId="b088bd69-ca62-4731-afc7-db1019d18674" providerId="ADAL" clId="{D9E0B7CD-C747-4DFD-AF24-77EBDBE55ECB}" dt="2021-07-28T19:39:41.233" v="199" actId="1076"/>
          <ac:spMkLst>
            <pc:docMk/>
            <pc:sldMk cId="47759330" sldId="295"/>
            <ac:spMk id="3" creationId="{00000000-0000-0000-0000-000000000000}"/>
          </ac:spMkLst>
        </pc:spChg>
      </pc:sldChg>
      <pc:sldChg chg="modNotesTx">
        <pc:chgData name="Clayton-Mallett, Tyanna" userId="b088bd69-ca62-4731-afc7-db1019d18674" providerId="ADAL" clId="{D9E0B7CD-C747-4DFD-AF24-77EBDBE55ECB}" dt="2021-07-28T19:43:31.201" v="873" actId="20577"/>
        <pc:sldMkLst>
          <pc:docMk/>
          <pc:sldMk cId="3273693230" sldId="326"/>
        </pc:sldMkLst>
      </pc:sldChg>
    </pc:docChg>
  </pc:docChgLst>
  <pc:docChgLst>
    <pc:chgData name="Jaksha, Katelyn" userId="e573f440-5413-4ff4-8ffd-b5bf66f5172c" providerId="ADAL" clId="{00CD179B-6D66-FC4F-A281-860832B33B1E}"/>
    <pc:docChg chg="custSel modSld">
      <pc:chgData name="Jaksha, Katelyn" userId="e573f440-5413-4ff4-8ffd-b5bf66f5172c" providerId="ADAL" clId="{00CD179B-6D66-FC4F-A281-860832B33B1E}" dt="2021-07-28T19:07:51.283" v="35" actId="1076"/>
      <pc:docMkLst>
        <pc:docMk/>
      </pc:docMkLst>
      <pc:sldChg chg="addSp delSp modSp mod delAnim modAnim">
        <pc:chgData name="Jaksha, Katelyn" userId="e573f440-5413-4ff4-8ffd-b5bf66f5172c" providerId="ADAL" clId="{00CD179B-6D66-FC4F-A281-860832B33B1E}" dt="2021-07-28T18:57:05.879" v="27" actId="1076"/>
        <pc:sldMkLst>
          <pc:docMk/>
          <pc:sldMk cId="0" sldId="264"/>
        </pc:sldMkLst>
        <pc:picChg chg="del">
          <ac:chgData name="Jaksha, Katelyn" userId="e573f440-5413-4ff4-8ffd-b5bf66f5172c" providerId="ADAL" clId="{00CD179B-6D66-FC4F-A281-860832B33B1E}" dt="2021-07-28T18:56:14.460" v="25" actId="478"/>
          <ac:picMkLst>
            <pc:docMk/>
            <pc:sldMk cId="0" sldId="264"/>
            <ac:picMk id="3" creationId="{3FA0FDB6-864C-B646-9D23-87CAEEB65570}"/>
          </ac:picMkLst>
        </pc:picChg>
        <pc:picChg chg="add mod">
          <ac:chgData name="Jaksha, Katelyn" userId="e573f440-5413-4ff4-8ffd-b5bf66f5172c" providerId="ADAL" clId="{00CD179B-6D66-FC4F-A281-860832B33B1E}" dt="2021-07-28T18:57:05.879" v="27" actId="1076"/>
          <ac:picMkLst>
            <pc:docMk/>
            <pc:sldMk cId="0" sldId="264"/>
            <ac:picMk id="5" creationId="{30E11607-3726-4341-BA89-1025AE4EE9C0}"/>
          </ac:picMkLst>
        </pc:picChg>
      </pc:sldChg>
      <pc:sldChg chg="addSp delSp modSp mod delAnim modAnim modNotesTx">
        <pc:chgData name="Jaksha, Katelyn" userId="e573f440-5413-4ff4-8ffd-b5bf66f5172c" providerId="ADAL" clId="{00CD179B-6D66-FC4F-A281-860832B33B1E}" dt="2021-07-28T19:07:51.283" v="35" actId="1076"/>
        <pc:sldMkLst>
          <pc:docMk/>
          <pc:sldMk cId="3193380959" sldId="299"/>
        </pc:sldMkLst>
        <pc:picChg chg="del">
          <ac:chgData name="Jaksha, Katelyn" userId="e573f440-5413-4ff4-8ffd-b5bf66f5172c" providerId="ADAL" clId="{00CD179B-6D66-FC4F-A281-860832B33B1E}" dt="2021-07-28T18:58:49.962" v="33" actId="478"/>
          <ac:picMkLst>
            <pc:docMk/>
            <pc:sldMk cId="3193380959" sldId="299"/>
            <ac:picMk id="2" creationId="{8F064970-DCF5-9042-9008-B5A6A6F5B86F}"/>
          </ac:picMkLst>
        </pc:picChg>
        <pc:picChg chg="add mod">
          <ac:chgData name="Jaksha, Katelyn" userId="e573f440-5413-4ff4-8ffd-b5bf66f5172c" providerId="ADAL" clId="{00CD179B-6D66-FC4F-A281-860832B33B1E}" dt="2021-07-28T19:07:51.283" v="35" actId="1076"/>
          <ac:picMkLst>
            <pc:docMk/>
            <pc:sldMk cId="3193380959" sldId="299"/>
            <ac:picMk id="3" creationId="{00DA4FE0-5147-0942-A167-DB32CD458F9F}"/>
          </ac:picMkLst>
        </pc:picChg>
      </pc:sldChg>
      <pc:sldChg chg="addSp delSp modSp mod delAnim modAnim modNotesTx">
        <pc:chgData name="Jaksha, Katelyn" userId="e573f440-5413-4ff4-8ffd-b5bf66f5172c" providerId="ADAL" clId="{00CD179B-6D66-FC4F-A281-860832B33B1E}" dt="2021-07-28T18:55:26.693" v="24" actId="1076"/>
        <pc:sldMkLst>
          <pc:docMk/>
          <pc:sldMk cId="3433881599" sldId="313"/>
        </pc:sldMkLst>
        <pc:picChg chg="del">
          <ac:chgData name="Jaksha, Katelyn" userId="e573f440-5413-4ff4-8ffd-b5bf66f5172c" providerId="ADAL" clId="{00CD179B-6D66-FC4F-A281-860832B33B1E}" dt="2021-07-28T18:45:36.862" v="12" actId="478"/>
          <ac:picMkLst>
            <pc:docMk/>
            <pc:sldMk cId="3433881599" sldId="313"/>
            <ac:picMk id="2" creationId="{7C76982D-8ACB-7D48-B7B1-50BD268BE405}"/>
          </ac:picMkLst>
        </pc:picChg>
        <pc:picChg chg="add mod">
          <ac:chgData name="Jaksha, Katelyn" userId="e573f440-5413-4ff4-8ffd-b5bf66f5172c" providerId="ADAL" clId="{00CD179B-6D66-FC4F-A281-860832B33B1E}" dt="2021-07-28T18:55:26.693" v="24" actId="1076"/>
          <ac:picMkLst>
            <pc:docMk/>
            <pc:sldMk cId="3433881599" sldId="313"/>
            <ac:picMk id="3" creationId="{71BE6D4D-4679-A643-B683-FCD0512D9AE1}"/>
          </ac:picMkLst>
        </pc:picChg>
      </pc:sldChg>
      <pc:sldChg chg="addSp delSp modSp mod delAnim modAnim modNotesTx">
        <pc:chgData name="Jaksha, Katelyn" userId="e573f440-5413-4ff4-8ffd-b5bf66f5172c" providerId="ADAL" clId="{00CD179B-6D66-FC4F-A281-860832B33B1E}" dt="2021-07-28T18:45:01.712" v="11" actId="1076"/>
        <pc:sldMkLst>
          <pc:docMk/>
          <pc:sldMk cId="3273693230" sldId="326"/>
        </pc:sldMkLst>
        <pc:picChg chg="del">
          <ac:chgData name="Jaksha, Katelyn" userId="e573f440-5413-4ff4-8ffd-b5bf66f5172c" providerId="ADAL" clId="{00CD179B-6D66-FC4F-A281-860832B33B1E}" dt="2021-07-28T18:25:02.970" v="0" actId="478"/>
          <ac:picMkLst>
            <pc:docMk/>
            <pc:sldMk cId="3273693230" sldId="326"/>
            <ac:picMk id="2" creationId="{F1BF55A4-283D-D44B-A2E8-572C71ABB840}"/>
          </ac:picMkLst>
        </pc:picChg>
        <pc:picChg chg="add mod">
          <ac:chgData name="Jaksha, Katelyn" userId="e573f440-5413-4ff4-8ffd-b5bf66f5172c" providerId="ADAL" clId="{00CD179B-6D66-FC4F-A281-860832B33B1E}" dt="2021-07-28T18:45:01.712" v="11" actId="1076"/>
          <ac:picMkLst>
            <pc:docMk/>
            <pc:sldMk cId="3273693230" sldId="326"/>
            <ac:picMk id="4" creationId="{DB331830-6185-3148-B610-82B3BA9AF40F}"/>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5-25T13:16:03.320" idx="3">
    <p:pos x="10" y="10"/>
    <p:text>vaccination updates...</p:text>
    <p:extLst>
      <p:ext uri="{C676402C-5697-4E1C-873F-D02D1690AC5C}">
        <p15:threadingInfo xmlns:p15="http://schemas.microsoft.com/office/powerpoint/2012/main" timeZoneBias="420"/>
      </p:ext>
    </p:extLst>
  </p:cm>
  <p:cm authorId="3" dt="2021-05-26T07:53:22.315" idx="1">
    <p:pos x="106" y="106"/>
    <p:text>Also include that students may want to sign up for reflection sessions early because there may be capped capacity due to COVID</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4506" cy="465775"/>
          </a:xfrm>
          <a:prstGeom prst="rect">
            <a:avLst/>
          </a:prstGeom>
        </p:spPr>
        <p:txBody>
          <a:bodyPr vert="horz" wrap="square" lIns="93361" tIns="46681" rIns="93361" bIns="46681" numCol="1" anchor="t" anchorCtr="0" compatLnSpc="1">
            <a:prstTxWarp prst="textNoShape">
              <a:avLst/>
            </a:prstTxWarp>
          </a:bodyPr>
          <a:lstStyle>
            <a:lvl1pPr>
              <a:defRPr sz="1200">
                <a:latin typeface="Georgia" pitchFamily="-97" charset="0"/>
                <a:ea typeface="+mn-ea"/>
                <a:cs typeface="Times" pitchFamily="-97" charset="0"/>
              </a:defRPr>
            </a:lvl1pPr>
          </a:lstStyle>
          <a:p>
            <a:pPr>
              <a:defRPr/>
            </a:pPr>
            <a:endParaRPr lang="en-US"/>
          </a:p>
        </p:txBody>
      </p:sp>
      <p:sp>
        <p:nvSpPr>
          <p:cNvPr id="3" name="Date Placeholder 2"/>
          <p:cNvSpPr>
            <a:spLocks noGrp="1"/>
          </p:cNvSpPr>
          <p:nvPr>
            <p:ph type="dt" sz="quarter" idx="1"/>
          </p:nvPr>
        </p:nvSpPr>
        <p:spPr>
          <a:xfrm>
            <a:off x="3980165" y="0"/>
            <a:ext cx="3044506" cy="465775"/>
          </a:xfrm>
          <a:prstGeom prst="rect">
            <a:avLst/>
          </a:prstGeom>
        </p:spPr>
        <p:txBody>
          <a:bodyPr vert="horz" wrap="square" lIns="93361" tIns="46681" rIns="93361" bIns="46681" numCol="1" anchor="t" anchorCtr="0" compatLnSpc="1">
            <a:prstTxWarp prst="textNoShape">
              <a:avLst/>
            </a:prstTxWarp>
          </a:bodyPr>
          <a:lstStyle>
            <a:lvl1pPr algn="r">
              <a:defRPr sz="1200"/>
            </a:lvl1pPr>
          </a:lstStyle>
          <a:p>
            <a:pPr>
              <a:defRPr/>
            </a:pPr>
            <a:fld id="{A6435B21-AD8B-4CA2-940A-4422973F8A0F}" type="datetime1">
              <a:rPr lang="en-US"/>
              <a:pPr>
                <a:defRPr/>
              </a:pPr>
              <a:t>7/28/2021</a:t>
            </a:fld>
            <a:endParaRPr lang="en-US"/>
          </a:p>
        </p:txBody>
      </p:sp>
      <p:sp>
        <p:nvSpPr>
          <p:cNvPr id="4" name="Footer Placeholder 3"/>
          <p:cNvSpPr>
            <a:spLocks noGrp="1"/>
          </p:cNvSpPr>
          <p:nvPr>
            <p:ph type="ftr" sz="quarter" idx="2"/>
          </p:nvPr>
        </p:nvSpPr>
        <p:spPr>
          <a:xfrm>
            <a:off x="1" y="8844900"/>
            <a:ext cx="3044506" cy="465775"/>
          </a:xfrm>
          <a:prstGeom prst="rect">
            <a:avLst/>
          </a:prstGeom>
        </p:spPr>
        <p:txBody>
          <a:bodyPr vert="horz" wrap="square" lIns="93361" tIns="46681" rIns="93361" bIns="46681" numCol="1" anchor="b" anchorCtr="0" compatLnSpc="1">
            <a:prstTxWarp prst="textNoShape">
              <a:avLst/>
            </a:prstTxWarp>
          </a:bodyPr>
          <a:lstStyle>
            <a:lvl1pPr>
              <a:defRPr sz="1200">
                <a:latin typeface="Georgia" pitchFamily="-97" charset="0"/>
                <a:ea typeface="+mn-ea"/>
                <a:cs typeface="Times" pitchFamily="-97" charset="0"/>
              </a:defRPr>
            </a:lvl1pPr>
          </a:lstStyle>
          <a:p>
            <a:pPr>
              <a:defRPr/>
            </a:pPr>
            <a:endParaRPr lang="en-US"/>
          </a:p>
        </p:txBody>
      </p:sp>
      <p:sp>
        <p:nvSpPr>
          <p:cNvPr id="5" name="Slide Number Placeholder 4"/>
          <p:cNvSpPr>
            <a:spLocks noGrp="1"/>
          </p:cNvSpPr>
          <p:nvPr>
            <p:ph type="sldNum" sz="quarter" idx="3"/>
          </p:nvPr>
        </p:nvSpPr>
        <p:spPr>
          <a:xfrm>
            <a:off x="3980165" y="8844900"/>
            <a:ext cx="3044506" cy="465775"/>
          </a:xfrm>
          <a:prstGeom prst="rect">
            <a:avLst/>
          </a:prstGeom>
        </p:spPr>
        <p:txBody>
          <a:bodyPr vert="horz" wrap="square" lIns="93361" tIns="46681" rIns="93361" bIns="46681" numCol="1" anchor="b" anchorCtr="0" compatLnSpc="1">
            <a:prstTxWarp prst="textNoShape">
              <a:avLst/>
            </a:prstTxWarp>
          </a:bodyPr>
          <a:lstStyle>
            <a:lvl1pPr algn="r">
              <a:defRPr sz="1200"/>
            </a:lvl1pPr>
          </a:lstStyle>
          <a:p>
            <a:pPr>
              <a:defRPr/>
            </a:pPr>
            <a:fld id="{354FB7F1-3EF6-4E37-8385-89E7900C3414}" type="slidenum">
              <a:rPr lang="en-US"/>
              <a:pPr>
                <a:defRPr/>
              </a:pPr>
              <a:t>‹#›</a:t>
            </a:fld>
            <a:endParaRPr lang="en-US"/>
          </a:p>
        </p:txBody>
      </p:sp>
    </p:spTree>
    <p:extLst>
      <p:ext uri="{BB962C8B-B14F-4D97-AF65-F5344CB8AC3E}">
        <p14:creationId xmlns:p14="http://schemas.microsoft.com/office/powerpoint/2010/main" val="1937736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1" y="0"/>
            <a:ext cx="3044506" cy="465775"/>
          </a:xfrm>
          <a:prstGeom prst="rect">
            <a:avLst/>
          </a:prstGeom>
          <a:noFill/>
          <a:ln w="9525">
            <a:noFill/>
            <a:miter lim="800000"/>
            <a:headEnd/>
            <a:tailEnd/>
          </a:ln>
          <a:effectLst/>
        </p:spPr>
        <p:txBody>
          <a:bodyPr vert="horz" wrap="square" lIns="93361" tIns="46681" rIns="93361" bIns="46681" numCol="1" anchor="t" anchorCtr="0" compatLnSpc="1">
            <a:prstTxWarp prst="textNoShape">
              <a:avLst/>
            </a:prstTxWarp>
          </a:bodyPr>
          <a:lstStyle>
            <a:lvl1pPr>
              <a:defRPr sz="1200" b="0">
                <a:latin typeface="Arial" charset="0"/>
                <a:ea typeface="+mn-ea"/>
                <a:cs typeface="Times" pitchFamily="-97" charset="0"/>
              </a:defRPr>
            </a:lvl1pPr>
          </a:lstStyle>
          <a:p>
            <a:pPr>
              <a:defRPr/>
            </a:pPr>
            <a:endParaRPr lang="en-US"/>
          </a:p>
        </p:txBody>
      </p:sp>
      <p:sp>
        <p:nvSpPr>
          <p:cNvPr id="37891" name="Rectangle 3"/>
          <p:cNvSpPr>
            <a:spLocks noGrp="1" noChangeArrowheads="1"/>
          </p:cNvSpPr>
          <p:nvPr>
            <p:ph type="dt" idx="1"/>
          </p:nvPr>
        </p:nvSpPr>
        <p:spPr bwMode="auto">
          <a:xfrm>
            <a:off x="3980165" y="0"/>
            <a:ext cx="3044506" cy="465775"/>
          </a:xfrm>
          <a:prstGeom prst="rect">
            <a:avLst/>
          </a:prstGeom>
          <a:noFill/>
          <a:ln w="9525">
            <a:noFill/>
            <a:miter lim="800000"/>
            <a:headEnd/>
            <a:tailEnd/>
          </a:ln>
          <a:effectLst/>
        </p:spPr>
        <p:txBody>
          <a:bodyPr vert="horz" wrap="square" lIns="93361" tIns="46681" rIns="93361" bIns="46681" numCol="1" anchor="t" anchorCtr="0" compatLnSpc="1">
            <a:prstTxWarp prst="textNoShape">
              <a:avLst/>
            </a:prstTxWarp>
          </a:bodyPr>
          <a:lstStyle>
            <a:lvl1pPr algn="r">
              <a:defRPr sz="1200" b="0">
                <a:latin typeface="Arial" charset="0"/>
                <a:ea typeface="+mn-ea"/>
                <a:cs typeface="Times" pitchFamily="-97" charset="0"/>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84275" y="698500"/>
            <a:ext cx="4657725" cy="34925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3" name="Rectangle 5"/>
          <p:cNvSpPr>
            <a:spLocks noGrp="1" noChangeArrowheads="1"/>
          </p:cNvSpPr>
          <p:nvPr>
            <p:ph type="body" sz="quarter" idx="3"/>
          </p:nvPr>
        </p:nvSpPr>
        <p:spPr bwMode="auto">
          <a:xfrm>
            <a:off x="702949" y="4424052"/>
            <a:ext cx="5620378" cy="4190364"/>
          </a:xfrm>
          <a:prstGeom prst="rect">
            <a:avLst/>
          </a:prstGeom>
          <a:noFill/>
          <a:ln w="9525">
            <a:noFill/>
            <a:miter lim="800000"/>
            <a:headEnd/>
            <a:tailEnd/>
          </a:ln>
          <a:effectLst/>
        </p:spPr>
        <p:txBody>
          <a:bodyPr vert="horz" wrap="square" lIns="93361" tIns="46681" rIns="93361" bIns="466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1" y="8844900"/>
            <a:ext cx="3044506" cy="465775"/>
          </a:xfrm>
          <a:prstGeom prst="rect">
            <a:avLst/>
          </a:prstGeom>
          <a:noFill/>
          <a:ln w="9525">
            <a:noFill/>
            <a:miter lim="800000"/>
            <a:headEnd/>
            <a:tailEnd/>
          </a:ln>
          <a:effectLst/>
        </p:spPr>
        <p:txBody>
          <a:bodyPr vert="horz" wrap="square" lIns="93361" tIns="46681" rIns="93361" bIns="46681" numCol="1" anchor="b" anchorCtr="0" compatLnSpc="1">
            <a:prstTxWarp prst="textNoShape">
              <a:avLst/>
            </a:prstTxWarp>
          </a:bodyPr>
          <a:lstStyle>
            <a:lvl1pPr>
              <a:defRPr sz="1200" b="0">
                <a:latin typeface="Arial" charset="0"/>
                <a:ea typeface="+mn-ea"/>
                <a:cs typeface="Times" pitchFamily="-97" charset="0"/>
              </a:defRPr>
            </a:lvl1pPr>
          </a:lstStyle>
          <a:p>
            <a:pPr>
              <a:defRPr/>
            </a:pPr>
            <a:endParaRPr lang="en-US"/>
          </a:p>
        </p:txBody>
      </p:sp>
      <p:sp>
        <p:nvSpPr>
          <p:cNvPr id="37895" name="Rectangle 7"/>
          <p:cNvSpPr>
            <a:spLocks noGrp="1" noChangeArrowheads="1"/>
          </p:cNvSpPr>
          <p:nvPr>
            <p:ph type="sldNum" sz="quarter" idx="5"/>
          </p:nvPr>
        </p:nvSpPr>
        <p:spPr bwMode="auto">
          <a:xfrm>
            <a:off x="3980165" y="8844900"/>
            <a:ext cx="3044506" cy="465775"/>
          </a:xfrm>
          <a:prstGeom prst="rect">
            <a:avLst/>
          </a:prstGeom>
          <a:noFill/>
          <a:ln w="9525">
            <a:noFill/>
            <a:miter lim="800000"/>
            <a:headEnd/>
            <a:tailEnd/>
          </a:ln>
          <a:effectLst/>
        </p:spPr>
        <p:txBody>
          <a:bodyPr vert="horz" wrap="square" lIns="93361" tIns="46681" rIns="93361" bIns="46681" numCol="1" anchor="b" anchorCtr="0" compatLnSpc="1">
            <a:prstTxWarp prst="textNoShape">
              <a:avLst/>
            </a:prstTxWarp>
          </a:bodyPr>
          <a:lstStyle>
            <a:lvl1pPr algn="r">
              <a:defRPr sz="1200" b="0">
                <a:latin typeface="Arial" charset="0"/>
              </a:defRPr>
            </a:lvl1pPr>
          </a:lstStyle>
          <a:p>
            <a:pPr>
              <a:defRPr/>
            </a:pPr>
            <a:fld id="{28CDC8CD-2FBD-4EC4-B9F3-B19F315321FA}" type="slidenum">
              <a:rPr lang="en-US"/>
              <a:pPr>
                <a:defRPr/>
              </a:pPr>
              <a:t>‹#›</a:t>
            </a:fld>
            <a:endParaRPr lang="en-US"/>
          </a:p>
        </p:txBody>
      </p:sp>
    </p:spTree>
    <p:extLst>
      <p:ext uri="{BB962C8B-B14F-4D97-AF65-F5344CB8AC3E}">
        <p14:creationId xmlns:p14="http://schemas.microsoft.com/office/powerpoint/2010/main" val="2880398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Georgia" pitchFamily="-108" charset="0"/>
                <a:cs typeface="Times" pitchFamily="-108" charset="0"/>
              </a:defRPr>
            </a:lvl1pPr>
            <a:lvl2pPr marL="749934" indent="-288436" eaLnBrk="0" hangingPunct="0">
              <a:defRPr sz="2400" b="1">
                <a:solidFill>
                  <a:schemeClr val="tx1"/>
                </a:solidFill>
                <a:latin typeface="Georgia" pitchFamily="-108" charset="0"/>
                <a:cs typeface="Times" pitchFamily="-108" charset="0"/>
              </a:defRPr>
            </a:lvl2pPr>
            <a:lvl3pPr marL="1153744" indent="-230749" eaLnBrk="0" hangingPunct="0">
              <a:defRPr sz="2400" b="1">
                <a:solidFill>
                  <a:schemeClr val="tx1"/>
                </a:solidFill>
                <a:latin typeface="Georgia" pitchFamily="-108" charset="0"/>
                <a:cs typeface="Times" pitchFamily="-108" charset="0"/>
              </a:defRPr>
            </a:lvl3pPr>
            <a:lvl4pPr marL="1615242" indent="-230749" eaLnBrk="0" hangingPunct="0">
              <a:defRPr sz="2400" b="1">
                <a:solidFill>
                  <a:schemeClr val="tx1"/>
                </a:solidFill>
                <a:latin typeface="Georgia" pitchFamily="-108" charset="0"/>
                <a:cs typeface="Times" pitchFamily="-108" charset="0"/>
              </a:defRPr>
            </a:lvl4pPr>
            <a:lvl5pPr marL="2076740" indent="-230749" eaLnBrk="0" hangingPunct="0">
              <a:defRPr sz="2400" b="1">
                <a:solidFill>
                  <a:schemeClr val="tx1"/>
                </a:solidFill>
                <a:latin typeface="Georgia" pitchFamily="-108" charset="0"/>
                <a:cs typeface="Times" pitchFamily="-108" charset="0"/>
              </a:defRPr>
            </a:lvl5pPr>
            <a:lvl6pPr marL="2538237" indent="-230749" eaLnBrk="0" fontAlgn="base" hangingPunct="0">
              <a:spcBef>
                <a:spcPct val="0"/>
              </a:spcBef>
              <a:spcAft>
                <a:spcPct val="0"/>
              </a:spcAft>
              <a:defRPr sz="2400" b="1">
                <a:solidFill>
                  <a:schemeClr val="tx1"/>
                </a:solidFill>
                <a:latin typeface="Georgia" pitchFamily="-108" charset="0"/>
                <a:cs typeface="Times" pitchFamily="-108" charset="0"/>
              </a:defRPr>
            </a:lvl6pPr>
            <a:lvl7pPr marL="2999735" indent="-230749" eaLnBrk="0" fontAlgn="base" hangingPunct="0">
              <a:spcBef>
                <a:spcPct val="0"/>
              </a:spcBef>
              <a:spcAft>
                <a:spcPct val="0"/>
              </a:spcAft>
              <a:defRPr sz="2400" b="1">
                <a:solidFill>
                  <a:schemeClr val="tx1"/>
                </a:solidFill>
                <a:latin typeface="Georgia" pitchFamily="-108" charset="0"/>
                <a:cs typeface="Times" pitchFamily="-108" charset="0"/>
              </a:defRPr>
            </a:lvl7pPr>
            <a:lvl8pPr marL="3461233" indent="-230749" eaLnBrk="0" fontAlgn="base" hangingPunct="0">
              <a:spcBef>
                <a:spcPct val="0"/>
              </a:spcBef>
              <a:spcAft>
                <a:spcPct val="0"/>
              </a:spcAft>
              <a:defRPr sz="2400" b="1">
                <a:solidFill>
                  <a:schemeClr val="tx1"/>
                </a:solidFill>
                <a:latin typeface="Georgia" pitchFamily="-108" charset="0"/>
                <a:cs typeface="Times" pitchFamily="-108" charset="0"/>
              </a:defRPr>
            </a:lvl8pPr>
            <a:lvl9pPr marL="3922730" indent="-230749" eaLnBrk="0" fontAlgn="base" hangingPunct="0">
              <a:spcBef>
                <a:spcPct val="0"/>
              </a:spcBef>
              <a:spcAft>
                <a:spcPct val="0"/>
              </a:spcAft>
              <a:defRPr sz="2400" b="1">
                <a:solidFill>
                  <a:schemeClr val="tx1"/>
                </a:solidFill>
                <a:latin typeface="Georgia" pitchFamily="-108" charset="0"/>
                <a:cs typeface="Times" pitchFamily="-108" charset="0"/>
              </a:defRPr>
            </a:lvl9pPr>
          </a:lstStyle>
          <a:p>
            <a:pPr eaLnBrk="1" hangingPunct="1"/>
            <a:fld id="{BAA96781-C3CA-47BA-92BD-5C9673F662FF}" type="slidenum">
              <a:rPr lang="en-US" sz="1200" b="0">
                <a:latin typeface="Arial" charset="0"/>
              </a:rPr>
              <a:pPr eaLnBrk="1" hangingPunct="1"/>
              <a:t>1</a:t>
            </a:fld>
            <a:endParaRPr lang="en-US" sz="1200" b="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
                <a:latin typeface="Arial"/>
                <a:ea typeface="ＭＳ Ｐゴシック"/>
                <a:cs typeface="Arial"/>
              </a:rPr>
              <a:t>Hi everyone! This presentation is all about Service Learning. By the end, you will know exactly what to expect from the Service learning experience and what your next steps should be to get started. </a:t>
            </a:r>
            <a:endParaRPr lang="en-GB">
              <a:latin typeface="Arial"/>
              <a:ea typeface="ＭＳ Ｐゴシック"/>
              <a:cs typeface="Arial"/>
            </a:endParaRPr>
          </a:p>
          <a:p>
            <a:endParaRPr lang="en-GB">
              <a:latin typeface="Arial"/>
              <a:ea typeface="ＭＳ Ｐゴシック"/>
              <a:cs typeface="Arial"/>
            </a:endParaRPr>
          </a:p>
        </p:txBody>
      </p:sp>
    </p:spTree>
    <p:extLst>
      <p:ext uri="{BB962C8B-B14F-4D97-AF65-F5344CB8AC3E}">
        <p14:creationId xmlns:p14="http://schemas.microsoft.com/office/powerpoint/2010/main" val="106840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Georgia" pitchFamily="-108" charset="0"/>
                <a:cs typeface="Times" pitchFamily="-108" charset="0"/>
              </a:defRPr>
            </a:lvl1pPr>
            <a:lvl2pPr marL="749934" indent="-288436" eaLnBrk="0" hangingPunct="0">
              <a:defRPr sz="2400" b="1">
                <a:solidFill>
                  <a:schemeClr val="tx1"/>
                </a:solidFill>
                <a:latin typeface="Georgia" pitchFamily="-108" charset="0"/>
                <a:cs typeface="Times" pitchFamily="-108" charset="0"/>
              </a:defRPr>
            </a:lvl2pPr>
            <a:lvl3pPr marL="1153744" indent="-230749" eaLnBrk="0" hangingPunct="0">
              <a:defRPr sz="2400" b="1">
                <a:solidFill>
                  <a:schemeClr val="tx1"/>
                </a:solidFill>
                <a:latin typeface="Georgia" pitchFamily="-108" charset="0"/>
                <a:cs typeface="Times" pitchFamily="-108" charset="0"/>
              </a:defRPr>
            </a:lvl3pPr>
            <a:lvl4pPr marL="1615242" indent="-230749" eaLnBrk="0" hangingPunct="0">
              <a:defRPr sz="2400" b="1">
                <a:solidFill>
                  <a:schemeClr val="tx1"/>
                </a:solidFill>
                <a:latin typeface="Georgia" pitchFamily="-108" charset="0"/>
                <a:cs typeface="Times" pitchFamily="-108" charset="0"/>
              </a:defRPr>
            </a:lvl4pPr>
            <a:lvl5pPr marL="2076740" indent="-230749" eaLnBrk="0" hangingPunct="0">
              <a:defRPr sz="2400" b="1">
                <a:solidFill>
                  <a:schemeClr val="tx1"/>
                </a:solidFill>
                <a:latin typeface="Georgia" pitchFamily="-108" charset="0"/>
                <a:cs typeface="Times" pitchFamily="-108" charset="0"/>
              </a:defRPr>
            </a:lvl5pPr>
            <a:lvl6pPr marL="2538237" indent="-230749" eaLnBrk="0" fontAlgn="base" hangingPunct="0">
              <a:spcBef>
                <a:spcPct val="0"/>
              </a:spcBef>
              <a:spcAft>
                <a:spcPct val="0"/>
              </a:spcAft>
              <a:defRPr sz="2400" b="1">
                <a:solidFill>
                  <a:schemeClr val="tx1"/>
                </a:solidFill>
                <a:latin typeface="Georgia" pitchFamily="-108" charset="0"/>
                <a:cs typeface="Times" pitchFamily="-108" charset="0"/>
              </a:defRPr>
            </a:lvl6pPr>
            <a:lvl7pPr marL="2999735" indent="-230749" eaLnBrk="0" fontAlgn="base" hangingPunct="0">
              <a:spcBef>
                <a:spcPct val="0"/>
              </a:spcBef>
              <a:spcAft>
                <a:spcPct val="0"/>
              </a:spcAft>
              <a:defRPr sz="2400" b="1">
                <a:solidFill>
                  <a:schemeClr val="tx1"/>
                </a:solidFill>
                <a:latin typeface="Georgia" pitchFamily="-108" charset="0"/>
                <a:cs typeface="Times" pitchFamily="-108" charset="0"/>
              </a:defRPr>
            </a:lvl7pPr>
            <a:lvl8pPr marL="3461233" indent="-230749" eaLnBrk="0" fontAlgn="base" hangingPunct="0">
              <a:spcBef>
                <a:spcPct val="0"/>
              </a:spcBef>
              <a:spcAft>
                <a:spcPct val="0"/>
              </a:spcAft>
              <a:defRPr sz="2400" b="1">
                <a:solidFill>
                  <a:schemeClr val="tx1"/>
                </a:solidFill>
                <a:latin typeface="Georgia" pitchFamily="-108" charset="0"/>
                <a:cs typeface="Times" pitchFamily="-108" charset="0"/>
              </a:defRPr>
            </a:lvl8pPr>
            <a:lvl9pPr marL="3922730" indent="-230749" eaLnBrk="0" fontAlgn="base" hangingPunct="0">
              <a:spcBef>
                <a:spcPct val="0"/>
              </a:spcBef>
              <a:spcAft>
                <a:spcPct val="0"/>
              </a:spcAft>
              <a:defRPr sz="2400" b="1">
                <a:solidFill>
                  <a:schemeClr val="tx1"/>
                </a:solidFill>
                <a:latin typeface="Georgia" pitchFamily="-108" charset="0"/>
                <a:cs typeface="Times" pitchFamily="-108" charset="0"/>
              </a:defRPr>
            </a:lvl9pPr>
          </a:lstStyle>
          <a:p>
            <a:pPr eaLnBrk="1" hangingPunct="1"/>
            <a:fld id="{1DB518D7-B033-46CC-A989-A3233CF3598A}" type="slidenum">
              <a:rPr lang="en-US" sz="1200" b="0">
                <a:latin typeface="Arial" charset="0"/>
              </a:rPr>
              <a:pPr eaLnBrk="1" hangingPunct="1"/>
              <a:t>10</a:t>
            </a:fld>
            <a:endParaRPr lang="en-US" sz="1200" b="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37267" y="4424052"/>
            <a:ext cx="5151746" cy="41903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
                <a:latin typeface="Arial"/>
                <a:ea typeface="ＭＳ Ｐゴシック"/>
                <a:cs typeface="Arial"/>
              </a:rPr>
              <a:t>You have one week to register for service learning. Registration on MUEngage will </a:t>
            </a:r>
            <a:r>
              <a:rPr lang="en-US">
                <a:latin typeface="Arial"/>
                <a:ea typeface="ＭＳ Ｐゴシック"/>
                <a:cs typeface="Arial"/>
              </a:rPr>
              <a:t>open</a:t>
            </a:r>
            <a:r>
              <a:rPr lang="en">
                <a:latin typeface="Arial"/>
                <a:ea typeface="ＭＳ Ｐゴシック"/>
                <a:cs typeface="Arial"/>
              </a:rPr>
              <a:t> on Wednesday September 8th at noon and will close on Friday September 17th at 5:00pm. </a:t>
            </a:r>
            <a:r>
              <a:rPr lang="en-US">
                <a:latin typeface="Arial"/>
                <a:ea typeface="ＭＳ Ｐゴシック"/>
                <a:cs typeface="Arial"/>
              </a:rPr>
              <a:t>The Service Learning Program staff will be in the office ready to respond to phone calls and emails on September 8</a:t>
            </a:r>
            <a:r>
              <a:rPr lang="en-US" baseline="30000">
                <a:latin typeface="Arial"/>
                <a:ea typeface="ＭＳ Ｐゴシック"/>
                <a:cs typeface="Arial"/>
              </a:rPr>
              <a:t>th</a:t>
            </a:r>
            <a:r>
              <a:rPr lang="en-US">
                <a:latin typeface="Arial"/>
                <a:ea typeface="ＭＳ Ｐゴシック"/>
                <a:cs typeface="Arial"/>
              </a:rPr>
              <a:t>. Our office is open for questions on a weekly basis Monday through Thursday 9am to 6 pm and Friday’s 9 am to 4 pm.</a:t>
            </a:r>
            <a:endParaRPr lang="en">
              <a:latin typeface="Arial"/>
              <a:ea typeface="ＭＳ Ｐゴシック"/>
              <a:cs typeface="Arial"/>
            </a:endParaRPr>
          </a:p>
          <a:p>
            <a:endParaRPr lang="en">
              <a:latin typeface="Arial"/>
              <a:ea typeface="ＭＳ Ｐゴシック"/>
              <a:cs typeface="Arial"/>
            </a:endParaRPr>
          </a:p>
          <a:p>
            <a:r>
              <a:rPr lang="en">
                <a:latin typeface="Arial"/>
                <a:ea typeface="ＭＳ Ｐゴシック"/>
                <a:cs typeface="Arial"/>
              </a:rPr>
              <a:t>If you register for a site and your schedule changes, and the day and time you registered for no longer works in your schedule, you can cancel and re-register for a site.  However, after the registration date closes, you will need to contact our office regarding registration. We encourage you to register before September 17th because after that date you will have to reach out to us in order to sign up for a site. If you have any questions surrounding registration, we have a presentation walking you through exactly what to do, and we also have an instructional guide posted on our website. </a:t>
            </a:r>
            <a:endParaRPr lang="en-US">
              <a:latin typeface="Arial"/>
              <a:ea typeface="ＭＳ Ｐゴシック"/>
              <a:cs typeface="Arial"/>
            </a:endParaRPr>
          </a:p>
        </p:txBody>
      </p:sp>
    </p:spTree>
    <p:extLst>
      <p:ext uri="{BB962C8B-B14F-4D97-AF65-F5344CB8AC3E}">
        <p14:creationId xmlns:p14="http://schemas.microsoft.com/office/powerpoint/2010/main" val="168695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ＭＳ Ｐゴシック"/>
                <a:cs typeface="Calibri"/>
              </a:rPr>
              <a:t>We can’t stress enough the importance of reading and following directions when registering for service learning opportunities. We have written and video instructions on the service learning website. Please read and/or view the registration instructions </a:t>
            </a:r>
            <a:r>
              <a:rPr lang="en-US" b="1">
                <a:latin typeface="Calibri"/>
                <a:ea typeface="ＭＳ Ｐゴシック"/>
                <a:cs typeface="Calibri"/>
              </a:rPr>
              <a:t>BEFORE</a:t>
            </a:r>
            <a:r>
              <a:rPr lang="en-US">
                <a:latin typeface="Calibri"/>
                <a:ea typeface="ＭＳ Ｐゴシック"/>
                <a:cs typeface="Calibri"/>
              </a:rPr>
              <a:t> you register. </a:t>
            </a:r>
          </a:p>
          <a:p>
            <a:endParaRPr lang="en-US">
              <a:latin typeface="Calibri"/>
              <a:ea typeface="ＭＳ Ｐゴシック"/>
              <a:cs typeface="Calibri"/>
            </a:endParaRPr>
          </a:p>
          <a:p>
            <a:r>
              <a:rPr lang="en-US">
                <a:latin typeface="Calibri"/>
                <a:ea typeface="ＭＳ Ｐゴシック"/>
                <a:cs typeface="Calibri"/>
              </a:rPr>
              <a:t>When you register for service learning, you want to register THROUGH YOUR SERVICE LEARNING COURSE. </a:t>
            </a:r>
            <a:r>
              <a:rPr lang="en-US" i="1">
                <a:latin typeface="Calibri"/>
                <a:ea typeface="ＭＳ Ｐゴシック"/>
                <a:cs typeface="Calibri"/>
              </a:rPr>
              <a:t>(*show students on the computer where they would find their service learning course after they log-in MUEngage using their check </a:t>
            </a:r>
            <a:r>
              <a:rPr lang="en-US" i="1" err="1">
                <a:latin typeface="Calibri"/>
                <a:ea typeface="ＭＳ Ｐゴシック"/>
                <a:cs typeface="Calibri"/>
              </a:rPr>
              <a:t>marq</a:t>
            </a:r>
            <a:r>
              <a:rPr lang="en-US" i="1">
                <a:latin typeface="Calibri"/>
                <a:ea typeface="ＭＳ Ｐゴシック"/>
                <a:cs typeface="Calibri"/>
              </a:rPr>
              <a:t> credentials). </a:t>
            </a:r>
          </a:p>
          <a:p>
            <a:endParaRPr lang="en-US" i="1">
              <a:latin typeface="Calibri"/>
              <a:ea typeface="ＭＳ Ｐゴシック"/>
              <a:cs typeface="Calibri"/>
            </a:endParaRPr>
          </a:p>
          <a:p>
            <a:r>
              <a:rPr lang="en-US" i="0">
                <a:latin typeface="Calibri"/>
                <a:ea typeface="ＭＳ Ｐゴシック"/>
                <a:cs typeface="Calibri"/>
              </a:rPr>
              <a:t>Community partners often post volunteer opportunities on MUEngage. Do not register through a community partner. Register through your service learning course. If you register for a volunteer opportunity created by the community partner, your professor won’t have record of that registration and will not see the impacts (i.e. hours) you logged. Again, familiarize yourself with instructions on how to properly register BEFORE registration opens. </a:t>
            </a:r>
            <a:endParaRPr lang="en-US" i="1">
              <a:latin typeface="Calibri"/>
              <a:ea typeface="ＭＳ Ｐゴシック"/>
              <a:cs typeface="Calibri"/>
            </a:endParaRPr>
          </a:p>
          <a:p>
            <a:endParaRPr lang="en-US">
              <a:latin typeface="Calibri"/>
              <a:ea typeface="ＭＳ Ｐゴシック"/>
              <a:cs typeface="Calibri"/>
            </a:endParaRPr>
          </a:p>
          <a:p>
            <a:endParaRPr lang="en-US">
              <a:latin typeface="Calibri"/>
              <a:ea typeface="ＭＳ Ｐゴシック"/>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pPr>
              <a:defRPr/>
            </a:pPr>
            <a:fld id="{28CDC8CD-2FBD-4EC4-B9F3-B19F315321FA}" type="slidenum">
              <a:rPr lang="en-US"/>
              <a:pPr>
                <a:defRPr/>
              </a:pPr>
              <a:t>11</a:t>
            </a:fld>
            <a:endParaRPr lang="en-US"/>
          </a:p>
        </p:txBody>
      </p:sp>
    </p:spTree>
    <p:extLst>
      <p:ext uri="{BB962C8B-B14F-4D97-AF65-F5344CB8AC3E}">
        <p14:creationId xmlns:p14="http://schemas.microsoft.com/office/powerpoint/2010/main" val="3229593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Georgia" pitchFamily="-108" charset="0"/>
                <a:cs typeface="Times" pitchFamily="-108" charset="0"/>
              </a:defRPr>
            </a:lvl1pPr>
            <a:lvl2pPr marL="749934" indent="-288436" eaLnBrk="0" hangingPunct="0">
              <a:defRPr sz="2400" b="1">
                <a:solidFill>
                  <a:schemeClr val="tx1"/>
                </a:solidFill>
                <a:latin typeface="Georgia" pitchFamily="-108" charset="0"/>
                <a:cs typeface="Times" pitchFamily="-108" charset="0"/>
              </a:defRPr>
            </a:lvl2pPr>
            <a:lvl3pPr marL="1153744" indent="-230749" eaLnBrk="0" hangingPunct="0">
              <a:defRPr sz="2400" b="1">
                <a:solidFill>
                  <a:schemeClr val="tx1"/>
                </a:solidFill>
                <a:latin typeface="Georgia" pitchFamily="-108" charset="0"/>
                <a:cs typeface="Times" pitchFamily="-108" charset="0"/>
              </a:defRPr>
            </a:lvl3pPr>
            <a:lvl4pPr marL="1615242" indent="-230749" eaLnBrk="0" hangingPunct="0">
              <a:defRPr sz="2400" b="1">
                <a:solidFill>
                  <a:schemeClr val="tx1"/>
                </a:solidFill>
                <a:latin typeface="Georgia" pitchFamily="-108" charset="0"/>
                <a:cs typeface="Times" pitchFamily="-108" charset="0"/>
              </a:defRPr>
            </a:lvl4pPr>
            <a:lvl5pPr marL="2076740" indent="-230749" eaLnBrk="0" hangingPunct="0">
              <a:defRPr sz="2400" b="1">
                <a:solidFill>
                  <a:schemeClr val="tx1"/>
                </a:solidFill>
                <a:latin typeface="Georgia" pitchFamily="-108" charset="0"/>
                <a:cs typeface="Times" pitchFamily="-108" charset="0"/>
              </a:defRPr>
            </a:lvl5pPr>
            <a:lvl6pPr marL="2538237" indent="-230749" eaLnBrk="0" fontAlgn="base" hangingPunct="0">
              <a:spcBef>
                <a:spcPct val="0"/>
              </a:spcBef>
              <a:spcAft>
                <a:spcPct val="0"/>
              </a:spcAft>
              <a:defRPr sz="2400" b="1">
                <a:solidFill>
                  <a:schemeClr val="tx1"/>
                </a:solidFill>
                <a:latin typeface="Georgia" pitchFamily="-108" charset="0"/>
                <a:cs typeface="Times" pitchFamily="-108" charset="0"/>
              </a:defRPr>
            </a:lvl6pPr>
            <a:lvl7pPr marL="2999735" indent="-230749" eaLnBrk="0" fontAlgn="base" hangingPunct="0">
              <a:spcBef>
                <a:spcPct val="0"/>
              </a:spcBef>
              <a:spcAft>
                <a:spcPct val="0"/>
              </a:spcAft>
              <a:defRPr sz="2400" b="1">
                <a:solidFill>
                  <a:schemeClr val="tx1"/>
                </a:solidFill>
                <a:latin typeface="Georgia" pitchFamily="-108" charset="0"/>
                <a:cs typeface="Times" pitchFamily="-108" charset="0"/>
              </a:defRPr>
            </a:lvl7pPr>
            <a:lvl8pPr marL="3461233" indent="-230749" eaLnBrk="0" fontAlgn="base" hangingPunct="0">
              <a:spcBef>
                <a:spcPct val="0"/>
              </a:spcBef>
              <a:spcAft>
                <a:spcPct val="0"/>
              </a:spcAft>
              <a:defRPr sz="2400" b="1">
                <a:solidFill>
                  <a:schemeClr val="tx1"/>
                </a:solidFill>
                <a:latin typeface="Georgia" pitchFamily="-108" charset="0"/>
                <a:cs typeface="Times" pitchFamily="-108" charset="0"/>
              </a:defRPr>
            </a:lvl8pPr>
            <a:lvl9pPr marL="3922730" indent="-230749" eaLnBrk="0" fontAlgn="base" hangingPunct="0">
              <a:spcBef>
                <a:spcPct val="0"/>
              </a:spcBef>
              <a:spcAft>
                <a:spcPct val="0"/>
              </a:spcAft>
              <a:defRPr sz="2400" b="1">
                <a:solidFill>
                  <a:schemeClr val="tx1"/>
                </a:solidFill>
                <a:latin typeface="Georgia" pitchFamily="-108" charset="0"/>
                <a:cs typeface="Times" pitchFamily="-108" charset="0"/>
              </a:defRPr>
            </a:lvl9pPr>
          </a:lstStyle>
          <a:p>
            <a:pPr eaLnBrk="1" hangingPunct="1"/>
            <a:fld id="{1DB518D7-B033-46CC-A989-A3233CF3598A}" type="slidenum">
              <a:rPr lang="en-US" sz="1200" b="0">
                <a:solidFill>
                  <a:srgbClr val="000000"/>
                </a:solidFill>
                <a:latin typeface="Arial" charset="0"/>
              </a:rPr>
              <a:pPr eaLnBrk="1" hangingPunct="1"/>
              <a:t>12</a:t>
            </a:fld>
            <a:endParaRPr lang="en-US" sz="1200" b="0">
              <a:solidFill>
                <a:srgbClr val="000000"/>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37267" y="4424052"/>
            <a:ext cx="5151746" cy="41903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eaLnBrk="1" hangingPunct="1">
              <a:buFont typeface="Arial" panose="020B0604020202020204" pitchFamily="34" charset="0"/>
              <a:buNone/>
            </a:pPr>
            <a:r>
              <a:rPr lang="en-US" b="1" noProof="0">
                <a:latin typeface="Arial"/>
                <a:ea typeface="ＭＳ Ｐゴシック"/>
                <a:cs typeface="Arial"/>
              </a:rPr>
              <a:t>Follow Up Email/Message from SC</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atin typeface="Calibri"/>
                <a:ea typeface="ＭＳ Ｐゴシック"/>
                <a:cs typeface="Calibri"/>
              </a:rPr>
              <a:t>Once you register, you will receive a follow-up email from your Student Coordinator. The Student Coordinator is a student staff member (like me) that will make sure you have all the information needed to get started with your service. The follow-up email will contain any paperwork and/or trainings you need to complete BEFORE you start your service</a:t>
            </a:r>
            <a:r>
              <a:rPr lang="en-US" b="1">
                <a:latin typeface="Calibri"/>
                <a:ea typeface="ＭＳ Ｐゴシック"/>
                <a:cs typeface="Calibri"/>
              </a:rPr>
              <a:t>. It is your responsibility to read the email and follow instructions</a:t>
            </a:r>
            <a:r>
              <a:rPr lang="en-US">
                <a:latin typeface="Calibri"/>
                <a:ea typeface="ＭＳ Ｐゴシック"/>
                <a:cs typeface="Calibri"/>
              </a:rPr>
              <a:t>. </a:t>
            </a:r>
            <a:r>
              <a:rPr lang="en-US" noProof="0">
                <a:latin typeface="Arial"/>
                <a:ea typeface="ＭＳ Ｐゴシック"/>
                <a:cs typeface="Arial"/>
              </a:rPr>
              <a:t>This email will also have information on your orientation date.</a:t>
            </a:r>
            <a:r>
              <a:rPr lang="en-US">
                <a:latin typeface="Arial"/>
                <a:ea typeface="ＭＳ Ｐゴシック"/>
                <a:cs typeface="Arial"/>
              </a:rPr>
              <a:t> </a:t>
            </a:r>
            <a:endParaRPr lang="en-US" b="1">
              <a:ea typeface="ＭＳ Ｐゴシック" pitchFamily="-108" charset="-128"/>
            </a:endParaRPr>
          </a:p>
          <a:p>
            <a:pPr marL="171450" indent="-171450" eaLnBrk="1" hangingPunct="1">
              <a:buFont typeface="Arial" panose="020B0604020202020204" pitchFamily="34" charset="0"/>
              <a:buChar char="•"/>
            </a:pPr>
            <a:r>
              <a:rPr lang="en-US" noProof="0">
                <a:latin typeface="Arial"/>
                <a:ea typeface="ＭＳ Ｐゴシック"/>
                <a:cs typeface="Arial"/>
              </a:rPr>
              <a:t>Pay attention to orientation dates and follow instructions</a:t>
            </a:r>
          </a:p>
          <a:p>
            <a:pPr marL="171450" indent="-171450" eaLnBrk="1" hangingPunct="1">
              <a:buFont typeface="Arial" panose="020B0604020202020204" pitchFamily="34" charset="0"/>
              <a:buChar char="•"/>
            </a:pPr>
            <a:r>
              <a:rPr lang="en-US" noProof="0">
                <a:latin typeface="Arial"/>
                <a:ea typeface="ＭＳ Ｐゴシック"/>
                <a:cs typeface="Arial"/>
              </a:rPr>
              <a:t>If you have any confusion or clarifying questions please </a:t>
            </a:r>
            <a:r>
              <a:rPr lang="en-US" b="1" noProof="0">
                <a:latin typeface="Arial"/>
                <a:ea typeface="ＭＳ Ｐゴシック"/>
                <a:cs typeface="Arial"/>
              </a:rPr>
              <a:t>reach out sooner than later as many deadlines are time sensitive</a:t>
            </a:r>
            <a:r>
              <a:rPr lang="en-US" noProof="0">
                <a:latin typeface="Arial"/>
                <a:ea typeface="ＭＳ Ｐゴシック"/>
                <a:cs typeface="Arial"/>
              </a:rPr>
              <a:t>.</a:t>
            </a:r>
          </a:p>
          <a:p>
            <a:pPr marL="0" indent="0" eaLnBrk="1" hangingPunct="1">
              <a:buFont typeface="Arial" panose="020B0604020202020204" pitchFamily="34" charset="0"/>
              <a:buNone/>
            </a:pPr>
            <a:endParaRPr lang="en-US" b="1" noProof="0">
              <a:ea typeface="ＭＳ Ｐゴシック" pitchFamily="-108" charset="-128"/>
            </a:endParaRPr>
          </a:p>
          <a:p>
            <a:pPr marL="0" indent="0" eaLnBrk="1" hangingPunct="1">
              <a:buFont typeface="Arial" panose="020B0604020202020204" pitchFamily="34" charset="0"/>
              <a:buNone/>
            </a:pPr>
            <a:r>
              <a:rPr lang="en-US" b="1" noProof="0">
                <a:latin typeface="Arial"/>
                <a:ea typeface="ＭＳ Ｐゴシック"/>
                <a:cs typeface="Arial"/>
              </a:rPr>
              <a:t>Your service will start AFTER your orientation. </a:t>
            </a:r>
          </a:p>
          <a:p>
            <a:pPr marL="0" indent="0" eaLnBrk="1" hangingPunct="1">
              <a:buFont typeface="Arial" panose="020B0604020202020204" pitchFamily="34" charset="0"/>
              <a:buNone/>
            </a:pPr>
            <a:endParaRPr lang="en-US" sz="1200" b="0" kern="1200" noProof="0">
              <a:solidFill>
                <a:schemeClr val="tx1"/>
              </a:solidFill>
              <a:latin typeface="Arial" charset="0"/>
              <a:ea typeface="ＭＳ Ｐゴシック" pitchFamily="-108" charset="-128"/>
              <a:cs typeface="ＭＳ Ｐゴシック" pitchFamily="-107" charset="-128"/>
            </a:endParaRPr>
          </a:p>
          <a:p>
            <a:pPr marL="0" indent="0" eaLnBrk="1" hangingPunct="1">
              <a:buFont typeface="Arial" panose="020B0604020202020204" pitchFamily="34" charset="0"/>
              <a:buNone/>
            </a:pPr>
            <a:r>
              <a:rPr lang="en-US" sz="1200" b="1" kern="1200" noProof="0">
                <a:solidFill>
                  <a:schemeClr val="tx1"/>
                </a:solidFill>
                <a:latin typeface="Arial"/>
                <a:ea typeface="ＭＳ Ｐゴシック"/>
                <a:cs typeface="Arial"/>
              </a:rPr>
              <a:t>Contacting Sites On Your Own</a:t>
            </a:r>
          </a:p>
          <a:p>
            <a:pPr marL="0" indent="0" eaLnBrk="1" hangingPunct="1">
              <a:buFont typeface="Arial" panose="020B0604020202020204" pitchFamily="34" charset="0"/>
              <a:buNone/>
            </a:pPr>
            <a:r>
              <a:rPr lang="en-US" sz="1200" b="0" kern="1200" noProof="0">
                <a:solidFill>
                  <a:schemeClr val="tx1"/>
                </a:solidFill>
                <a:latin typeface="Arial"/>
                <a:ea typeface="ＭＳ Ｐゴシック"/>
                <a:cs typeface="Arial"/>
              </a:rPr>
              <a:t>We’ve had a lot of challenges in the past with students contacting sites, trying to arrange their service learning. This has caused numerous problems because students don’t know the relationships, we have with community partners and often contact the wrong person. Or they try to bypass the process already established. Please follow our directions for registration. If you have trouble with registration, please contact us ASAP. Avoid personal frustration and confusion.</a:t>
            </a:r>
          </a:p>
          <a:p>
            <a:pPr marL="0" indent="0" eaLnBrk="1" hangingPunct="1">
              <a:buFont typeface="Arial" panose="020B0604020202020204" pitchFamily="34" charset="0"/>
              <a:buNone/>
            </a:pPr>
            <a:endParaRPr lang="en-US" sz="1200" b="0" kern="1200" noProof="0">
              <a:solidFill>
                <a:schemeClr val="tx1"/>
              </a:solidFill>
              <a:latin typeface="Arial" charset="0"/>
              <a:ea typeface="ＭＳ Ｐゴシック" pitchFamily="-108" charset="-128"/>
              <a:cs typeface="ＭＳ Ｐゴシック" pitchFamily="-107" charset="-128"/>
            </a:endParaRPr>
          </a:p>
          <a:p>
            <a:pPr marL="0" indent="0" eaLnBrk="1" hangingPunct="1">
              <a:buFont typeface="Arial" panose="020B0604020202020204" pitchFamily="34" charset="0"/>
              <a:buNone/>
            </a:pPr>
            <a:r>
              <a:rPr lang="en-US" sz="1200" b="1" kern="1200" noProof="0">
                <a:solidFill>
                  <a:schemeClr val="tx1"/>
                </a:solidFill>
                <a:latin typeface="Arial"/>
                <a:ea typeface="ＭＳ Ｐゴシック"/>
                <a:cs typeface="Arial"/>
              </a:rPr>
              <a:t>Do Not Register for more than one site placement</a:t>
            </a:r>
          </a:p>
          <a:p>
            <a:pPr marL="0" indent="0" eaLnBrk="1" hangingPunct="1">
              <a:buFont typeface="Arial" panose="020B0604020202020204" pitchFamily="34" charset="0"/>
              <a:buNone/>
            </a:pPr>
            <a:r>
              <a:rPr lang="en-US" sz="1200" kern="1200" noProof="0">
                <a:solidFill>
                  <a:schemeClr val="tx1"/>
                </a:solidFill>
                <a:latin typeface="Arial"/>
                <a:ea typeface="ＭＳ Ｐゴシック"/>
                <a:cs typeface="Arial"/>
              </a:rPr>
              <a:t>If you register for more than one site placement, we will delete your registration.</a:t>
            </a:r>
          </a:p>
          <a:p>
            <a:pPr marL="0" indent="0" eaLnBrk="1" hangingPunct="1">
              <a:buFont typeface="Arial" panose="020B0604020202020204" pitchFamily="34" charset="0"/>
              <a:buNone/>
            </a:pPr>
            <a:endParaRPr lang="en-US" sz="1200" kern="1200" noProof="0">
              <a:solidFill>
                <a:schemeClr val="tx1"/>
              </a:solidFill>
              <a:latin typeface="Arial"/>
              <a:ea typeface="ＭＳ Ｐゴシック"/>
              <a:cs typeface="Arial"/>
            </a:endParaRPr>
          </a:p>
          <a:p>
            <a:pPr marL="0" indent="0" eaLnBrk="1" hangingPunct="1">
              <a:buFont typeface="Arial" panose="020B0604020202020204" pitchFamily="34" charset="0"/>
              <a:buNone/>
            </a:pPr>
            <a:r>
              <a:rPr lang="en-US" sz="1200" b="1" kern="1200" noProof="0">
                <a:solidFill>
                  <a:schemeClr val="tx1"/>
                </a:solidFill>
                <a:latin typeface="Arial" charset="0"/>
                <a:ea typeface="ＭＳ Ｐゴシック" pitchFamily="-108" charset="-128"/>
                <a:cs typeface="ＭＳ Ｐゴシック" pitchFamily="-107" charset="-128"/>
              </a:rPr>
              <a:t>Instructional Videos</a:t>
            </a:r>
          </a:p>
          <a:p>
            <a:pPr marL="0" indent="0" eaLnBrk="1" hangingPunct="1">
              <a:buFont typeface="Arial" panose="020B0604020202020204" pitchFamily="34" charset="0"/>
              <a:buNone/>
            </a:pPr>
            <a:r>
              <a:rPr lang="en-US" sz="1200" b="0" kern="1200" noProof="0">
                <a:solidFill>
                  <a:schemeClr val="tx1"/>
                </a:solidFill>
                <a:latin typeface="Arial" charset="0"/>
                <a:ea typeface="ＭＳ Ｐゴシック" pitchFamily="-108" charset="-128"/>
                <a:cs typeface="ＭＳ Ｐゴシック" pitchFamily="-107" charset="-128"/>
              </a:rPr>
              <a:t>AGAIN (lol)…We cannot emphasize enough the importance and helpfulness of watching the instructional videos and/or reviewing the guides our staff has created for you to register and log impacts properly. They are step-by-step guides that will make the process go smoothly. If we sound like a broken record, it’s because we still have students who don’t read the instructions and/or ask questions. Please read instructions and ask questions for clarification. </a:t>
            </a:r>
          </a:p>
          <a:p>
            <a:pPr marL="0" indent="0" eaLnBrk="1" hangingPunct="1">
              <a:buFont typeface="Arial" panose="020B0604020202020204" pitchFamily="34" charset="0"/>
              <a:buNone/>
            </a:pPr>
            <a:endParaRPr lang="en-US" sz="1200" kern="1200" noProof="0">
              <a:solidFill>
                <a:schemeClr val="tx1"/>
              </a:solidFill>
              <a:latin typeface="Arial"/>
              <a:ea typeface="ＭＳ Ｐゴシック"/>
              <a:cs typeface="Arial"/>
            </a:endParaRPr>
          </a:p>
          <a:p>
            <a:pPr marL="0" indent="0" eaLnBrk="1" hangingPunct="1">
              <a:buFont typeface="Arial" panose="020B0604020202020204" pitchFamily="34" charset="0"/>
              <a:buNone/>
            </a:pPr>
            <a:endParaRPr lang="en-US" b="1" noProof="0">
              <a:ea typeface="ＭＳ Ｐゴシック" pitchFamily="-108" charset="-128"/>
            </a:endParaRPr>
          </a:p>
        </p:txBody>
      </p:sp>
    </p:spTree>
    <p:extLst>
      <p:ext uri="{BB962C8B-B14F-4D97-AF65-F5344CB8AC3E}">
        <p14:creationId xmlns:p14="http://schemas.microsoft.com/office/powerpoint/2010/main" val="200332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Georgia" pitchFamily="-108" charset="0"/>
                <a:cs typeface="Times" pitchFamily="-108" charset="0"/>
              </a:defRPr>
            </a:lvl1pPr>
            <a:lvl2pPr marL="749934" indent="-288436" eaLnBrk="0" hangingPunct="0">
              <a:defRPr sz="2400" b="1">
                <a:solidFill>
                  <a:schemeClr val="tx1"/>
                </a:solidFill>
                <a:latin typeface="Georgia" pitchFamily="-108" charset="0"/>
                <a:cs typeface="Times" pitchFamily="-108" charset="0"/>
              </a:defRPr>
            </a:lvl2pPr>
            <a:lvl3pPr marL="1153744" indent="-230749" eaLnBrk="0" hangingPunct="0">
              <a:defRPr sz="2400" b="1">
                <a:solidFill>
                  <a:schemeClr val="tx1"/>
                </a:solidFill>
                <a:latin typeface="Georgia" pitchFamily="-108" charset="0"/>
                <a:cs typeface="Times" pitchFamily="-108" charset="0"/>
              </a:defRPr>
            </a:lvl3pPr>
            <a:lvl4pPr marL="1615242" indent="-230749" eaLnBrk="0" hangingPunct="0">
              <a:defRPr sz="2400" b="1">
                <a:solidFill>
                  <a:schemeClr val="tx1"/>
                </a:solidFill>
                <a:latin typeface="Georgia" pitchFamily="-108" charset="0"/>
                <a:cs typeface="Times" pitchFamily="-108" charset="0"/>
              </a:defRPr>
            </a:lvl4pPr>
            <a:lvl5pPr marL="2076740" indent="-230749" eaLnBrk="0" hangingPunct="0">
              <a:defRPr sz="2400" b="1">
                <a:solidFill>
                  <a:schemeClr val="tx1"/>
                </a:solidFill>
                <a:latin typeface="Georgia" pitchFamily="-108" charset="0"/>
                <a:cs typeface="Times" pitchFamily="-108" charset="0"/>
              </a:defRPr>
            </a:lvl5pPr>
            <a:lvl6pPr marL="2538237" indent="-230749" eaLnBrk="0" fontAlgn="base" hangingPunct="0">
              <a:spcBef>
                <a:spcPct val="0"/>
              </a:spcBef>
              <a:spcAft>
                <a:spcPct val="0"/>
              </a:spcAft>
              <a:defRPr sz="2400" b="1">
                <a:solidFill>
                  <a:schemeClr val="tx1"/>
                </a:solidFill>
                <a:latin typeface="Georgia" pitchFamily="-108" charset="0"/>
                <a:cs typeface="Times" pitchFamily="-108" charset="0"/>
              </a:defRPr>
            </a:lvl6pPr>
            <a:lvl7pPr marL="2999735" indent="-230749" eaLnBrk="0" fontAlgn="base" hangingPunct="0">
              <a:spcBef>
                <a:spcPct val="0"/>
              </a:spcBef>
              <a:spcAft>
                <a:spcPct val="0"/>
              </a:spcAft>
              <a:defRPr sz="2400" b="1">
                <a:solidFill>
                  <a:schemeClr val="tx1"/>
                </a:solidFill>
                <a:latin typeface="Georgia" pitchFamily="-108" charset="0"/>
                <a:cs typeface="Times" pitchFamily="-108" charset="0"/>
              </a:defRPr>
            </a:lvl7pPr>
            <a:lvl8pPr marL="3461233" indent="-230749" eaLnBrk="0" fontAlgn="base" hangingPunct="0">
              <a:spcBef>
                <a:spcPct val="0"/>
              </a:spcBef>
              <a:spcAft>
                <a:spcPct val="0"/>
              </a:spcAft>
              <a:defRPr sz="2400" b="1">
                <a:solidFill>
                  <a:schemeClr val="tx1"/>
                </a:solidFill>
                <a:latin typeface="Georgia" pitchFamily="-108" charset="0"/>
                <a:cs typeface="Times" pitchFamily="-108" charset="0"/>
              </a:defRPr>
            </a:lvl8pPr>
            <a:lvl9pPr marL="3922730" indent="-230749" eaLnBrk="0" fontAlgn="base" hangingPunct="0">
              <a:spcBef>
                <a:spcPct val="0"/>
              </a:spcBef>
              <a:spcAft>
                <a:spcPct val="0"/>
              </a:spcAft>
              <a:defRPr sz="2400" b="1">
                <a:solidFill>
                  <a:schemeClr val="tx1"/>
                </a:solidFill>
                <a:latin typeface="Georgia" pitchFamily="-108" charset="0"/>
                <a:cs typeface="Times" pitchFamily="-108" charset="0"/>
              </a:defRPr>
            </a:lvl9pPr>
          </a:lstStyle>
          <a:p>
            <a:pPr eaLnBrk="1" hangingPunct="1"/>
            <a:fld id="{1DB518D7-B033-46CC-A989-A3233CF3598A}" type="slidenum">
              <a:rPr lang="en-US" sz="1200" b="0">
                <a:solidFill>
                  <a:srgbClr val="000000"/>
                </a:solidFill>
                <a:latin typeface="Arial" charset="0"/>
              </a:rPr>
              <a:pPr eaLnBrk="1" hangingPunct="1"/>
              <a:t>13</a:t>
            </a:fld>
            <a:endParaRPr lang="en-US" sz="1200" b="0">
              <a:solidFill>
                <a:srgbClr val="000000"/>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37267" y="4424052"/>
            <a:ext cx="5151746" cy="41903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 b="1">
                <a:latin typeface="Arial"/>
                <a:ea typeface="ＭＳ Ｐゴシック"/>
                <a:cs typeface="Arial"/>
              </a:rPr>
              <a:t>Other MU Sponsored Volunteer Programs</a:t>
            </a:r>
          </a:p>
          <a:p>
            <a:r>
              <a:rPr lang="en">
                <a:latin typeface="Arial"/>
                <a:ea typeface="ＭＳ Ｐゴシック"/>
                <a:cs typeface="Arial"/>
              </a:rPr>
              <a:t>If you are currently part of or interested in serving with volunteer opportunities with a different MU Program (e.g. Midnight Run or MU Volunteer Corps), you </a:t>
            </a:r>
            <a:r>
              <a:rPr lang="en-US" b="1">
                <a:latin typeface="Arial"/>
                <a:ea typeface="ＭＳ Ｐゴシック"/>
                <a:cs typeface="Arial"/>
              </a:rPr>
              <a:t>must</a:t>
            </a:r>
            <a:r>
              <a:rPr lang="en" b="1">
                <a:latin typeface="Arial"/>
                <a:ea typeface="ＭＳ Ｐゴシック"/>
                <a:cs typeface="Arial"/>
              </a:rPr>
              <a:t> go through their respective sign-up process. You may have to complete additional paperwork </a:t>
            </a:r>
            <a:r>
              <a:rPr lang="en">
                <a:latin typeface="Arial"/>
                <a:ea typeface="ＭＳ Ｐゴシック"/>
                <a:cs typeface="Arial"/>
              </a:rPr>
              <a:t>with the Service Learning Program office and get approval from your professor. </a:t>
            </a:r>
            <a:r>
              <a:rPr lang="en" b="1">
                <a:latin typeface="Arial"/>
                <a:ea typeface="ＭＳ Ｐゴシック"/>
                <a:cs typeface="Arial"/>
              </a:rPr>
              <a:t>Contact us to make sure you can count hours</a:t>
            </a:r>
            <a:r>
              <a:rPr lang="en">
                <a:latin typeface="Arial"/>
                <a:ea typeface="ＭＳ Ｐゴシック"/>
                <a:cs typeface="Arial"/>
              </a:rPr>
              <a:t> from another MU volunteer program for service learning. </a:t>
            </a:r>
          </a:p>
          <a:p>
            <a:endParaRPr lang="en">
              <a:latin typeface="Arial"/>
              <a:ea typeface="ＭＳ Ｐゴシック"/>
              <a:cs typeface="Arial"/>
            </a:endParaRPr>
          </a:p>
          <a:p>
            <a:r>
              <a:rPr lang="en" b="1">
                <a:latin typeface="Arial"/>
                <a:ea typeface="ＭＳ Ｐゴシック"/>
                <a:cs typeface="Arial"/>
              </a:rPr>
              <a:t>2+ Service Learning Courses</a:t>
            </a:r>
            <a:endParaRPr lang="en-US" b="1">
              <a:latin typeface="Arial"/>
              <a:ea typeface="ＭＳ Ｐゴシック"/>
              <a:cs typeface="Arial"/>
            </a:endParaRPr>
          </a:p>
          <a:p>
            <a:r>
              <a:rPr lang="en">
                <a:latin typeface="Arial"/>
                <a:ea typeface="ＭＳ Ｐゴシック"/>
                <a:cs typeface="Arial"/>
              </a:rPr>
              <a:t>If you have two or more service learning courses</a:t>
            </a:r>
            <a:r>
              <a:rPr lang="en" b="1">
                <a:latin typeface="Arial"/>
                <a:ea typeface="ＭＳ Ｐゴシック"/>
                <a:cs typeface="Arial"/>
              </a:rPr>
              <a:t>, you only have to complete 20 hours of service at one site</a:t>
            </a:r>
            <a:r>
              <a:rPr lang="en">
                <a:latin typeface="Arial"/>
                <a:ea typeface="ＭＳ Ｐゴシック"/>
                <a:cs typeface="Arial"/>
              </a:rPr>
              <a:t>. If there is an organization that is listed for one course but not the other on MUEngage, get verbal approval from the professor of the course that organization is not listed for and register for the event under the service learning course that it is listed under. Log your hours under the course that listed the opportunity and  you share those hours with your other course. </a:t>
            </a:r>
            <a:r>
              <a:rPr lang="en" b="1">
                <a:latin typeface="Arial"/>
                <a:ea typeface="ＭＳ Ｐゴシック"/>
                <a:cs typeface="Arial"/>
              </a:rPr>
              <a:t>Instructions on how to do this is in the Instructional Guide</a:t>
            </a:r>
            <a:r>
              <a:rPr lang="en">
                <a:latin typeface="Arial"/>
                <a:ea typeface="ＭＳ Ｐゴシック"/>
                <a:cs typeface="Arial"/>
              </a:rPr>
              <a:t>. </a:t>
            </a:r>
            <a:r>
              <a:rPr lang="en" b="1">
                <a:latin typeface="Arial"/>
                <a:ea typeface="ＭＳ Ｐゴシック"/>
                <a:cs typeface="Arial"/>
              </a:rPr>
              <a:t>Keep in mind that the site should pertain to both of the Service Learning courses. </a:t>
            </a:r>
            <a:endParaRPr lang="en-US" b="1">
              <a:latin typeface="Arial"/>
              <a:ea typeface="ＭＳ Ｐゴシック"/>
              <a:cs typeface="Arial"/>
            </a:endParaRPr>
          </a:p>
          <a:p>
            <a:endParaRPr lang="en-US"/>
          </a:p>
          <a:p>
            <a:r>
              <a:rPr lang="en-US" b="1"/>
              <a:t>Site/Organizations Not Listed for Course</a:t>
            </a:r>
          </a:p>
          <a:p>
            <a:r>
              <a:rPr lang="en" b="1">
                <a:latin typeface="Arial"/>
                <a:ea typeface="ＭＳ Ｐゴシック"/>
                <a:cs typeface="Arial"/>
              </a:rPr>
              <a:t>If you are interested in working with a site that is not listed as a site that has been pre-approved by your professor,</a:t>
            </a:r>
            <a:r>
              <a:rPr lang="en">
                <a:latin typeface="Arial"/>
                <a:ea typeface="ＭＳ Ｐゴシック"/>
                <a:cs typeface="Arial"/>
              </a:rPr>
              <a:t> </a:t>
            </a:r>
            <a:r>
              <a:rPr lang="en" b="1">
                <a:latin typeface="Arial"/>
                <a:ea typeface="ＭＳ Ｐゴシック"/>
                <a:cs typeface="Arial"/>
              </a:rPr>
              <a:t>please reach out to us at the Service Learning office.</a:t>
            </a:r>
            <a:r>
              <a:rPr lang="en">
                <a:latin typeface="Arial"/>
                <a:ea typeface="ＭＳ Ｐゴシック"/>
                <a:cs typeface="Arial"/>
              </a:rPr>
              <a:t> Volunteer opportunities that you are already taking part in may count as Service Learning, but please reach out to us if you are interested in an agency not listed on your professor's list because </a:t>
            </a:r>
            <a:r>
              <a:rPr lang="en" b="1">
                <a:latin typeface="Arial"/>
                <a:ea typeface="ＭＳ Ｐゴシック"/>
                <a:cs typeface="Arial"/>
              </a:rPr>
              <a:t>there are additional forms that you will need to fill out.</a:t>
            </a:r>
            <a:endParaRPr lang="en-US" b="1">
              <a:latin typeface="Arial"/>
              <a:ea typeface="ＭＳ Ｐゴシック"/>
              <a:cs typeface="Arial"/>
            </a:endParaRPr>
          </a:p>
          <a:p>
            <a:endParaRPr lang="en-US"/>
          </a:p>
          <a:p>
            <a:r>
              <a:rPr lang="en-US" b="1"/>
              <a:t>Impacts/Hours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
                <a:latin typeface="Arial"/>
                <a:ea typeface="ＭＳ Ｐゴシック"/>
                <a:cs typeface="Arial"/>
              </a:rPr>
              <a:t>Keeping track of your service learning hours, which MUEngage refers to as Impacts, is a very important part of service learning. </a:t>
            </a:r>
            <a:r>
              <a:rPr lang="en" b="1">
                <a:latin typeface="Arial"/>
                <a:ea typeface="ＭＳ Ｐゴシック"/>
                <a:cs typeface="Arial"/>
              </a:rPr>
              <a:t>You must record all your impacts on MUEngage in order to receive credit for your service. Instructions on how to do this are in the instructional guide on the service learning website. </a:t>
            </a:r>
            <a:r>
              <a:rPr lang="en-US">
                <a:latin typeface="Calibri"/>
                <a:ea typeface="ＭＳ Ｐゴシック"/>
                <a:cs typeface="Calibri"/>
              </a:rPr>
              <a:t>Student Coordinators work with community partners/organizations/sites to verify your hours. Make sure your Student Coordinator’s name is listed as the verifier for your impacts. When you register and receive your follow-up email, your Student Coordinator can answer questions regarding impacts. </a:t>
            </a:r>
            <a:r>
              <a:rPr lang="en-US">
                <a:latin typeface="+mn-lt"/>
                <a:ea typeface="ＭＳ Ｐゴシック"/>
                <a:cs typeface="Calibri"/>
              </a:rPr>
              <a:t>Log your hours weekly and keep them up-to-date especially during midterms and finals. Having up-to-date hours allows us to verify your service with your site more easily and be able to clarify any miscommunications. We would not want hours that you completed be disputed simply because you failed to upload them. </a:t>
            </a:r>
            <a:r>
              <a:rPr lang="en-US" b="1">
                <a:latin typeface="+mn-lt"/>
                <a:ea typeface="ＭＳ Ｐゴシック"/>
                <a:cs typeface="Calibri"/>
              </a:rPr>
              <a:t>If you need instructions on how to add impacts you can go to our Marquette website for specific instructions and video tutorials</a:t>
            </a:r>
            <a:r>
              <a:rPr lang="en-US">
                <a:latin typeface="+mn-lt"/>
                <a:ea typeface="ＭＳ Ｐゴシック"/>
                <a:cs typeface="Calibri"/>
              </a:rPr>
              <a:t>. When you don’t log your impacts, you are telling your professor you are not doing service learning. If service learning is a requirement for your course, not logging impacts will impact your final grade. </a:t>
            </a:r>
          </a:p>
          <a:p>
            <a:endParaRPr lang="en">
              <a:latin typeface="Arial"/>
              <a:ea typeface="ＭＳ Ｐゴシック"/>
              <a:cs typeface="Arial"/>
            </a:endParaRPr>
          </a:p>
          <a:p>
            <a:r>
              <a:rPr lang="en" b="1">
                <a:latin typeface="Arial"/>
                <a:ea typeface="ＭＳ Ｐゴシック"/>
                <a:cs typeface="Arial"/>
              </a:rPr>
              <a:t>Multiple Volunteer Management Systems</a:t>
            </a:r>
            <a:endParaRPr lang="en-US" b="1">
              <a:latin typeface="Arial"/>
              <a:ea typeface="ＭＳ Ｐゴシック"/>
              <a:cs typeface="Arial"/>
            </a:endParaRPr>
          </a:p>
          <a:p>
            <a:r>
              <a:rPr lang="en">
                <a:latin typeface="Arial"/>
                <a:ea typeface="ＭＳ Ｐゴシック"/>
                <a:cs typeface="Arial"/>
              </a:rPr>
              <a:t>Keep in mind that community partners also have their own volunteer management systems, so you may find yourself recording impacts in MUEngage and still logging in volunteer hours with your site placement (for example, if you volunteer at an MPS school). At the end of the semester, you can email a printout of your logged hours to your Student Coordinator and that can serve as verification of your service learning hours in MUEngage. </a:t>
            </a:r>
            <a:endParaRPr lang="en-US">
              <a:latin typeface="Arial"/>
              <a:ea typeface="ＭＳ Ｐゴシック"/>
              <a:cs typeface="Arial"/>
            </a:endParaRPr>
          </a:p>
        </p:txBody>
      </p:sp>
    </p:spTree>
    <p:extLst>
      <p:ext uri="{BB962C8B-B14F-4D97-AF65-F5344CB8AC3E}">
        <p14:creationId xmlns:p14="http://schemas.microsoft.com/office/powerpoint/2010/main" val="2899108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0337" y="4275137"/>
            <a:ext cx="6705600" cy="4800599"/>
          </a:xfrm>
        </p:spPr>
        <p:txBody>
          <a:bodyPr/>
          <a:lstStyle/>
          <a:p>
            <a:pPr>
              <a:buClr>
                <a:srgbClr val="FFBD29"/>
              </a:buClr>
            </a:pPr>
            <a:endParaRPr lang="en-US" sz="1000" b="1">
              <a:latin typeface="+mn-lt"/>
              <a:ea typeface="ＭＳ Ｐゴシック"/>
              <a:cs typeface="Calibri"/>
            </a:endParaRPr>
          </a:p>
          <a:p>
            <a:pPr rtl="0" fontAlgn="base"/>
            <a:r>
              <a:rPr lang="en-US" sz="1200" b="1" kern="1200">
                <a:solidFill>
                  <a:schemeClr val="tx1"/>
                </a:solidFill>
                <a:latin typeface="Arial" charset="0"/>
                <a:ea typeface="ＭＳ Ｐゴシック"/>
                <a:cs typeface="Calibri"/>
              </a:rPr>
              <a:t>Late Sign-Ups</a:t>
            </a:r>
          </a:p>
          <a:p>
            <a:pPr rtl="0" fontAlgn="base"/>
            <a:r>
              <a:rPr lang="en-US" sz="1200" b="0" i="0" u="none" strike="noStrike" kern="1200">
                <a:solidFill>
                  <a:schemeClr val="tx1"/>
                </a:solidFill>
                <a:effectLst/>
                <a:latin typeface="Arial" charset="0"/>
                <a:ea typeface="ＭＳ Ｐゴシック" pitchFamily="-107" charset="-128"/>
                <a:cs typeface="ＭＳ Ｐゴシック" pitchFamily="-107" charset="-128"/>
              </a:rPr>
              <a:t>There are no early sign-ups for sites. You have until September 17 at 5pm to sign-up for a site; any time after September 17, you must get approval from the Assistant Director.​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a:solidFill>
                  <a:schemeClr val="tx1"/>
                </a:solidFill>
                <a:effectLst/>
                <a:latin typeface="Arial" charset="0"/>
                <a:ea typeface="ＭＳ Ｐゴシック" pitchFamily="-107" charset="-128"/>
                <a:cs typeface="ＭＳ Ｐゴシック" pitchFamily="-107"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latin typeface="Arial" charset="0"/>
                <a:ea typeface="ＭＳ Ｐゴシック"/>
                <a:cs typeface="Calibri"/>
              </a:rPr>
              <a:t>Background Checks, Important Paperwork, and Trainings</a:t>
            </a:r>
          </a:p>
          <a:p>
            <a:pPr rtl="0" fontAlgn="base"/>
            <a:r>
              <a:rPr lang="en-US" sz="1200" b="0" i="0" u="none" strike="noStrike" kern="1200">
                <a:solidFill>
                  <a:schemeClr val="tx1"/>
                </a:solidFill>
                <a:effectLst/>
                <a:latin typeface="Arial" charset="0"/>
                <a:ea typeface="ＭＳ Ｐゴシック" pitchFamily="-107" charset="-128"/>
                <a:cs typeface="ＭＳ Ｐゴシック" pitchFamily="-107" charset="-128"/>
              </a:rPr>
              <a:t>Many sites require background checks, important paperwork, and trainings. We can’t stress the importance of waiting until you receive a follow up email from your Student Coordinator for further instructions and following those instructions. Please make sure you read and follow instructions when it comes to completing any paperwork. Any delay in submitting paperwork or doing trainings will delay your start date for service. ​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a:solidFill>
                  <a:schemeClr val="tx1"/>
                </a:solidFill>
                <a:effectLst/>
                <a:latin typeface="Arial" charset="0"/>
                <a:ea typeface="ＭＳ Ｐゴシック" pitchFamily="-107" charset="-128"/>
                <a:cs typeface="ＭＳ Ｐゴシック" pitchFamily="-107" charset="-128"/>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latin typeface="Arial" charset="0"/>
                <a:ea typeface="ＭＳ Ｐゴシック"/>
                <a:cs typeface="Calibri"/>
              </a:rPr>
              <a:t>Falsifying Hours</a:t>
            </a:r>
          </a:p>
          <a:p>
            <a:pPr rtl="0" fontAlgn="base"/>
            <a:r>
              <a:rPr lang="en-US" sz="1200" b="0" i="0" u="none" strike="noStrike" kern="1200">
                <a:solidFill>
                  <a:schemeClr val="tx1"/>
                </a:solidFill>
                <a:effectLst/>
                <a:latin typeface="Arial" charset="0"/>
                <a:ea typeface="ＭＳ Ｐゴシック" pitchFamily="-107" charset="-128"/>
                <a:cs typeface="ＭＳ Ｐゴシック" pitchFamily="-107" charset="-128"/>
              </a:rPr>
              <a:t>You must log in your impacts on </a:t>
            </a:r>
            <a:r>
              <a:rPr lang="en-US" sz="1200" b="0" i="0" u="none" strike="noStrike" kern="1200" err="1">
                <a:solidFill>
                  <a:schemeClr val="tx1"/>
                </a:solidFill>
                <a:effectLst/>
                <a:latin typeface="Arial" charset="0"/>
                <a:ea typeface="ＭＳ Ｐゴシック" pitchFamily="-107" charset="-128"/>
                <a:cs typeface="ＭＳ Ｐゴシック" pitchFamily="-107" charset="-128"/>
              </a:rPr>
              <a:t>MUEngage</a:t>
            </a:r>
            <a:r>
              <a:rPr lang="en-US" sz="1200" b="0" i="0" u="none" strike="noStrike" kern="1200">
                <a:solidFill>
                  <a:schemeClr val="tx1"/>
                </a:solidFill>
                <a:effectLst/>
                <a:latin typeface="Arial" charset="0"/>
                <a:ea typeface="ＭＳ Ｐゴシック" pitchFamily="-107" charset="-128"/>
                <a:cs typeface="ＭＳ Ｐゴシック" pitchFamily="-107" charset="-128"/>
              </a:rPr>
              <a:t> . All hours are verified. Please do not falsify hours online! We will verify all hours with your site. If you falsify impacts/hours, it is considered academic dishonesty and we will inform your professor.​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a:solidFill>
                  <a:schemeClr val="tx1"/>
                </a:solidFill>
                <a:effectLst/>
                <a:latin typeface="Arial" charset="0"/>
                <a:ea typeface="ＭＳ Ｐゴシック" pitchFamily="-107" charset="-128"/>
                <a:cs typeface="ＭＳ Ｐゴシック" pitchFamily="-107" charset="-128"/>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latin typeface="Arial" charset="0"/>
                <a:ea typeface="ＭＳ Ｐゴシック"/>
                <a:cs typeface="Calibri"/>
              </a:rPr>
              <a:t>Final Grades</a:t>
            </a:r>
          </a:p>
          <a:p>
            <a:pPr rtl="0" fontAlgn="base"/>
            <a:r>
              <a:rPr lang="en-US" sz="1200" b="0" i="0" u="none" strike="noStrike" kern="1200">
                <a:solidFill>
                  <a:schemeClr val="tx1"/>
                </a:solidFill>
                <a:effectLst/>
                <a:latin typeface="Arial" charset="0"/>
                <a:ea typeface="ＭＳ Ｐゴシック" pitchFamily="-107" charset="-128"/>
                <a:cs typeface="ＭＳ Ｐゴシック" pitchFamily="-107" charset="-128"/>
              </a:rPr>
              <a:t>Finally, remember that the service learning office does not administer final grades. We only report and verify the hours you completed to your professor. If you do not have the number of hours required, you need to talk with your professor about the impact on your grade. ​ </a:t>
            </a:r>
          </a:p>
          <a:p>
            <a:pPr rtl="0" fontAlgn="base"/>
            <a:r>
              <a:rPr lang="en-US" sz="1200" b="0" i="0" u="none" strike="noStrike" kern="1200">
                <a:solidFill>
                  <a:schemeClr val="tx1"/>
                </a:solidFill>
                <a:effectLst/>
                <a:latin typeface="Arial" charset="0"/>
                <a:ea typeface="ＭＳ Ｐゴシック" pitchFamily="-107" charset="-128"/>
                <a:cs typeface="ＭＳ Ｐゴシック" pitchFamily="-107"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latin typeface="Arial" charset="0"/>
                <a:ea typeface="ＭＳ Ｐゴシック"/>
                <a:cs typeface="Calibri"/>
              </a:rPr>
              <a:t>Are you An Athlete?</a:t>
            </a:r>
            <a:endParaRPr lang="en-US" sz="1200" b="0" i="0" u="none" strike="noStrike" kern="1200">
              <a:solidFill>
                <a:schemeClr val="tx1"/>
              </a:solidFill>
              <a:effectLst/>
              <a:latin typeface="Arial" charset="0"/>
              <a:ea typeface="ＭＳ Ｐゴシック" pitchFamily="-107" charset="-128"/>
              <a:cs typeface="ＭＳ Ｐゴシック" pitchFamily="-107" charset="-128"/>
            </a:endParaRPr>
          </a:p>
          <a:p>
            <a:pPr rtl="0" fontAlgn="base"/>
            <a:r>
              <a:rPr lang="en-US" sz="1200" b="0" i="0" u="none" strike="noStrike" kern="1200">
                <a:solidFill>
                  <a:schemeClr val="tx1"/>
                </a:solidFill>
                <a:effectLst/>
                <a:latin typeface="Arial" charset="0"/>
                <a:ea typeface="ＭＳ Ｐゴシック" pitchFamily="-107" charset="-128"/>
                <a:cs typeface="ＭＳ Ｐゴシック" pitchFamily="-107" charset="-128"/>
              </a:rPr>
              <a:t>Athletes often worry about finding time for service learning. If you have trouble finding a site that works with your schedule, please email or call the service learning program office and we can work with you. </a:t>
            </a:r>
          </a:p>
          <a:p>
            <a:pPr>
              <a:buClr>
                <a:srgbClr val="FFBD29"/>
              </a:buClr>
            </a:pPr>
            <a:endParaRPr lang="en-US" sz="1000" b="1">
              <a:latin typeface="+mn-lt"/>
              <a:ea typeface="ＭＳ Ｐゴシック"/>
              <a:cs typeface="Calibri"/>
            </a:endParaRPr>
          </a:p>
          <a:p>
            <a:pPr marL="0" indent="0">
              <a:buClr>
                <a:srgbClr val="FFBD29"/>
              </a:buClr>
              <a:buNone/>
            </a:pPr>
            <a:endParaRPr lang="en-US" sz="1000" b="1">
              <a:latin typeface="+mn-lt"/>
            </a:endParaRPr>
          </a:p>
        </p:txBody>
      </p:sp>
      <p:sp>
        <p:nvSpPr>
          <p:cNvPr id="4" name="Slide Number Placeholder 3"/>
          <p:cNvSpPr>
            <a:spLocks noGrp="1"/>
          </p:cNvSpPr>
          <p:nvPr>
            <p:ph type="sldNum" sz="quarter" idx="10"/>
          </p:nvPr>
        </p:nvSpPr>
        <p:spPr/>
        <p:txBody>
          <a:bodyPr/>
          <a:lstStyle/>
          <a:p>
            <a:pPr>
              <a:defRPr/>
            </a:pPr>
            <a:fld id="{28CDC8CD-2FBD-4EC4-B9F3-B19F315321FA}" type="slidenum">
              <a:rPr lang="en-US" smtClean="0"/>
              <a:pPr>
                <a:defRPr/>
              </a:pPr>
              <a:t>14</a:t>
            </a:fld>
            <a:endParaRPr lang="en-US"/>
          </a:p>
        </p:txBody>
      </p:sp>
    </p:spTree>
    <p:extLst>
      <p:ext uri="{BB962C8B-B14F-4D97-AF65-F5344CB8AC3E}">
        <p14:creationId xmlns:p14="http://schemas.microsoft.com/office/powerpoint/2010/main" val="4219270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0337" y="4275137"/>
            <a:ext cx="6705600" cy="4800599"/>
          </a:xfrm>
        </p:spPr>
        <p:txBody>
          <a:bodyPr/>
          <a:lstStyle/>
          <a:p>
            <a:pPr>
              <a:buClr>
                <a:srgbClr val="FFBD29"/>
              </a:buClr>
            </a:pPr>
            <a:r>
              <a:rPr lang="en"/>
              <a:t>So, what now? That was a lot of information, so here are your next steps:</a:t>
            </a:r>
            <a:endParaRPr lang="en-US"/>
          </a:p>
          <a:p>
            <a:pPr marL="171450" indent="-171450">
              <a:buClr>
                <a:srgbClr val="FFBD29"/>
              </a:buClr>
              <a:buFont typeface="Arial" panose="020B0604020202020204" pitchFamily="34" charset="0"/>
              <a:buChar char="•"/>
            </a:pPr>
            <a:r>
              <a:rPr lang="en" b="1"/>
              <a:t>First, </a:t>
            </a:r>
            <a:r>
              <a:rPr lang="en"/>
              <a:t>create your MUEngage Profile (if you haven’t already) .</a:t>
            </a:r>
            <a:endParaRPr lang="en-US"/>
          </a:p>
          <a:p>
            <a:pPr marL="171450" indent="-171450">
              <a:buClr>
                <a:srgbClr val="FFBD29"/>
              </a:buClr>
              <a:buFont typeface="Arial" panose="020B0604020202020204" pitchFamily="34" charset="0"/>
              <a:buChar char="•"/>
            </a:pPr>
            <a:r>
              <a:rPr lang="en" b="1"/>
              <a:t>Next,</a:t>
            </a:r>
            <a:r>
              <a:rPr lang="en"/>
              <a:t> start Previewing service learning opportunities in your service learning class in MUEngage (check frequently, as they might be updated. </a:t>
            </a:r>
            <a:endParaRPr lang="en-US"/>
          </a:p>
          <a:p>
            <a:pPr marL="171450" indent="-171450">
              <a:buClr>
                <a:srgbClr val="FFBD29"/>
              </a:buClr>
              <a:buFont typeface="Arial" panose="020B0604020202020204" pitchFamily="34" charset="0"/>
              <a:buChar char="•"/>
            </a:pPr>
            <a:r>
              <a:rPr lang="en" b="1"/>
              <a:t>Preview reflection </a:t>
            </a:r>
            <a:r>
              <a:rPr lang="en"/>
              <a:t>sessions and register now to secure your spot. </a:t>
            </a:r>
            <a:endParaRPr lang="en-US"/>
          </a:p>
          <a:p>
            <a:pPr marL="171450" indent="-171450">
              <a:buClr>
                <a:srgbClr val="FFBD29"/>
              </a:buClr>
              <a:buFont typeface="Arial" panose="020B0604020202020204" pitchFamily="34" charset="0"/>
              <a:buChar char="•"/>
            </a:pPr>
            <a:r>
              <a:rPr lang="en" b="1"/>
              <a:t>Finally,</a:t>
            </a:r>
            <a:r>
              <a:rPr lang="en"/>
              <a:t> register for Service Learning online starting Wednesday, September 8th at 12:00pm. </a:t>
            </a:r>
            <a:r>
              <a:rPr lang="en-US"/>
              <a:t>C</a:t>
            </a:r>
            <a:r>
              <a:rPr lang="en"/>
              <a:t>all or email the service learning office if you have challenges registering.</a:t>
            </a:r>
            <a:endParaRPr lang="en-US"/>
          </a:p>
        </p:txBody>
      </p:sp>
      <p:sp>
        <p:nvSpPr>
          <p:cNvPr id="4" name="Slide Number Placeholder 3"/>
          <p:cNvSpPr>
            <a:spLocks noGrp="1"/>
          </p:cNvSpPr>
          <p:nvPr>
            <p:ph type="sldNum" sz="quarter" idx="10"/>
          </p:nvPr>
        </p:nvSpPr>
        <p:spPr/>
        <p:txBody>
          <a:bodyPr/>
          <a:lstStyle/>
          <a:p>
            <a:pPr>
              <a:defRPr/>
            </a:pPr>
            <a:fld id="{28CDC8CD-2FBD-4EC4-B9F3-B19F315321FA}" type="slidenum">
              <a:rPr lang="en-US" smtClean="0"/>
              <a:pPr>
                <a:defRPr/>
              </a:pPr>
              <a:t>15</a:t>
            </a:fld>
            <a:endParaRPr lang="en-US"/>
          </a:p>
        </p:txBody>
      </p:sp>
    </p:spTree>
    <p:extLst>
      <p:ext uri="{BB962C8B-B14F-4D97-AF65-F5344CB8AC3E}">
        <p14:creationId xmlns:p14="http://schemas.microsoft.com/office/powerpoint/2010/main" val="2911639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Georgia" pitchFamily="-108" charset="0"/>
                <a:cs typeface="Times" pitchFamily="-108" charset="0"/>
              </a:defRPr>
            </a:lvl1pPr>
            <a:lvl2pPr marL="749934" indent="-288436" eaLnBrk="0" hangingPunct="0">
              <a:defRPr sz="2400" b="1">
                <a:solidFill>
                  <a:schemeClr val="tx1"/>
                </a:solidFill>
                <a:latin typeface="Georgia" pitchFamily="-108" charset="0"/>
                <a:cs typeface="Times" pitchFamily="-108" charset="0"/>
              </a:defRPr>
            </a:lvl2pPr>
            <a:lvl3pPr marL="1153744" indent="-230749" eaLnBrk="0" hangingPunct="0">
              <a:defRPr sz="2400" b="1">
                <a:solidFill>
                  <a:schemeClr val="tx1"/>
                </a:solidFill>
                <a:latin typeface="Georgia" pitchFamily="-108" charset="0"/>
                <a:cs typeface="Times" pitchFamily="-108" charset="0"/>
              </a:defRPr>
            </a:lvl3pPr>
            <a:lvl4pPr marL="1615242" indent="-230749" eaLnBrk="0" hangingPunct="0">
              <a:defRPr sz="2400" b="1">
                <a:solidFill>
                  <a:schemeClr val="tx1"/>
                </a:solidFill>
                <a:latin typeface="Georgia" pitchFamily="-108" charset="0"/>
                <a:cs typeface="Times" pitchFamily="-108" charset="0"/>
              </a:defRPr>
            </a:lvl4pPr>
            <a:lvl5pPr marL="2076740" indent="-230749" eaLnBrk="0" hangingPunct="0">
              <a:defRPr sz="2400" b="1">
                <a:solidFill>
                  <a:schemeClr val="tx1"/>
                </a:solidFill>
                <a:latin typeface="Georgia" pitchFamily="-108" charset="0"/>
                <a:cs typeface="Times" pitchFamily="-108" charset="0"/>
              </a:defRPr>
            </a:lvl5pPr>
            <a:lvl6pPr marL="2538237" indent="-230749" eaLnBrk="0" fontAlgn="base" hangingPunct="0">
              <a:spcBef>
                <a:spcPct val="0"/>
              </a:spcBef>
              <a:spcAft>
                <a:spcPct val="0"/>
              </a:spcAft>
              <a:defRPr sz="2400" b="1">
                <a:solidFill>
                  <a:schemeClr val="tx1"/>
                </a:solidFill>
                <a:latin typeface="Georgia" pitchFamily="-108" charset="0"/>
                <a:cs typeface="Times" pitchFamily="-108" charset="0"/>
              </a:defRPr>
            </a:lvl6pPr>
            <a:lvl7pPr marL="2999735" indent="-230749" eaLnBrk="0" fontAlgn="base" hangingPunct="0">
              <a:spcBef>
                <a:spcPct val="0"/>
              </a:spcBef>
              <a:spcAft>
                <a:spcPct val="0"/>
              </a:spcAft>
              <a:defRPr sz="2400" b="1">
                <a:solidFill>
                  <a:schemeClr val="tx1"/>
                </a:solidFill>
                <a:latin typeface="Georgia" pitchFamily="-108" charset="0"/>
                <a:cs typeface="Times" pitchFamily="-108" charset="0"/>
              </a:defRPr>
            </a:lvl7pPr>
            <a:lvl8pPr marL="3461233" indent="-230749" eaLnBrk="0" fontAlgn="base" hangingPunct="0">
              <a:spcBef>
                <a:spcPct val="0"/>
              </a:spcBef>
              <a:spcAft>
                <a:spcPct val="0"/>
              </a:spcAft>
              <a:defRPr sz="2400" b="1">
                <a:solidFill>
                  <a:schemeClr val="tx1"/>
                </a:solidFill>
                <a:latin typeface="Georgia" pitchFamily="-108" charset="0"/>
                <a:cs typeface="Times" pitchFamily="-108" charset="0"/>
              </a:defRPr>
            </a:lvl8pPr>
            <a:lvl9pPr marL="3922730" indent="-230749" eaLnBrk="0" fontAlgn="base" hangingPunct="0">
              <a:spcBef>
                <a:spcPct val="0"/>
              </a:spcBef>
              <a:spcAft>
                <a:spcPct val="0"/>
              </a:spcAft>
              <a:defRPr sz="2400" b="1">
                <a:solidFill>
                  <a:schemeClr val="tx1"/>
                </a:solidFill>
                <a:latin typeface="Georgia" pitchFamily="-108" charset="0"/>
                <a:cs typeface="Times" pitchFamily="-108" charset="0"/>
              </a:defRPr>
            </a:lvl9pPr>
          </a:lstStyle>
          <a:p>
            <a:pPr eaLnBrk="1" hangingPunct="1"/>
            <a:fld id="{BAA96781-C3CA-47BA-92BD-5C9673F662FF}" type="slidenum">
              <a:rPr lang="en-US" sz="1200" b="0">
                <a:latin typeface="Arial" charset="0"/>
              </a:rPr>
              <a:pPr eaLnBrk="1" hangingPunct="1"/>
              <a:t>16</a:t>
            </a:fld>
            <a:endParaRPr lang="en-US" sz="1200" b="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eaLnBrk="1" hangingPunct="1">
              <a:buFont typeface="Arial" panose="020B0604020202020204" pitchFamily="34" charset="0"/>
              <a:buNone/>
            </a:pPr>
            <a:endParaRPr lang="en-GB">
              <a:ea typeface="ＭＳ Ｐゴシック" pitchFamily="-108" charset="-128"/>
            </a:endParaRPr>
          </a:p>
        </p:txBody>
      </p:sp>
    </p:spTree>
    <p:extLst>
      <p:ext uri="{BB962C8B-B14F-4D97-AF65-F5344CB8AC3E}">
        <p14:creationId xmlns:p14="http://schemas.microsoft.com/office/powerpoint/2010/main" val="682901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ea typeface="ＭＳ Ｐゴシック"/>
                <a:cs typeface="Arial"/>
              </a:rPr>
              <a:t>Service Learning is different than community service because it is academic based and connects what you are learning in the classroom to real life experience. It is a program that is part of Marquette's Center for Teaching and Learning. Our goal is to enrich students’ learning, personal growth, and sense of civic responsibility.</a:t>
            </a:r>
            <a:endParaRPr lang="en-US">
              <a:cs typeface="Arial"/>
            </a:endParaRPr>
          </a:p>
          <a:p>
            <a:endParaRPr lang="en-US" b="1">
              <a:latin typeface="Arial"/>
              <a:ea typeface="ＭＳ Ｐゴシック"/>
              <a:cs typeface="Arial"/>
            </a:endParaRPr>
          </a:p>
          <a:p>
            <a:r>
              <a:rPr lang="en-US" b="1">
                <a:latin typeface="Arial"/>
                <a:ea typeface="ＭＳ Ｐゴシック"/>
                <a:cs typeface="Arial"/>
              </a:rPr>
              <a:t>Content Knowledge: </a:t>
            </a:r>
            <a:r>
              <a:rPr lang="en-US">
                <a:latin typeface="Arial"/>
                <a:ea typeface="ＭＳ Ｐゴシック"/>
                <a:cs typeface="Arial"/>
              </a:rPr>
              <a:t>Through service learning you can observe, question, and demonstrate course theories and concepts in real life situations which will help you better understand and retain the information.</a:t>
            </a:r>
          </a:p>
          <a:p>
            <a:endParaRPr lang="en-US"/>
          </a:p>
          <a:p>
            <a:r>
              <a:rPr lang="en-US" b="1">
                <a:latin typeface="Arial"/>
                <a:ea typeface="ＭＳ Ｐゴシック"/>
                <a:cs typeface="Arial"/>
              </a:rPr>
              <a:t>Skill Development:  </a:t>
            </a:r>
            <a:r>
              <a:rPr lang="en-US">
                <a:latin typeface="Arial"/>
                <a:ea typeface="ＭＳ Ｐゴシック"/>
                <a:cs typeface="Arial"/>
              </a:rPr>
              <a:t>Service learning provides the opportunity to refine skills that will be important in any workplace, like problem-solving, critical thinking, leadership, and professionalism…. and even skills that are particular to your professional goals like working with children and cultural competency. </a:t>
            </a:r>
          </a:p>
          <a:p>
            <a:endParaRPr lang="en-US"/>
          </a:p>
          <a:p>
            <a:r>
              <a:rPr lang="en-US" b="1">
                <a:latin typeface="Arial"/>
                <a:ea typeface="ＭＳ Ｐゴシック"/>
                <a:cs typeface="Arial"/>
              </a:rPr>
              <a:t>Values Development:</a:t>
            </a:r>
            <a:r>
              <a:rPr lang="en-US">
                <a:latin typeface="Arial"/>
                <a:ea typeface="ＭＳ Ｐゴシック"/>
                <a:cs typeface="Arial"/>
              </a:rPr>
              <a:t>  Think about how this experience will shape YOU! Your values, beliefs, vocational plan, and understanding of the world around you will be shaped by this experience. </a:t>
            </a:r>
          </a:p>
        </p:txBody>
      </p:sp>
      <p:sp>
        <p:nvSpPr>
          <p:cNvPr id="4" name="Slide Number Placeholder 3"/>
          <p:cNvSpPr>
            <a:spLocks noGrp="1"/>
          </p:cNvSpPr>
          <p:nvPr>
            <p:ph type="sldNum" sz="quarter" idx="10"/>
          </p:nvPr>
        </p:nvSpPr>
        <p:spPr/>
        <p:txBody>
          <a:bodyPr/>
          <a:lstStyle/>
          <a:p>
            <a:pPr>
              <a:defRPr/>
            </a:pPr>
            <a:fld id="{28CDC8CD-2FBD-4EC4-B9F3-B19F315321FA}" type="slidenum">
              <a:rPr lang="en-US" smtClean="0"/>
              <a:pPr>
                <a:defRPr/>
              </a:pPr>
              <a:t>2</a:t>
            </a:fld>
            <a:endParaRPr lang="en-US"/>
          </a:p>
        </p:txBody>
      </p:sp>
    </p:spTree>
    <p:extLst>
      <p:ext uri="{BB962C8B-B14F-4D97-AF65-F5344CB8AC3E}">
        <p14:creationId xmlns:p14="http://schemas.microsoft.com/office/powerpoint/2010/main" val="204515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Georgia" pitchFamily="-108" charset="0"/>
                <a:cs typeface="Times" pitchFamily="-108" charset="0"/>
              </a:defRPr>
            </a:lvl1pPr>
            <a:lvl2pPr marL="749934" indent="-288436" eaLnBrk="0" hangingPunct="0">
              <a:defRPr sz="2400" b="1">
                <a:solidFill>
                  <a:schemeClr val="tx1"/>
                </a:solidFill>
                <a:latin typeface="Georgia" pitchFamily="-108" charset="0"/>
                <a:cs typeface="Times" pitchFamily="-108" charset="0"/>
              </a:defRPr>
            </a:lvl2pPr>
            <a:lvl3pPr marL="1153744" indent="-230749" eaLnBrk="0" hangingPunct="0">
              <a:defRPr sz="2400" b="1">
                <a:solidFill>
                  <a:schemeClr val="tx1"/>
                </a:solidFill>
                <a:latin typeface="Georgia" pitchFamily="-108" charset="0"/>
                <a:cs typeface="Times" pitchFamily="-108" charset="0"/>
              </a:defRPr>
            </a:lvl3pPr>
            <a:lvl4pPr marL="1615242" indent="-230749" eaLnBrk="0" hangingPunct="0">
              <a:defRPr sz="2400" b="1">
                <a:solidFill>
                  <a:schemeClr val="tx1"/>
                </a:solidFill>
                <a:latin typeface="Georgia" pitchFamily="-108" charset="0"/>
                <a:cs typeface="Times" pitchFamily="-108" charset="0"/>
              </a:defRPr>
            </a:lvl4pPr>
            <a:lvl5pPr marL="2076740" indent="-230749" eaLnBrk="0" hangingPunct="0">
              <a:defRPr sz="2400" b="1">
                <a:solidFill>
                  <a:schemeClr val="tx1"/>
                </a:solidFill>
                <a:latin typeface="Georgia" pitchFamily="-108" charset="0"/>
                <a:cs typeface="Times" pitchFamily="-108" charset="0"/>
              </a:defRPr>
            </a:lvl5pPr>
            <a:lvl6pPr marL="2538237" indent="-230749" eaLnBrk="0" fontAlgn="base" hangingPunct="0">
              <a:spcBef>
                <a:spcPct val="0"/>
              </a:spcBef>
              <a:spcAft>
                <a:spcPct val="0"/>
              </a:spcAft>
              <a:defRPr sz="2400" b="1">
                <a:solidFill>
                  <a:schemeClr val="tx1"/>
                </a:solidFill>
                <a:latin typeface="Georgia" pitchFamily="-108" charset="0"/>
                <a:cs typeface="Times" pitchFamily="-108" charset="0"/>
              </a:defRPr>
            </a:lvl6pPr>
            <a:lvl7pPr marL="2999735" indent="-230749" eaLnBrk="0" fontAlgn="base" hangingPunct="0">
              <a:spcBef>
                <a:spcPct val="0"/>
              </a:spcBef>
              <a:spcAft>
                <a:spcPct val="0"/>
              </a:spcAft>
              <a:defRPr sz="2400" b="1">
                <a:solidFill>
                  <a:schemeClr val="tx1"/>
                </a:solidFill>
                <a:latin typeface="Georgia" pitchFamily="-108" charset="0"/>
                <a:cs typeface="Times" pitchFamily="-108" charset="0"/>
              </a:defRPr>
            </a:lvl7pPr>
            <a:lvl8pPr marL="3461233" indent="-230749" eaLnBrk="0" fontAlgn="base" hangingPunct="0">
              <a:spcBef>
                <a:spcPct val="0"/>
              </a:spcBef>
              <a:spcAft>
                <a:spcPct val="0"/>
              </a:spcAft>
              <a:defRPr sz="2400" b="1">
                <a:solidFill>
                  <a:schemeClr val="tx1"/>
                </a:solidFill>
                <a:latin typeface="Georgia" pitchFamily="-108" charset="0"/>
                <a:cs typeface="Times" pitchFamily="-108" charset="0"/>
              </a:defRPr>
            </a:lvl8pPr>
            <a:lvl9pPr marL="3922730" indent="-230749" eaLnBrk="0" fontAlgn="base" hangingPunct="0">
              <a:spcBef>
                <a:spcPct val="0"/>
              </a:spcBef>
              <a:spcAft>
                <a:spcPct val="0"/>
              </a:spcAft>
              <a:defRPr sz="2400" b="1">
                <a:solidFill>
                  <a:schemeClr val="tx1"/>
                </a:solidFill>
                <a:latin typeface="Georgia" pitchFamily="-108" charset="0"/>
                <a:cs typeface="Times" pitchFamily="-108" charset="0"/>
              </a:defRPr>
            </a:lvl9pPr>
          </a:lstStyle>
          <a:p>
            <a:pPr eaLnBrk="1" hangingPunct="1"/>
            <a:fld id="{B625BD61-2F0C-4422-AB41-1D6A94335815}" type="slidenum">
              <a:rPr lang="en-US" sz="1200" b="0">
                <a:latin typeface="Arial" charset="0"/>
              </a:rPr>
              <a:pPr eaLnBrk="1" hangingPunct="1"/>
              <a:t>3</a:t>
            </a:fld>
            <a:endParaRPr lang="en-US" sz="1200" b="0">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Font typeface="Arial" panose="020B0604020202020204" pitchFamily="34" charset="0"/>
              <a:buNone/>
            </a:pPr>
            <a:r>
              <a:rPr lang="en">
                <a:latin typeface="Arial"/>
                <a:ea typeface="ＭＳ Ｐゴシック"/>
                <a:cs typeface="Arial"/>
              </a:rPr>
              <a:t>So why do we do service learning? Service Learning gives students the opportunity to combine classroom learning with hands-on experience. The goal is to apply concepts that you are learning in class to real-world settings. Additionally, through service learning, students </a:t>
            </a:r>
            <a:r>
              <a:rPr lang="en-US">
                <a:latin typeface="Arial"/>
                <a:ea typeface="ＭＳ Ｐゴシック"/>
                <a:cs typeface="Arial"/>
              </a:rPr>
              <a:t>can</a:t>
            </a:r>
            <a:r>
              <a:rPr lang="en">
                <a:latin typeface="Arial"/>
                <a:ea typeface="ＭＳ Ｐゴシック"/>
                <a:cs typeface="Arial"/>
              </a:rPr>
              <a:t> gain a better understanding of social justice, inequality, and different cultures, and especially how these concepts play out in Milwaukee. Service learning also helps to develop professional skills that you will be able to carry with you throughout your life, regardless of your future career. Skills such as communication, relationship building and cultural humility. Lastly, Service Learning exposes you to all that Milwaukee has to offer and positively impacts your education by working WITH local organizations and building relationships. </a:t>
            </a:r>
            <a:endParaRPr lang="en-US" kern="1200">
              <a:latin typeface="Arial"/>
              <a:ea typeface="ＭＳ Ｐゴシック"/>
              <a:cs typeface="Arial"/>
            </a:endParaRPr>
          </a:p>
          <a:p>
            <a:pPr eaLnBrk="1" hangingPunct="1"/>
            <a:endParaRPr lang="en-GB">
              <a:ea typeface="ＭＳ Ｐゴシック" pitchFamily="-108" charset="-128"/>
            </a:endParaRPr>
          </a:p>
        </p:txBody>
      </p:sp>
    </p:spTree>
    <p:extLst>
      <p:ext uri="{BB962C8B-B14F-4D97-AF65-F5344CB8AC3E}">
        <p14:creationId xmlns:p14="http://schemas.microsoft.com/office/powerpoint/2010/main" val="158745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Georgia" pitchFamily="-108" charset="0"/>
                <a:cs typeface="Times" pitchFamily="-108" charset="0"/>
              </a:defRPr>
            </a:lvl1pPr>
            <a:lvl2pPr marL="749934" indent="-288436" eaLnBrk="0" hangingPunct="0">
              <a:defRPr sz="2400" b="1">
                <a:solidFill>
                  <a:schemeClr val="tx1"/>
                </a:solidFill>
                <a:latin typeface="Georgia" pitchFamily="-108" charset="0"/>
                <a:cs typeface="Times" pitchFamily="-108" charset="0"/>
              </a:defRPr>
            </a:lvl2pPr>
            <a:lvl3pPr marL="1153744" indent="-230749" eaLnBrk="0" hangingPunct="0">
              <a:defRPr sz="2400" b="1">
                <a:solidFill>
                  <a:schemeClr val="tx1"/>
                </a:solidFill>
                <a:latin typeface="Georgia" pitchFamily="-108" charset="0"/>
                <a:cs typeface="Times" pitchFamily="-108" charset="0"/>
              </a:defRPr>
            </a:lvl3pPr>
            <a:lvl4pPr marL="1615242" indent="-230749" eaLnBrk="0" hangingPunct="0">
              <a:defRPr sz="2400" b="1">
                <a:solidFill>
                  <a:schemeClr val="tx1"/>
                </a:solidFill>
                <a:latin typeface="Georgia" pitchFamily="-108" charset="0"/>
                <a:cs typeface="Times" pitchFamily="-108" charset="0"/>
              </a:defRPr>
            </a:lvl4pPr>
            <a:lvl5pPr marL="2076740" indent="-230749" eaLnBrk="0" hangingPunct="0">
              <a:defRPr sz="2400" b="1">
                <a:solidFill>
                  <a:schemeClr val="tx1"/>
                </a:solidFill>
                <a:latin typeface="Georgia" pitchFamily="-108" charset="0"/>
                <a:cs typeface="Times" pitchFamily="-108" charset="0"/>
              </a:defRPr>
            </a:lvl5pPr>
            <a:lvl6pPr marL="2538237" indent="-230749" eaLnBrk="0" fontAlgn="base" hangingPunct="0">
              <a:spcBef>
                <a:spcPct val="0"/>
              </a:spcBef>
              <a:spcAft>
                <a:spcPct val="0"/>
              </a:spcAft>
              <a:defRPr sz="2400" b="1">
                <a:solidFill>
                  <a:schemeClr val="tx1"/>
                </a:solidFill>
                <a:latin typeface="Georgia" pitchFamily="-108" charset="0"/>
                <a:cs typeface="Times" pitchFamily="-108" charset="0"/>
              </a:defRPr>
            </a:lvl6pPr>
            <a:lvl7pPr marL="2999735" indent="-230749" eaLnBrk="0" fontAlgn="base" hangingPunct="0">
              <a:spcBef>
                <a:spcPct val="0"/>
              </a:spcBef>
              <a:spcAft>
                <a:spcPct val="0"/>
              </a:spcAft>
              <a:defRPr sz="2400" b="1">
                <a:solidFill>
                  <a:schemeClr val="tx1"/>
                </a:solidFill>
                <a:latin typeface="Georgia" pitchFamily="-108" charset="0"/>
                <a:cs typeface="Times" pitchFamily="-108" charset="0"/>
              </a:defRPr>
            </a:lvl7pPr>
            <a:lvl8pPr marL="3461233" indent="-230749" eaLnBrk="0" fontAlgn="base" hangingPunct="0">
              <a:spcBef>
                <a:spcPct val="0"/>
              </a:spcBef>
              <a:spcAft>
                <a:spcPct val="0"/>
              </a:spcAft>
              <a:defRPr sz="2400" b="1">
                <a:solidFill>
                  <a:schemeClr val="tx1"/>
                </a:solidFill>
                <a:latin typeface="Georgia" pitchFamily="-108" charset="0"/>
                <a:cs typeface="Times" pitchFamily="-108" charset="0"/>
              </a:defRPr>
            </a:lvl8pPr>
            <a:lvl9pPr marL="3922730" indent="-230749" eaLnBrk="0" fontAlgn="base" hangingPunct="0">
              <a:spcBef>
                <a:spcPct val="0"/>
              </a:spcBef>
              <a:spcAft>
                <a:spcPct val="0"/>
              </a:spcAft>
              <a:defRPr sz="2400" b="1">
                <a:solidFill>
                  <a:schemeClr val="tx1"/>
                </a:solidFill>
                <a:latin typeface="Georgia" pitchFamily="-108" charset="0"/>
                <a:cs typeface="Times" pitchFamily="-108" charset="0"/>
              </a:defRPr>
            </a:lvl9pPr>
          </a:lstStyle>
          <a:p>
            <a:pPr eaLnBrk="1" hangingPunct="1"/>
            <a:fld id="{C0714C6C-2F35-4D02-BA44-56CB3D8119FF}" type="slidenum">
              <a:rPr lang="en-US" sz="1200" b="0">
                <a:latin typeface="Arial" charset="0"/>
              </a:rPr>
              <a:pPr eaLnBrk="1" hangingPunct="1"/>
              <a:t>4</a:t>
            </a:fld>
            <a:endParaRPr lang="en-US" sz="1200" b="0">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50000"/>
              </a:lnSpc>
            </a:pPr>
            <a:endParaRPr lang="en-US">
              <a:latin typeface="+mn-lt"/>
              <a:ea typeface="ＭＳ Ｐゴシック"/>
              <a:cs typeface="Calibri"/>
            </a:endParaRPr>
          </a:p>
          <a:p>
            <a:pPr>
              <a:lnSpc>
                <a:spcPct val="150000"/>
              </a:lnSpc>
            </a:pPr>
            <a:r>
              <a:rPr lang="en-US" sz="1200">
                <a:latin typeface="+mn-lt"/>
                <a:ea typeface="ＭＳ Ｐゴシック"/>
                <a:cs typeface="Calibri"/>
              </a:rPr>
              <a:t>Students to complete between </a:t>
            </a:r>
            <a:r>
              <a:rPr lang="en-US" sz="1200" b="1">
                <a:latin typeface="+mn-lt"/>
                <a:ea typeface="ＭＳ Ｐゴシック"/>
                <a:cs typeface="Calibri"/>
              </a:rPr>
              <a:t>18-20 hours </a:t>
            </a:r>
            <a:r>
              <a:rPr lang="en-US" sz="1200">
                <a:latin typeface="+mn-lt"/>
                <a:ea typeface="ＭＳ Ｐゴシック"/>
                <a:cs typeface="Calibri"/>
              </a:rPr>
              <a:t>of service throughout the semester, (about 2-3 hours per week).</a:t>
            </a:r>
            <a:r>
              <a:rPr lang="en-US">
                <a:latin typeface="+mn-lt"/>
                <a:ea typeface="ＭＳ Ｐゴシック"/>
                <a:cs typeface="Calibri"/>
              </a:rPr>
              <a:t> </a:t>
            </a:r>
          </a:p>
          <a:p>
            <a:pPr>
              <a:lnSpc>
                <a:spcPct val="150000"/>
              </a:lnSpc>
            </a:pPr>
            <a:endParaRPr lang="en-US">
              <a:latin typeface="+mn-lt"/>
              <a:ea typeface="ＭＳ Ｐゴシック"/>
              <a:cs typeface="Calibri"/>
            </a:endParaRPr>
          </a:p>
          <a:p>
            <a:pPr>
              <a:lnSpc>
                <a:spcPct val="150000"/>
              </a:lnSpc>
            </a:pPr>
            <a:r>
              <a:rPr lang="en-US">
                <a:latin typeface="+mn-lt"/>
                <a:ea typeface="ＭＳ Ｐゴシック"/>
                <a:cs typeface="Calibri"/>
              </a:rPr>
              <a:t>You</a:t>
            </a:r>
            <a:r>
              <a:rPr lang="en-US" sz="1200">
                <a:latin typeface="+mn-lt"/>
                <a:ea typeface="ＭＳ Ｐゴシック"/>
                <a:cs typeface="Calibri"/>
              </a:rPr>
              <a:t> </a:t>
            </a:r>
            <a:r>
              <a:rPr lang="en-US">
                <a:latin typeface="+mn-lt"/>
                <a:ea typeface="ＭＳ Ｐゴシック"/>
                <a:cs typeface="Calibri"/>
              </a:rPr>
              <a:t>MUST </a:t>
            </a:r>
            <a:r>
              <a:rPr lang="en-US" sz="1200">
                <a:latin typeface="+mn-lt"/>
                <a:ea typeface="ＭＳ Ｐゴシック"/>
                <a:cs typeface="Calibri"/>
              </a:rPr>
              <a:t>complete the </a:t>
            </a:r>
            <a:r>
              <a:rPr lang="en-US" sz="1200" b="1">
                <a:latin typeface="+mn-lt"/>
                <a:ea typeface="ＭＳ Ｐゴシック"/>
                <a:cs typeface="Calibri"/>
              </a:rPr>
              <a:t>entire semester </a:t>
            </a:r>
            <a:r>
              <a:rPr lang="en-US" sz="1200">
                <a:latin typeface="+mn-lt"/>
                <a:ea typeface="ＭＳ Ｐゴシック"/>
                <a:cs typeface="Calibri"/>
              </a:rPr>
              <a:t>through the last week of classes, even if you meet your hours requirement early.</a:t>
            </a:r>
            <a:r>
              <a:rPr lang="en-US">
                <a:latin typeface="+mn-lt"/>
                <a:ea typeface="ＭＳ Ｐゴシック"/>
                <a:cs typeface="Calibri"/>
              </a:rPr>
              <a:t> Community partners have the expectation that service learners (that’s you) are committed and will be </a:t>
            </a:r>
            <a:r>
              <a:rPr lang="en-US" b="1">
                <a:latin typeface="+mn-lt"/>
                <a:ea typeface="ＭＳ Ｐゴシック"/>
                <a:cs typeface="Calibri"/>
              </a:rPr>
              <a:t>consistent in your attendance</a:t>
            </a:r>
            <a:r>
              <a:rPr lang="en-US">
                <a:latin typeface="+mn-lt"/>
                <a:ea typeface="ＭＳ Ｐゴシック"/>
                <a:cs typeface="Calibri"/>
              </a:rPr>
              <a:t>. This is service and it’s a job. </a:t>
            </a:r>
            <a:r>
              <a:rPr lang="en-US">
                <a:latin typeface="+mn-lt"/>
                <a:ea typeface="ＭＳ Ｐゴシック"/>
                <a:cs typeface="Arial"/>
              </a:rPr>
              <a:t> </a:t>
            </a:r>
            <a:r>
              <a:rPr lang="en-US" b="1">
                <a:latin typeface="+mn-lt"/>
                <a:ea typeface="ＭＳ Ｐゴシック"/>
                <a:cs typeface="Arial"/>
              </a:rPr>
              <a:t>Plan</a:t>
            </a:r>
            <a:r>
              <a:rPr lang="en-US">
                <a:latin typeface="+mn-lt"/>
                <a:ea typeface="ＭＳ Ｐゴシック"/>
                <a:cs typeface="Arial"/>
              </a:rPr>
              <a:t> and make sure to tell your site contact of any anticipated absence. </a:t>
            </a:r>
            <a:r>
              <a:rPr lang="en-GB">
                <a:latin typeface="+mn-lt"/>
                <a:ea typeface="ＭＳ Ｐゴシック"/>
                <a:cs typeface="Arial"/>
              </a:rPr>
              <a:t>Service learners are not required to work over breaks but should let their site contact know ahead of time of any absence.  Your site may have further instructions and expectations regarding absences during your site orientation. </a:t>
            </a:r>
            <a:endParaRPr lang="en-US">
              <a:latin typeface="+mn-lt"/>
              <a:ea typeface="ＭＳ Ｐゴシック"/>
              <a:cs typeface="Arial"/>
            </a:endParaRPr>
          </a:p>
          <a:p>
            <a:pPr>
              <a:lnSpc>
                <a:spcPct val="150000"/>
              </a:lnSpc>
            </a:pPr>
            <a:endParaRPr lang="en-US">
              <a:latin typeface="+mn-lt"/>
              <a:ea typeface="ＭＳ Ｐゴシック"/>
              <a:cs typeface="Arial"/>
            </a:endParaRPr>
          </a:p>
          <a:p>
            <a:pPr>
              <a:lnSpc>
                <a:spcPct val="150000"/>
              </a:lnSpc>
            </a:pPr>
            <a:r>
              <a:rPr lang="en-US">
                <a:latin typeface="+mn-lt"/>
                <a:ea typeface="ＭＳ Ｐゴシック"/>
                <a:cs typeface="Arial"/>
              </a:rPr>
              <a:t>As you do service k</a:t>
            </a:r>
            <a:r>
              <a:rPr lang="en-US">
                <a:latin typeface="+mn-lt"/>
                <a:ea typeface="ＭＳ Ｐゴシック"/>
                <a:cs typeface="Calibri"/>
              </a:rPr>
              <a:t>eep</a:t>
            </a:r>
            <a:r>
              <a:rPr lang="en-US" sz="1200">
                <a:latin typeface="+mn-lt"/>
                <a:ea typeface="ＭＳ Ｐゴシック"/>
                <a:cs typeface="Calibri"/>
              </a:rPr>
              <a:t> your </a:t>
            </a:r>
            <a:r>
              <a:rPr lang="en-US" sz="1200" b="1">
                <a:latin typeface="+mn-lt"/>
                <a:ea typeface="ＭＳ Ｐゴシック"/>
                <a:cs typeface="Calibri"/>
              </a:rPr>
              <a:t>course learning objectives </a:t>
            </a:r>
            <a:r>
              <a:rPr lang="en-US" sz="1200">
                <a:latin typeface="+mn-lt"/>
                <a:ea typeface="ＭＳ Ｐゴシック"/>
                <a:cs typeface="Calibri"/>
              </a:rPr>
              <a:t>in mind to make the most of your experience. If you are having a hard time making connections, </a:t>
            </a:r>
            <a:r>
              <a:rPr lang="en-US" sz="1200" b="1">
                <a:latin typeface="+mn-lt"/>
                <a:ea typeface="ＭＳ Ｐゴシック"/>
                <a:cs typeface="Calibri"/>
              </a:rPr>
              <a:t>ASK</a:t>
            </a:r>
            <a:r>
              <a:rPr lang="en-US" sz="1200">
                <a:latin typeface="+mn-lt"/>
                <a:ea typeface="ＭＳ Ｐゴシック"/>
                <a:cs typeface="Calibri"/>
              </a:rPr>
              <a:t> your professor or site contact.</a:t>
            </a:r>
            <a:r>
              <a:rPr lang="en-US">
                <a:latin typeface="+mn-lt"/>
                <a:ea typeface="ＭＳ Ｐゴシック"/>
                <a:cs typeface="Calibri"/>
              </a:rPr>
              <a:t> Service Learning is more impactful if you can make connections between your class and course so, please speak up sooner rather than later. </a:t>
            </a:r>
          </a:p>
          <a:p>
            <a:pPr>
              <a:lnSpc>
                <a:spcPct val="150000"/>
              </a:lnSpc>
            </a:pPr>
            <a:endParaRPr lang="en-US">
              <a:latin typeface="+mn-lt"/>
              <a:ea typeface="ＭＳ Ｐゴシック"/>
              <a:cs typeface="Calibri"/>
            </a:endParaRPr>
          </a:p>
          <a:p>
            <a:pPr>
              <a:lnSpc>
                <a:spcPct val="150000"/>
              </a:lnSpc>
            </a:pPr>
            <a:r>
              <a:rPr lang="en-US">
                <a:latin typeface="+mn-lt"/>
                <a:ea typeface="ＭＳ Ｐゴシック"/>
                <a:cs typeface="Calibri"/>
              </a:rPr>
              <a:t>Out of respect to our sites please follow</a:t>
            </a:r>
            <a:r>
              <a:rPr lang="en-US" sz="1200">
                <a:latin typeface="+mn-lt"/>
                <a:ea typeface="ＭＳ Ｐゴシック"/>
                <a:cs typeface="Calibri"/>
              </a:rPr>
              <a:t> the </a:t>
            </a:r>
            <a:r>
              <a:rPr lang="en-US" sz="1200" b="1">
                <a:latin typeface="+mn-lt"/>
                <a:ea typeface="ＭＳ Ｐゴシック"/>
                <a:cs typeface="Calibri"/>
              </a:rPr>
              <a:t>rules and expectations of the sites</a:t>
            </a:r>
            <a:r>
              <a:rPr lang="en-US" sz="1200">
                <a:latin typeface="+mn-lt"/>
                <a:ea typeface="ＭＳ Ｐゴシック"/>
                <a:cs typeface="Calibri"/>
              </a:rPr>
              <a:t>. This includes dressing appropriately, completing necessary trainings and or background checks, etc.</a:t>
            </a:r>
            <a:endParaRPr lang="en-GB" sz="1200">
              <a:latin typeface="+mn-lt"/>
              <a:ea typeface="ＭＳ Ｐゴシック"/>
              <a:cs typeface="Calibri"/>
            </a:endParaRPr>
          </a:p>
          <a:p>
            <a:pPr eaLnBrk="1" hangingPunct="1">
              <a:lnSpc>
                <a:spcPct val="150000"/>
              </a:lnSpc>
            </a:pPr>
            <a:endParaRPr lang="en-US" sz="1200" b="1">
              <a:latin typeface="+mn-lt"/>
              <a:ea typeface="ＭＳ Ｐゴシック" pitchFamily="-108" charset="-128"/>
              <a:cs typeface="Calibri"/>
            </a:endParaRPr>
          </a:p>
          <a:p>
            <a:pPr>
              <a:lnSpc>
                <a:spcPct val="150000"/>
              </a:lnSpc>
            </a:pPr>
            <a:endParaRPr lang="en-GB" sz="1100" b="1">
              <a:latin typeface="+mn-lt"/>
              <a:ea typeface="ＭＳ Ｐゴシック" pitchFamily="-108" charset="-128"/>
              <a:cs typeface="Calibri"/>
            </a:endParaRPr>
          </a:p>
        </p:txBody>
      </p:sp>
    </p:spTree>
    <p:extLst>
      <p:ext uri="{BB962C8B-B14F-4D97-AF65-F5344CB8AC3E}">
        <p14:creationId xmlns:p14="http://schemas.microsoft.com/office/powerpoint/2010/main" val="95115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Georgia" pitchFamily="-108" charset="0"/>
                <a:cs typeface="Times" pitchFamily="-108" charset="0"/>
              </a:defRPr>
            </a:lvl1pPr>
            <a:lvl2pPr marL="749934" indent="-288436" eaLnBrk="0" hangingPunct="0">
              <a:defRPr sz="2400" b="1">
                <a:solidFill>
                  <a:schemeClr val="tx1"/>
                </a:solidFill>
                <a:latin typeface="Georgia" pitchFamily="-108" charset="0"/>
                <a:cs typeface="Times" pitchFamily="-108" charset="0"/>
              </a:defRPr>
            </a:lvl2pPr>
            <a:lvl3pPr marL="1153744" indent="-230749" eaLnBrk="0" hangingPunct="0">
              <a:defRPr sz="2400" b="1">
                <a:solidFill>
                  <a:schemeClr val="tx1"/>
                </a:solidFill>
                <a:latin typeface="Georgia" pitchFamily="-108" charset="0"/>
                <a:cs typeface="Times" pitchFamily="-108" charset="0"/>
              </a:defRPr>
            </a:lvl3pPr>
            <a:lvl4pPr marL="1615242" indent="-230749" eaLnBrk="0" hangingPunct="0">
              <a:defRPr sz="2400" b="1">
                <a:solidFill>
                  <a:schemeClr val="tx1"/>
                </a:solidFill>
                <a:latin typeface="Georgia" pitchFamily="-108" charset="0"/>
                <a:cs typeface="Times" pitchFamily="-108" charset="0"/>
              </a:defRPr>
            </a:lvl4pPr>
            <a:lvl5pPr marL="2076740" indent="-230749" eaLnBrk="0" hangingPunct="0">
              <a:defRPr sz="2400" b="1">
                <a:solidFill>
                  <a:schemeClr val="tx1"/>
                </a:solidFill>
                <a:latin typeface="Georgia" pitchFamily="-108" charset="0"/>
                <a:cs typeface="Times" pitchFamily="-108" charset="0"/>
              </a:defRPr>
            </a:lvl5pPr>
            <a:lvl6pPr marL="2538237" indent="-230749" eaLnBrk="0" fontAlgn="base" hangingPunct="0">
              <a:spcBef>
                <a:spcPct val="0"/>
              </a:spcBef>
              <a:spcAft>
                <a:spcPct val="0"/>
              </a:spcAft>
              <a:defRPr sz="2400" b="1">
                <a:solidFill>
                  <a:schemeClr val="tx1"/>
                </a:solidFill>
                <a:latin typeface="Georgia" pitchFamily="-108" charset="0"/>
                <a:cs typeface="Times" pitchFamily="-108" charset="0"/>
              </a:defRPr>
            </a:lvl6pPr>
            <a:lvl7pPr marL="2999735" indent="-230749" eaLnBrk="0" fontAlgn="base" hangingPunct="0">
              <a:spcBef>
                <a:spcPct val="0"/>
              </a:spcBef>
              <a:spcAft>
                <a:spcPct val="0"/>
              </a:spcAft>
              <a:defRPr sz="2400" b="1">
                <a:solidFill>
                  <a:schemeClr val="tx1"/>
                </a:solidFill>
                <a:latin typeface="Georgia" pitchFamily="-108" charset="0"/>
                <a:cs typeface="Times" pitchFamily="-108" charset="0"/>
              </a:defRPr>
            </a:lvl7pPr>
            <a:lvl8pPr marL="3461233" indent="-230749" eaLnBrk="0" fontAlgn="base" hangingPunct="0">
              <a:spcBef>
                <a:spcPct val="0"/>
              </a:spcBef>
              <a:spcAft>
                <a:spcPct val="0"/>
              </a:spcAft>
              <a:defRPr sz="2400" b="1">
                <a:solidFill>
                  <a:schemeClr val="tx1"/>
                </a:solidFill>
                <a:latin typeface="Georgia" pitchFamily="-108" charset="0"/>
                <a:cs typeface="Times" pitchFamily="-108" charset="0"/>
              </a:defRPr>
            </a:lvl8pPr>
            <a:lvl9pPr marL="3922730" indent="-230749" eaLnBrk="0" fontAlgn="base" hangingPunct="0">
              <a:spcBef>
                <a:spcPct val="0"/>
              </a:spcBef>
              <a:spcAft>
                <a:spcPct val="0"/>
              </a:spcAft>
              <a:defRPr sz="2400" b="1">
                <a:solidFill>
                  <a:schemeClr val="tx1"/>
                </a:solidFill>
                <a:latin typeface="Georgia" pitchFamily="-108" charset="0"/>
                <a:cs typeface="Times" pitchFamily="-108" charset="0"/>
              </a:defRPr>
            </a:lvl9pPr>
          </a:lstStyle>
          <a:p>
            <a:pPr eaLnBrk="1" hangingPunct="1"/>
            <a:fld id="{C0714C6C-2F35-4D02-BA44-56CB3D8119FF}" type="slidenum">
              <a:rPr lang="en-US" sz="1200" b="0">
                <a:latin typeface="Arial" charset="0"/>
              </a:rPr>
              <a:pPr eaLnBrk="1" hangingPunct="1"/>
              <a:t>5</a:t>
            </a:fld>
            <a:endParaRPr lang="en-US" sz="1200" b="0">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50000"/>
              </a:lnSpc>
            </a:pPr>
            <a:r>
              <a:rPr lang="en-US" b="1"/>
              <a:t>Register On Time</a:t>
            </a:r>
          </a:p>
          <a:p>
            <a:pPr marL="0" indent="0">
              <a:lnSpc>
                <a:spcPct val="200000"/>
              </a:lnSpc>
              <a:spcBef>
                <a:spcPts val="600"/>
              </a:spcBef>
              <a:spcAft>
                <a:spcPts val="600"/>
              </a:spcAft>
              <a:buFont typeface="Arial" panose="020B0604020202020204" pitchFamily="34" charset="0"/>
              <a:buNone/>
            </a:pPr>
            <a:r>
              <a:rPr lang="en-US">
                <a:latin typeface="+mn-lt"/>
                <a:ea typeface="ＭＳ Ｐゴシック"/>
                <a:cs typeface="Calibri"/>
              </a:rPr>
              <a:t>You are given a week to register. You are expected to REGISTER ON TIME.</a:t>
            </a:r>
          </a:p>
          <a:p>
            <a:pPr marL="0" indent="0">
              <a:lnSpc>
                <a:spcPct val="200000"/>
              </a:lnSpc>
              <a:spcBef>
                <a:spcPts val="600"/>
              </a:spcBef>
              <a:spcAft>
                <a:spcPts val="600"/>
              </a:spcAft>
              <a:buFont typeface="Arial" panose="020B0604020202020204" pitchFamily="34" charset="0"/>
              <a:buNone/>
            </a:pPr>
            <a:endParaRPr lang="en-US">
              <a:latin typeface="+mn-lt"/>
              <a:ea typeface="ＭＳ Ｐゴシック"/>
              <a:cs typeface="Calibri"/>
            </a:endParaRPr>
          </a:p>
          <a:p>
            <a:pPr marL="0" indent="0">
              <a:lnSpc>
                <a:spcPct val="200000"/>
              </a:lnSpc>
              <a:spcBef>
                <a:spcPts val="600"/>
              </a:spcBef>
              <a:spcAft>
                <a:spcPts val="600"/>
              </a:spcAft>
              <a:buFont typeface="Arial" panose="020B0604020202020204" pitchFamily="34" charset="0"/>
              <a:buNone/>
            </a:pPr>
            <a:r>
              <a:rPr lang="en-US" b="1">
                <a:latin typeface="+mn-lt"/>
                <a:ea typeface="ＭＳ Ｐゴシック"/>
                <a:cs typeface="Calibri"/>
              </a:rPr>
              <a:t>Ask Questions</a:t>
            </a:r>
          </a:p>
          <a:p>
            <a:pPr marL="0" indent="0">
              <a:lnSpc>
                <a:spcPct val="200000"/>
              </a:lnSpc>
              <a:spcBef>
                <a:spcPts val="600"/>
              </a:spcBef>
              <a:spcAft>
                <a:spcPts val="600"/>
              </a:spcAft>
              <a:buFont typeface="Arial" panose="020B0604020202020204" pitchFamily="34" charset="0"/>
              <a:buNone/>
            </a:pPr>
            <a:r>
              <a:rPr lang="en-US">
                <a:latin typeface="+mn-lt"/>
                <a:ea typeface="ＭＳ Ｐゴシック"/>
                <a:cs typeface="Calibri"/>
              </a:rPr>
              <a:t>The Service Learning Program team is here to help you. Please ask questions the moment you don’t understand something </a:t>
            </a:r>
            <a:r>
              <a:rPr lang="en-US" sz="1200" b="1" u="sng">
                <a:latin typeface="+mn-lt"/>
                <a:ea typeface="ＭＳ Ｐゴシック"/>
                <a:cs typeface="Calibri"/>
              </a:rPr>
              <a:t>AND</a:t>
            </a:r>
            <a:r>
              <a:rPr lang="en-US">
                <a:latin typeface="+mn-lt"/>
                <a:ea typeface="ＭＳ Ｐゴシック"/>
                <a:cs typeface="Calibri"/>
              </a:rPr>
              <a:t> make sure you read information thoroughly. Are we magical unicorns? Maybe, but it’s rare we can make magic happen when you wait until the “final hour” to ask questions or let us know you have a challenge. This experience is part of your class; waiting until the last moment or saying “I didn’t know” when you could have asked a question-is not a good excuse. Student Coordinators are your fellow peers, and we understand that managing school, work, and activities can be stressful. Please </a:t>
            </a:r>
            <a:r>
              <a:rPr lang="en-US" b="1">
                <a:latin typeface="+mn-lt"/>
                <a:ea typeface="ＭＳ Ｐゴシック"/>
                <a:cs typeface="Calibri"/>
              </a:rPr>
              <a:t>ask questions when you do have them- do NOT wait. </a:t>
            </a:r>
            <a:r>
              <a:rPr lang="en-US">
                <a:latin typeface="+mn-lt"/>
                <a:ea typeface="ＭＳ Ｐゴシック"/>
                <a:cs typeface="Calibri"/>
              </a:rPr>
              <a:t>We are here to help and would much rather take the time up front to fix something than wait until the last minute.</a:t>
            </a:r>
          </a:p>
          <a:p>
            <a:pPr marL="0" indent="0">
              <a:lnSpc>
                <a:spcPct val="200000"/>
              </a:lnSpc>
              <a:spcBef>
                <a:spcPts val="600"/>
              </a:spcBef>
              <a:spcAft>
                <a:spcPts val="600"/>
              </a:spcAft>
              <a:buFont typeface="Arial" panose="020B0604020202020204" pitchFamily="34" charset="0"/>
              <a:buNone/>
            </a:pPr>
            <a:endParaRPr lang="en-US">
              <a:latin typeface="+mn-lt"/>
              <a:ea typeface="ＭＳ Ｐゴシック" pitchFamily="-108" charset="-128"/>
              <a:cs typeface="Calibri"/>
            </a:endParaRPr>
          </a:p>
          <a:p>
            <a:pPr marL="0" indent="0">
              <a:lnSpc>
                <a:spcPct val="200000"/>
              </a:lnSpc>
              <a:spcBef>
                <a:spcPts val="600"/>
              </a:spcBef>
              <a:spcAft>
                <a:spcPts val="600"/>
              </a:spcAft>
              <a:buFont typeface="Arial" panose="020B0604020202020204" pitchFamily="34" charset="0"/>
              <a:buNone/>
            </a:pPr>
            <a:r>
              <a:rPr lang="en-US" b="1">
                <a:latin typeface="+mn-lt"/>
                <a:ea typeface="ＭＳ Ｐゴシック" pitchFamily="-108" charset="-128"/>
                <a:cs typeface="Calibri"/>
              </a:rPr>
              <a:t>Check Email Daily</a:t>
            </a:r>
          </a:p>
          <a:p>
            <a:pPr marL="0" indent="0">
              <a:lnSpc>
                <a:spcPct val="200000"/>
              </a:lnSpc>
              <a:spcBef>
                <a:spcPts val="600"/>
              </a:spcBef>
              <a:spcAft>
                <a:spcPts val="600"/>
              </a:spcAft>
              <a:buFont typeface="Arial" panose="020B0604020202020204" pitchFamily="34" charset="0"/>
              <a:buNone/>
            </a:pPr>
            <a:r>
              <a:rPr lang="en-US">
                <a:latin typeface="+mn-lt"/>
                <a:ea typeface="ＭＳ Ｐゴシック" pitchFamily="-108" charset="-128"/>
                <a:cs typeface="Calibri"/>
              </a:rPr>
              <a:t>You should check your MU email several times a day and respond in a timely fashion. On the flipside of this request, we also ask for your patience. Community partners may not respond right away because of their respective workload, HOWEVER, please make sure you do your part to respond. </a:t>
            </a:r>
          </a:p>
          <a:p>
            <a:pPr marL="0" indent="0">
              <a:lnSpc>
                <a:spcPct val="200000"/>
              </a:lnSpc>
              <a:spcBef>
                <a:spcPts val="600"/>
              </a:spcBef>
              <a:spcAft>
                <a:spcPts val="600"/>
              </a:spcAft>
              <a:buFont typeface="Arial" panose="020B0604020202020204" pitchFamily="34" charset="0"/>
              <a:buNone/>
            </a:pPr>
            <a:endParaRPr lang="en-US">
              <a:latin typeface="+mn-lt"/>
              <a:ea typeface="ＭＳ Ｐゴシック" pitchFamily="-108" charset="-128"/>
              <a:cs typeface="Calibri"/>
            </a:endParaRPr>
          </a:p>
          <a:p>
            <a:pPr marL="0" indent="0">
              <a:lnSpc>
                <a:spcPct val="200000"/>
              </a:lnSpc>
              <a:spcBef>
                <a:spcPts val="600"/>
              </a:spcBef>
              <a:spcAft>
                <a:spcPts val="600"/>
              </a:spcAft>
              <a:buFont typeface="Arial" panose="020B0604020202020204" pitchFamily="34" charset="0"/>
              <a:buNone/>
            </a:pPr>
            <a:r>
              <a:rPr lang="en-US" b="1">
                <a:latin typeface="+mn-lt"/>
                <a:ea typeface="ＭＳ Ｐゴシック" pitchFamily="-108" charset="-128"/>
                <a:cs typeface="Calibri"/>
              </a:rPr>
              <a:t>Working With Organizations/Sites/Community Partners</a:t>
            </a:r>
          </a:p>
          <a:p>
            <a:pPr marL="0" indent="0">
              <a:lnSpc>
                <a:spcPct val="200000"/>
              </a:lnSpc>
              <a:spcBef>
                <a:spcPts val="600"/>
              </a:spcBef>
              <a:spcAft>
                <a:spcPts val="600"/>
              </a:spcAft>
              <a:buFont typeface="Arial" panose="020B0604020202020204" pitchFamily="34" charset="0"/>
              <a:buNone/>
            </a:pPr>
            <a:r>
              <a:rPr lang="en-US">
                <a:latin typeface="+mn-lt"/>
                <a:ea typeface="ＭＳ Ｐゴシック" pitchFamily="-108" charset="-128"/>
                <a:cs typeface="Calibri"/>
              </a:rPr>
              <a:t>We recently conducted some deep dive interviews with several community partners to assess our partnership. Themes from our interviews have informed additional expectations and things you should think about during your service learning experience:</a:t>
            </a:r>
          </a:p>
          <a:p>
            <a:pPr marL="0" indent="0">
              <a:lnSpc>
                <a:spcPct val="200000"/>
              </a:lnSpc>
              <a:spcBef>
                <a:spcPts val="600"/>
              </a:spcBef>
              <a:spcAft>
                <a:spcPts val="600"/>
              </a:spcAft>
              <a:buFont typeface="Arial" panose="020B0604020202020204" pitchFamily="34" charset="0"/>
              <a:buNone/>
            </a:pPr>
            <a:endParaRPr lang="en-US" b="1">
              <a:latin typeface="+mn-lt"/>
              <a:ea typeface="ＭＳ Ｐゴシック" pitchFamily="-108" charset="-128"/>
              <a:cs typeface="Calibri"/>
            </a:endParaRPr>
          </a:p>
          <a:p>
            <a:pPr marL="457200" lvl="1" indent="0">
              <a:lnSpc>
                <a:spcPct val="200000"/>
              </a:lnSpc>
              <a:spcBef>
                <a:spcPts val="600"/>
              </a:spcBef>
              <a:spcAft>
                <a:spcPts val="600"/>
              </a:spcAft>
              <a:buFont typeface="Arial" panose="020B0604020202020204" pitchFamily="34" charset="0"/>
              <a:buNone/>
            </a:pPr>
            <a:r>
              <a:rPr lang="en-US" b="1">
                <a:latin typeface="+mn-lt"/>
                <a:ea typeface="ＭＳ Ｐゴシック" pitchFamily="-108" charset="-128"/>
                <a:cs typeface="Calibri"/>
              </a:rPr>
              <a:t>Take a “NO SAVIOR” Mentality</a:t>
            </a:r>
          </a:p>
          <a:p>
            <a:pPr marL="457200" lvl="1" indent="0">
              <a:lnSpc>
                <a:spcPct val="200000"/>
              </a:lnSpc>
              <a:spcBef>
                <a:spcPts val="600"/>
              </a:spcBef>
              <a:spcAft>
                <a:spcPts val="600"/>
              </a:spcAft>
              <a:buFont typeface="Arial" panose="020B0604020202020204" pitchFamily="34" charset="0"/>
              <a:buNone/>
            </a:pPr>
            <a:r>
              <a:rPr lang="en-US" b="0">
                <a:latin typeface="+mn-lt"/>
                <a:ea typeface="ＭＳ Ｐゴシック" pitchFamily="-108" charset="-128"/>
                <a:cs typeface="Calibri"/>
              </a:rPr>
              <a:t>Many of you have engaged in volunteer work during your high school years and in your own time. The Jesuits are all about helping those in need. Having pity for those in need or centering oneself are often associated with volunteer and service work. </a:t>
            </a:r>
            <a:r>
              <a:rPr lang="en-US" b="1">
                <a:latin typeface="+mn-lt"/>
                <a:ea typeface="ＭＳ Ｐゴシック" pitchFamily="-108" charset="-128"/>
                <a:cs typeface="Calibri"/>
              </a:rPr>
              <a:t>Volunteers may think they have nothing to learn from those who they are helping, or they use the oppression experienced by marginalized folks as evidence of how “blessed” they are. All of this is problematic and prevents us from being aware and taking an action-oriented approach to getting rid of oppressive systems. You are not doing service learning to save anyone.</a:t>
            </a:r>
            <a:r>
              <a:rPr lang="en-US" b="0">
                <a:latin typeface="+mn-lt"/>
                <a:ea typeface="ＭＳ Ｐゴシック" pitchFamily="-108" charset="-128"/>
                <a:cs typeface="Calibri"/>
              </a:rPr>
              <a:t> Local communities in Milwaukee do not need your pity and they are not experiencing oppression to help you feel more blessed. While you are technically considered a volunteer, you are doing this experience to combine your classroom learning with work in the Milwaukee community. </a:t>
            </a:r>
            <a:r>
              <a:rPr lang="en-US" b="1">
                <a:latin typeface="+mn-lt"/>
                <a:ea typeface="ＭＳ Ｐゴシック" pitchFamily="-108" charset="-128"/>
                <a:cs typeface="Calibri"/>
              </a:rPr>
              <a:t>This means you should do more learning and processing from this experience. Community partners are considered co-educators and they do want help you understand their work with the hopes you will be actively engaged in remedying oppressive systems in our society. They also could use the support, skills, and talents of college students. This experience is bi-directional. </a:t>
            </a:r>
          </a:p>
          <a:p>
            <a:pPr marL="457200" lvl="1" indent="0">
              <a:lnSpc>
                <a:spcPct val="200000"/>
              </a:lnSpc>
              <a:spcBef>
                <a:spcPts val="600"/>
              </a:spcBef>
              <a:spcAft>
                <a:spcPts val="600"/>
              </a:spcAft>
              <a:buFont typeface="Arial" panose="020B0604020202020204" pitchFamily="34" charset="0"/>
              <a:buNone/>
            </a:pPr>
            <a:endParaRPr lang="en-US" b="1">
              <a:latin typeface="+mn-lt"/>
              <a:ea typeface="ＭＳ Ｐゴシック" pitchFamily="-108" charset="-128"/>
              <a:cs typeface="Calibri"/>
            </a:endParaRPr>
          </a:p>
          <a:p>
            <a:pPr marL="457200" lvl="1" indent="0">
              <a:lnSpc>
                <a:spcPct val="200000"/>
              </a:lnSpc>
              <a:spcBef>
                <a:spcPts val="600"/>
              </a:spcBef>
              <a:spcAft>
                <a:spcPts val="600"/>
              </a:spcAft>
              <a:buFont typeface="Arial" panose="020B0604020202020204" pitchFamily="34" charset="0"/>
              <a:buNone/>
            </a:pPr>
            <a:r>
              <a:rPr lang="en-US" b="1">
                <a:latin typeface="+mn-lt"/>
                <a:ea typeface="ＭＳ Ｐゴシック" pitchFamily="-108" charset="-128"/>
                <a:cs typeface="Calibri"/>
              </a:rPr>
              <a:t>Building Relationships</a:t>
            </a:r>
          </a:p>
          <a:p>
            <a:pPr marL="457200" lvl="1" indent="0">
              <a:lnSpc>
                <a:spcPct val="200000"/>
              </a:lnSpc>
              <a:spcBef>
                <a:spcPts val="600"/>
              </a:spcBef>
              <a:spcAft>
                <a:spcPts val="600"/>
              </a:spcAft>
              <a:buFont typeface="Arial" panose="020B0604020202020204" pitchFamily="34" charset="0"/>
              <a:buNone/>
            </a:pPr>
            <a:r>
              <a:rPr lang="en-US">
                <a:latin typeface="+mn-lt"/>
                <a:ea typeface="ＭＳ Ｐゴシック" pitchFamily="-108" charset="-128"/>
                <a:cs typeface="Calibri"/>
              </a:rPr>
              <a:t>If you don’t get anything else out of this service learning experience (again, the first objective of this experience is to combine what you are learning in this course with service), you should start the path of being able to build relationships with people who are not like you. Relationship building and being able to work with a variety of different people is a skill and it’s a quality many of future employers look for. Think about how you show up when you go to the organization and the stereotypes and narratives you have about the community that can impact how you build relationships. This experience should strengthen your ability to talk with, support, socialize, learn, and listen. You may not be best friends with the people you work with (and you probably won’t)-but there should be an appreciation of getting to know someone who is not like you. </a:t>
            </a:r>
            <a:r>
              <a:rPr lang="en-US" b="1">
                <a:latin typeface="+mn-lt"/>
                <a:ea typeface="ＭＳ Ｐゴシック" pitchFamily="-108" charset="-128"/>
                <a:cs typeface="Calibri"/>
              </a:rPr>
              <a:t>You should learn more from the organization and people you work with after this experience. </a:t>
            </a:r>
          </a:p>
          <a:p>
            <a:pPr marL="457200" lvl="1" indent="0">
              <a:lnSpc>
                <a:spcPct val="200000"/>
              </a:lnSpc>
              <a:spcBef>
                <a:spcPts val="600"/>
              </a:spcBef>
              <a:spcAft>
                <a:spcPts val="600"/>
              </a:spcAft>
              <a:buFont typeface="Arial" panose="020B0604020202020204" pitchFamily="34" charset="0"/>
              <a:buNone/>
            </a:pPr>
            <a:endParaRPr lang="en-US" b="1">
              <a:latin typeface="+mn-lt"/>
              <a:ea typeface="ＭＳ Ｐゴシック" pitchFamily="-108" charset="-128"/>
              <a:cs typeface="Calibri"/>
            </a:endParaRPr>
          </a:p>
          <a:p>
            <a:pPr marL="457200" lvl="1" indent="0">
              <a:lnSpc>
                <a:spcPct val="200000"/>
              </a:lnSpc>
              <a:spcBef>
                <a:spcPts val="600"/>
              </a:spcBef>
              <a:spcAft>
                <a:spcPts val="600"/>
              </a:spcAft>
              <a:buFont typeface="Arial" panose="020B0604020202020204" pitchFamily="34" charset="0"/>
              <a:buNone/>
            </a:pPr>
            <a:r>
              <a:rPr lang="en-US" b="1">
                <a:latin typeface="+mn-lt"/>
                <a:ea typeface="ＭＳ Ｐゴシック" pitchFamily="-108" charset="-128"/>
                <a:cs typeface="Calibri"/>
              </a:rPr>
              <a:t>Communication with Community Partners</a:t>
            </a:r>
          </a:p>
          <a:p>
            <a:pPr marL="457200" lvl="1" indent="0">
              <a:lnSpc>
                <a:spcPct val="200000"/>
              </a:lnSpc>
              <a:spcBef>
                <a:spcPts val="600"/>
              </a:spcBef>
              <a:spcAft>
                <a:spcPts val="600"/>
              </a:spcAft>
              <a:buFont typeface="Arial" panose="020B0604020202020204" pitchFamily="34" charset="0"/>
              <a:buNone/>
            </a:pPr>
            <a:r>
              <a:rPr lang="en-US">
                <a:latin typeface="+mn-lt"/>
                <a:ea typeface="ＭＳ Ｐゴシック" pitchFamily="-108" charset="-128"/>
                <a:cs typeface="Calibri"/>
              </a:rPr>
              <a:t>It’s a privilege to work with our community partners. Collectively they provide much of the needed resources for communities to thrive despite the oppressive systems that exist. Their work is plenty. Please make sure you ask questions, share with them your service learning course objectives, and what you hope to get out of this experience. They want to make sure your skills and talents match up with what they are asking you to do. Most importantly, communicating any challenges you are having (if any) and any logistical information (for example, days you may have to miss work) is equally important.  Because of the workload of many community partners, they may not get back to you right away. Just </a:t>
            </a:r>
            <a:r>
              <a:rPr lang="en-US" b="1">
                <a:latin typeface="+mn-lt"/>
                <a:ea typeface="ＭＳ Ｐゴシック" pitchFamily="-108" charset="-128"/>
                <a:cs typeface="Calibri"/>
              </a:rPr>
              <a:t>make sure you are responding in a timely fashion. If you have challenges with communication, let us know ASAP. </a:t>
            </a:r>
            <a:r>
              <a:rPr lang="en-US">
                <a:latin typeface="+mn-lt"/>
                <a:ea typeface="ＭＳ Ｐゴシック" pitchFamily="-108" charset="-128"/>
                <a:cs typeface="Calibri"/>
              </a:rPr>
              <a:t>We often tell students to give community partners at least a week to respond to you.</a:t>
            </a:r>
          </a:p>
          <a:p>
            <a:pPr marL="457200" lvl="1" indent="0">
              <a:lnSpc>
                <a:spcPct val="200000"/>
              </a:lnSpc>
              <a:spcBef>
                <a:spcPts val="600"/>
              </a:spcBef>
              <a:spcAft>
                <a:spcPts val="600"/>
              </a:spcAft>
              <a:buFont typeface="Arial" panose="020B0604020202020204" pitchFamily="34" charset="0"/>
              <a:buNone/>
            </a:pPr>
            <a:endParaRPr lang="en-US">
              <a:latin typeface="+mn-lt"/>
              <a:ea typeface="ＭＳ Ｐゴシック" pitchFamily="-108" charset="-128"/>
              <a:cs typeface="Calibri"/>
            </a:endParaRPr>
          </a:p>
          <a:p>
            <a:pPr marL="457200" lvl="1" indent="0">
              <a:lnSpc>
                <a:spcPct val="200000"/>
              </a:lnSpc>
              <a:spcBef>
                <a:spcPts val="600"/>
              </a:spcBef>
              <a:spcAft>
                <a:spcPts val="600"/>
              </a:spcAft>
              <a:buFont typeface="Arial" panose="020B0604020202020204" pitchFamily="34" charset="0"/>
              <a:buNone/>
            </a:pPr>
            <a:r>
              <a:rPr lang="en-US" b="1">
                <a:latin typeface="+mn-lt"/>
                <a:ea typeface="ＭＳ Ｐゴシック" pitchFamily="-108" charset="-128"/>
                <a:cs typeface="Calibri"/>
              </a:rPr>
              <a:t>Attitude</a:t>
            </a:r>
          </a:p>
          <a:p>
            <a:pPr marL="457200" lvl="1" indent="0">
              <a:lnSpc>
                <a:spcPct val="200000"/>
              </a:lnSpc>
              <a:spcBef>
                <a:spcPts val="600"/>
              </a:spcBef>
              <a:spcAft>
                <a:spcPts val="600"/>
              </a:spcAft>
              <a:buFont typeface="Arial" panose="020B0604020202020204" pitchFamily="34" charset="0"/>
              <a:buNone/>
            </a:pPr>
            <a:r>
              <a:rPr lang="en-US">
                <a:latin typeface="+mn-lt"/>
                <a:ea typeface="ＭＳ Ｐゴシック" pitchFamily="-108" charset="-128"/>
                <a:cs typeface="Calibri"/>
              </a:rPr>
              <a:t>Some of you may be excited about this opportunity, indifferent (don’t really have strong feelings for or against) about this experience, and some of you are only doing service learning to get a good grade in this course. </a:t>
            </a:r>
            <a:r>
              <a:rPr lang="en-US" b="1">
                <a:latin typeface="+mn-lt"/>
                <a:ea typeface="ＭＳ Ｐゴシック" pitchFamily="-108" charset="-128"/>
                <a:cs typeface="Calibri"/>
              </a:rPr>
              <a:t>Community partners know the difference between students who are only serving because of a course grade and those who take the experience seriously. We really want you to be aware of your attitude when working with our community partners. Not only are you representing Marquette, but you are also representing yourself and showing your level of professionalism through your attitude. </a:t>
            </a:r>
            <a:r>
              <a:rPr lang="en-US">
                <a:latin typeface="+mn-lt"/>
                <a:ea typeface="ＭＳ Ｐゴシック" pitchFamily="-108" charset="-128"/>
                <a:cs typeface="Calibri"/>
              </a:rPr>
              <a:t>You create an unnecessary level of work for the community partner when you work begrudgingly or don’t approach this experience with healthy attitude. We can help you find an organization that aligns with your interests, so this experience doesn’t seem like a chore you don’t want to do. </a:t>
            </a:r>
          </a:p>
          <a:p>
            <a:pPr marL="457200" lvl="1" indent="0">
              <a:lnSpc>
                <a:spcPct val="200000"/>
              </a:lnSpc>
              <a:spcBef>
                <a:spcPts val="600"/>
              </a:spcBef>
              <a:spcAft>
                <a:spcPts val="600"/>
              </a:spcAft>
              <a:buFont typeface="Arial" panose="020B0604020202020204" pitchFamily="34" charset="0"/>
              <a:buNone/>
            </a:pPr>
            <a:endParaRPr lang="en-US">
              <a:latin typeface="+mn-lt"/>
              <a:ea typeface="ＭＳ Ｐゴシック" pitchFamily="-108" charset="-128"/>
              <a:cs typeface="Calibri"/>
            </a:endParaRPr>
          </a:p>
          <a:p>
            <a:pPr marL="457200" lvl="1" indent="0">
              <a:lnSpc>
                <a:spcPct val="200000"/>
              </a:lnSpc>
              <a:spcBef>
                <a:spcPts val="600"/>
              </a:spcBef>
              <a:spcAft>
                <a:spcPts val="600"/>
              </a:spcAft>
              <a:buFont typeface="Arial" panose="020B0604020202020204" pitchFamily="34" charset="0"/>
              <a:buNone/>
            </a:pPr>
            <a:r>
              <a:rPr lang="en-US" b="1">
                <a:latin typeface="+mn-lt"/>
                <a:ea typeface="ＭＳ Ｐゴシック" pitchFamily="-108" charset="-128"/>
                <a:cs typeface="Calibri"/>
              </a:rPr>
              <a:t>Commitment/Level of Engagement</a:t>
            </a:r>
          </a:p>
          <a:p>
            <a:pPr marL="457200" lvl="1" indent="0">
              <a:lnSpc>
                <a:spcPct val="200000"/>
              </a:lnSpc>
              <a:spcBef>
                <a:spcPts val="600"/>
              </a:spcBef>
              <a:spcAft>
                <a:spcPts val="600"/>
              </a:spcAft>
              <a:buFont typeface="Arial" panose="020B0604020202020204" pitchFamily="34" charset="0"/>
              <a:buNone/>
            </a:pPr>
            <a:r>
              <a:rPr lang="en-US">
                <a:latin typeface="+mn-lt"/>
                <a:ea typeface="ＭＳ Ｐゴシック" pitchFamily="-108" charset="-128"/>
                <a:cs typeface="Calibri"/>
              </a:rPr>
              <a:t>Community partners can tell when you are not committed and when you are not engaged with the jobs/tasks/assignments you are tasked to complete. If you find that a task/job responsibility at the organization does not align with your skill set or are uncomfortable, please let us know right away. Again, work through the entire semester, even if you complete your hours early. </a:t>
            </a:r>
            <a:r>
              <a:rPr lang="en-US" b="1">
                <a:latin typeface="+mn-lt"/>
                <a:ea typeface="ＭＳ Ｐゴシック" pitchFamily="-108" charset="-128"/>
                <a:cs typeface="Calibri"/>
              </a:rPr>
              <a:t>Lack of consistent attendance with no communication or regard for the work of our community partners reflects poorly on you and is frankly, disrespectful. Don’t be disrespectful.</a:t>
            </a:r>
          </a:p>
          <a:p>
            <a:pPr marL="457200" lvl="1" indent="0">
              <a:lnSpc>
                <a:spcPct val="200000"/>
              </a:lnSpc>
              <a:spcBef>
                <a:spcPts val="600"/>
              </a:spcBef>
              <a:spcAft>
                <a:spcPts val="600"/>
              </a:spcAft>
              <a:buFont typeface="Arial" panose="020B0604020202020204" pitchFamily="34" charset="0"/>
              <a:buNone/>
            </a:pPr>
            <a:endParaRPr lang="en-US">
              <a:latin typeface="+mn-lt"/>
              <a:ea typeface="ＭＳ Ｐゴシック" pitchFamily="-108" charset="-128"/>
              <a:cs typeface="Calibri"/>
            </a:endParaRPr>
          </a:p>
          <a:p>
            <a:pPr marL="457200" lvl="1" indent="0">
              <a:lnSpc>
                <a:spcPct val="200000"/>
              </a:lnSpc>
              <a:spcBef>
                <a:spcPts val="600"/>
              </a:spcBef>
              <a:spcAft>
                <a:spcPts val="600"/>
              </a:spcAft>
              <a:buFont typeface="Arial" panose="020B0604020202020204" pitchFamily="34" charset="0"/>
              <a:buNone/>
            </a:pPr>
            <a:r>
              <a:rPr lang="en-US" b="1">
                <a:latin typeface="+mn-lt"/>
                <a:ea typeface="ＭＳ Ｐゴシック" pitchFamily="-108" charset="-128"/>
                <a:cs typeface="Calibri"/>
              </a:rPr>
              <a:t>Phone Usage</a:t>
            </a:r>
          </a:p>
          <a:p>
            <a:pPr marL="457200" lvl="1" indent="0">
              <a:lnSpc>
                <a:spcPct val="200000"/>
              </a:lnSpc>
              <a:spcBef>
                <a:spcPts val="600"/>
              </a:spcBef>
              <a:spcAft>
                <a:spcPts val="600"/>
              </a:spcAft>
              <a:buFont typeface="Arial" panose="020B0604020202020204" pitchFamily="34" charset="0"/>
              <a:buNone/>
            </a:pPr>
            <a:r>
              <a:rPr lang="en-US" b="1">
                <a:latin typeface="+mn-lt"/>
                <a:ea typeface="ＭＳ Ｐゴシック" pitchFamily="-108" charset="-128"/>
                <a:cs typeface="Calibri"/>
              </a:rPr>
              <a:t>Many community partners commented on MU students’ phone usage with prevented students from being fully engaged at the organization. </a:t>
            </a:r>
            <a:r>
              <a:rPr lang="en-US">
                <a:latin typeface="+mn-lt"/>
                <a:ea typeface="ＭＳ Ｐゴシック" pitchFamily="-108" charset="-128"/>
                <a:cs typeface="Calibri"/>
              </a:rPr>
              <a:t>Unless the organization is asking you to use your phone, do not use your phone when you are working at your site or check with your site about their phone usage policy. We noticed there were a couple of reasons why students are more engaged with their phone than working with a site: 1. working in a different environment is new and some students feel intimidated, 2. students may feel bored, 3. students don’t know what do-they feel a little confused, or 4. they literally don’t want to do service learning and are only at the organization for the purpose of getting a good grade. If you find yourself in any of these situations, please discuss with your site contact or contact us. Sometimes, we work with community partners to revamp job tasks/responsibilities for students or students find additional work to assist with to better stay engaged at their site. </a:t>
            </a:r>
            <a:r>
              <a:rPr lang="en-US" b="1">
                <a:latin typeface="+mn-lt"/>
                <a:ea typeface="ＭＳ Ｐゴシック" pitchFamily="-108" charset="-128"/>
                <a:cs typeface="Calibri"/>
              </a:rPr>
              <a:t>We are happy to help you figure out ways to stay engaged at your site and communicate any challenges with your site contact. Be respectful of your time but most importantly, the community partner’s time. </a:t>
            </a:r>
          </a:p>
          <a:p>
            <a:pPr marL="0" indent="0">
              <a:lnSpc>
                <a:spcPct val="200000"/>
              </a:lnSpc>
              <a:spcBef>
                <a:spcPts val="600"/>
              </a:spcBef>
              <a:spcAft>
                <a:spcPts val="600"/>
              </a:spcAft>
              <a:buFont typeface="Arial" panose="020B0604020202020204" pitchFamily="34" charset="0"/>
              <a:buNone/>
            </a:pPr>
            <a:endParaRPr lang="en-US" b="1">
              <a:latin typeface="+mn-lt"/>
              <a:ea typeface="ＭＳ Ｐゴシック" pitchFamily="-108" charset="-128"/>
              <a:cs typeface="Calibri"/>
            </a:endParaRPr>
          </a:p>
          <a:p>
            <a:pPr marL="0" indent="0">
              <a:lnSpc>
                <a:spcPct val="150000"/>
              </a:lnSpc>
              <a:buFont typeface="Arial" panose="020B0604020202020204" pitchFamily="34" charset="0"/>
              <a:buNone/>
            </a:pPr>
            <a:endParaRPr lang="en-US">
              <a:latin typeface="+mn-lt"/>
              <a:ea typeface="ＭＳ Ｐゴシック" pitchFamily="-108" charset="-128"/>
              <a:cs typeface="Calibri"/>
            </a:endParaRPr>
          </a:p>
          <a:p>
            <a:pPr>
              <a:lnSpc>
                <a:spcPct val="150000"/>
              </a:lnSpc>
            </a:pPr>
            <a:endParaRPr lang="en-GB" sz="1100" b="1">
              <a:latin typeface="+mn-lt"/>
              <a:ea typeface="ＭＳ Ｐゴシック" pitchFamily="-108" charset="-128"/>
              <a:cs typeface="Calibri"/>
            </a:endParaRPr>
          </a:p>
        </p:txBody>
      </p:sp>
    </p:spTree>
    <p:extLst>
      <p:ext uri="{BB962C8B-B14F-4D97-AF65-F5344CB8AC3E}">
        <p14:creationId xmlns:p14="http://schemas.microsoft.com/office/powerpoint/2010/main" val="243380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Georgia" pitchFamily="-108" charset="0"/>
                <a:cs typeface="Times" pitchFamily="-108" charset="0"/>
              </a:defRPr>
            </a:lvl1pPr>
            <a:lvl2pPr marL="749934" indent="-288436" eaLnBrk="0" hangingPunct="0">
              <a:defRPr sz="2400" b="1">
                <a:solidFill>
                  <a:schemeClr val="tx1"/>
                </a:solidFill>
                <a:latin typeface="Georgia" pitchFamily="-108" charset="0"/>
                <a:cs typeface="Times" pitchFamily="-108" charset="0"/>
              </a:defRPr>
            </a:lvl2pPr>
            <a:lvl3pPr marL="1153744" indent="-230749" eaLnBrk="0" hangingPunct="0">
              <a:defRPr sz="2400" b="1">
                <a:solidFill>
                  <a:schemeClr val="tx1"/>
                </a:solidFill>
                <a:latin typeface="Georgia" pitchFamily="-108" charset="0"/>
                <a:cs typeface="Times" pitchFamily="-108" charset="0"/>
              </a:defRPr>
            </a:lvl3pPr>
            <a:lvl4pPr marL="1615242" indent="-230749" eaLnBrk="0" hangingPunct="0">
              <a:defRPr sz="2400" b="1">
                <a:solidFill>
                  <a:schemeClr val="tx1"/>
                </a:solidFill>
                <a:latin typeface="Georgia" pitchFamily="-108" charset="0"/>
                <a:cs typeface="Times" pitchFamily="-108" charset="0"/>
              </a:defRPr>
            </a:lvl4pPr>
            <a:lvl5pPr marL="2076740" indent="-230749" eaLnBrk="0" hangingPunct="0">
              <a:defRPr sz="2400" b="1">
                <a:solidFill>
                  <a:schemeClr val="tx1"/>
                </a:solidFill>
                <a:latin typeface="Georgia" pitchFamily="-108" charset="0"/>
                <a:cs typeface="Times" pitchFamily="-108" charset="0"/>
              </a:defRPr>
            </a:lvl5pPr>
            <a:lvl6pPr marL="2538237" indent="-230749" eaLnBrk="0" fontAlgn="base" hangingPunct="0">
              <a:spcBef>
                <a:spcPct val="0"/>
              </a:spcBef>
              <a:spcAft>
                <a:spcPct val="0"/>
              </a:spcAft>
              <a:defRPr sz="2400" b="1">
                <a:solidFill>
                  <a:schemeClr val="tx1"/>
                </a:solidFill>
                <a:latin typeface="Georgia" pitchFamily="-108" charset="0"/>
                <a:cs typeface="Times" pitchFamily="-108" charset="0"/>
              </a:defRPr>
            </a:lvl6pPr>
            <a:lvl7pPr marL="2999735" indent="-230749" eaLnBrk="0" fontAlgn="base" hangingPunct="0">
              <a:spcBef>
                <a:spcPct val="0"/>
              </a:spcBef>
              <a:spcAft>
                <a:spcPct val="0"/>
              </a:spcAft>
              <a:defRPr sz="2400" b="1">
                <a:solidFill>
                  <a:schemeClr val="tx1"/>
                </a:solidFill>
                <a:latin typeface="Georgia" pitchFamily="-108" charset="0"/>
                <a:cs typeface="Times" pitchFamily="-108" charset="0"/>
              </a:defRPr>
            </a:lvl7pPr>
            <a:lvl8pPr marL="3461233" indent="-230749" eaLnBrk="0" fontAlgn="base" hangingPunct="0">
              <a:spcBef>
                <a:spcPct val="0"/>
              </a:spcBef>
              <a:spcAft>
                <a:spcPct val="0"/>
              </a:spcAft>
              <a:defRPr sz="2400" b="1">
                <a:solidFill>
                  <a:schemeClr val="tx1"/>
                </a:solidFill>
                <a:latin typeface="Georgia" pitchFamily="-108" charset="0"/>
                <a:cs typeface="Times" pitchFamily="-108" charset="0"/>
              </a:defRPr>
            </a:lvl8pPr>
            <a:lvl9pPr marL="3922730" indent="-230749" eaLnBrk="0" fontAlgn="base" hangingPunct="0">
              <a:spcBef>
                <a:spcPct val="0"/>
              </a:spcBef>
              <a:spcAft>
                <a:spcPct val="0"/>
              </a:spcAft>
              <a:defRPr sz="2400" b="1">
                <a:solidFill>
                  <a:schemeClr val="tx1"/>
                </a:solidFill>
                <a:latin typeface="Georgia" pitchFamily="-108" charset="0"/>
                <a:cs typeface="Times" pitchFamily="-108" charset="0"/>
              </a:defRPr>
            </a:lvl9pPr>
          </a:lstStyle>
          <a:p>
            <a:pPr eaLnBrk="1" hangingPunct="1"/>
            <a:fld id="{84C4395B-ED3F-48FD-B291-1F1B9987E0C5}" type="slidenum">
              <a:rPr lang="en-US" sz="1200" b="0">
                <a:latin typeface="Arial" charset="0"/>
              </a:rPr>
              <a:pPr eaLnBrk="1" hangingPunct="1"/>
              <a:t>6</a:t>
            </a:fld>
            <a:endParaRPr lang="en-US" sz="1200" b="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eaLnBrk="1" hangingPunct="1">
              <a:buFont typeface="Arial" panose="020B0604020202020204" pitchFamily="34" charset="0"/>
              <a:buNone/>
            </a:pPr>
            <a:endParaRPr lang="en-GB" sz="1100">
              <a:latin typeface="Arial"/>
              <a:ea typeface="ＭＳ Ｐゴシック"/>
              <a:cs typeface="Arial"/>
            </a:endParaRPr>
          </a:p>
          <a:p>
            <a:pPr marL="0" indent="0">
              <a:lnSpc>
                <a:spcPct val="100000"/>
              </a:lnSpc>
              <a:buFont typeface="Arial" panose="020B0604020202020204" pitchFamily="34" charset="0"/>
              <a:buNone/>
            </a:pPr>
            <a:r>
              <a:rPr lang="en">
                <a:latin typeface="Arial"/>
                <a:ea typeface="ＭＳ Ｐゴシック"/>
                <a:cs typeface="Arial"/>
              </a:rPr>
              <a:t>Most service learners take the bus to their service sites, although driving, taking an uber, and walking are all options depending on the distance to your site. If you’re new to the bus system in Milwaukee, the ride MCTS app is a great resource that shows bus routes and times. You can put in the address you’re starting at, the address of your site, and the time you want to be at the site, and the app will tell you exactly what bus to catch, where to catch the bus and at what time. As someone who had never ridden the bus before coming to Marquette, I totally understand how overwhelming taking the bus can be, but the MCTS app walks you through exact steps and is very user friendly. If you are nervous about taking the bus, please email someone from our office, and we can walk you through exactly how to do it. The whole point of Service Learning is to get out and see Milwaukee, and what better way to do that than riding the bus! In addition, if you are nervous to ride the bus alone, please reach out to your Student Coordinator, and they can potentially help to set up a buddy system if there are others going to your site. For more information, you can check out the Safety video on our website or attend DPS safety trainings. </a:t>
            </a:r>
            <a:endParaRPr lang="en-GB" kern="1200"/>
          </a:p>
          <a:p>
            <a:pPr marL="0" indent="0" eaLnBrk="1" hangingPunct="1">
              <a:buFont typeface="Arial" panose="020B0604020202020204" pitchFamily="34" charset="0"/>
              <a:buNone/>
            </a:pPr>
            <a:endParaRPr lang="en-GB" sz="1100">
              <a:latin typeface="+mn-lt"/>
              <a:ea typeface="ＭＳ Ｐゴシック" pitchFamily="-108" charset="-128"/>
            </a:endParaRPr>
          </a:p>
        </p:txBody>
      </p:sp>
    </p:spTree>
    <p:extLst>
      <p:ext uri="{BB962C8B-B14F-4D97-AF65-F5344CB8AC3E}">
        <p14:creationId xmlns:p14="http://schemas.microsoft.com/office/powerpoint/2010/main" val="3264457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108" charset="2"/>
              <a:buNone/>
            </a:pPr>
            <a:r>
              <a:rPr lang="en-US" sz="2100" b="0">
                <a:solidFill>
                  <a:schemeClr val="bg1"/>
                </a:solidFill>
                <a:latin typeface="+mn-lt"/>
                <a:ea typeface="ＭＳ Ｐゴシック"/>
                <a:cs typeface="Arial"/>
              </a:rPr>
              <a:t>Students will receive information on specific requirements related to COVID-19 when they register for service learning. Each site/community partner may have different guidelines. Students are responsible for asking questions and getting clarification if they don’t understand the COVID guidelines at their site. </a:t>
            </a:r>
          </a:p>
          <a:p>
            <a:pPr>
              <a:buFont typeface="Arial" pitchFamily="-108" charset="2"/>
              <a:buNone/>
            </a:pPr>
            <a:endParaRPr lang="en-US" sz="2100" b="0">
              <a:solidFill>
                <a:schemeClr val="bg1"/>
              </a:solidFill>
              <a:latin typeface="+mn-lt"/>
              <a:ea typeface="ＭＳ Ｐゴシック"/>
              <a:cs typeface="Arial"/>
            </a:endParaRPr>
          </a:p>
          <a:p>
            <a:pPr>
              <a:buFont typeface="Arial" pitchFamily="-108" charset="2"/>
              <a:buNone/>
            </a:pPr>
            <a:r>
              <a:rPr lang="en-US" sz="2100" b="0">
                <a:solidFill>
                  <a:schemeClr val="bg1"/>
                </a:solidFill>
                <a:latin typeface="+mn-lt"/>
                <a:ea typeface="ＭＳ Ｐゴシック"/>
                <a:cs typeface="Arial"/>
              </a:rPr>
              <a:t>Some organizations may require a COVID vaccination. Be prepared to provide proof of a vaccination or discuss any allowances or requirements for people who are not vaccinated due to medical reasons. If you do not/cannot have the COVID vaccine and the organization does not allow you to work with their organization, be prepared to find another organization. Our staff can help match with another organization, if needed. </a:t>
            </a:r>
          </a:p>
          <a:p>
            <a:pPr>
              <a:buFont typeface="Arial" pitchFamily="-108" charset="2"/>
              <a:buNone/>
            </a:pPr>
            <a:endParaRPr lang="en-US" sz="2100" b="0">
              <a:solidFill>
                <a:schemeClr val="bg1"/>
              </a:solidFill>
              <a:latin typeface="+mn-lt"/>
              <a:ea typeface="ＭＳ Ｐゴシック"/>
              <a:cs typeface="Arial"/>
            </a:endParaRPr>
          </a:p>
          <a:p>
            <a:pPr>
              <a:buFont typeface="Arial" pitchFamily="-108" charset="2"/>
              <a:buNone/>
            </a:pPr>
            <a:r>
              <a:rPr lang="en-US" sz="2100" b="0">
                <a:solidFill>
                  <a:schemeClr val="bg1"/>
                </a:solidFill>
                <a:latin typeface="+mn-lt"/>
                <a:ea typeface="ＭＳ Ｐゴシック"/>
                <a:cs typeface="Arial"/>
              </a:rPr>
              <a:t>As students be prepared to walk into organizations who are figuring out a new normal or playing “catch up”. For example, many of our school and youth serving organizations will need support with tutoring. If you register to work with a school or youth serving organization, be prepared to assist younger students with academic work. The pandemic had a huge impact on how K-12 students learned and many schools are working extra hard to ensure their students catch up. Keep in mind the impact the pandemic has had marginalized communities and the work of local organizations. Pivots are still happening. MU service learners should exercise patience, be adaptable, and ask questions when needed. </a:t>
            </a:r>
            <a:endParaRPr lang="en-US">
              <a:latin typeface="Arial"/>
              <a:ea typeface="ＭＳ Ｐゴシック"/>
              <a:cs typeface="Arial"/>
            </a:endParaRPr>
          </a:p>
        </p:txBody>
      </p:sp>
      <p:sp>
        <p:nvSpPr>
          <p:cNvPr id="4" name="Slide Number Placeholder 3"/>
          <p:cNvSpPr>
            <a:spLocks noGrp="1"/>
          </p:cNvSpPr>
          <p:nvPr>
            <p:ph type="sldNum" sz="quarter" idx="10"/>
          </p:nvPr>
        </p:nvSpPr>
        <p:spPr/>
        <p:txBody>
          <a:bodyPr/>
          <a:lstStyle/>
          <a:p>
            <a:pPr>
              <a:defRPr/>
            </a:pPr>
            <a:fld id="{28CDC8CD-2FBD-4EC4-B9F3-B19F315321FA}" type="slidenum">
              <a:rPr lang="en-US" smtClean="0"/>
              <a:pPr>
                <a:defRPr/>
              </a:pPr>
              <a:t>7</a:t>
            </a:fld>
            <a:endParaRPr lang="en-US"/>
          </a:p>
        </p:txBody>
      </p:sp>
    </p:spTree>
    <p:extLst>
      <p:ext uri="{BB962C8B-B14F-4D97-AF65-F5344CB8AC3E}">
        <p14:creationId xmlns:p14="http://schemas.microsoft.com/office/powerpoint/2010/main" val="231420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Font typeface="Arial" panose="020B0604020202020204" pitchFamily="34" charset="0"/>
              <a:buNone/>
            </a:pPr>
            <a:endParaRPr lang="en-US" sz="1100">
              <a:latin typeface="Arial"/>
              <a:ea typeface="ＭＳ Ｐゴシック"/>
              <a:cs typeface="Arial"/>
            </a:endParaRPr>
          </a:p>
          <a:p>
            <a:pPr marL="171450" indent="-171450">
              <a:buFont typeface="Arial" panose="020B0604020202020204" pitchFamily="34" charset="0"/>
              <a:buChar char="•"/>
            </a:pPr>
            <a:r>
              <a:rPr lang="en">
                <a:latin typeface="Arial"/>
                <a:ea typeface="ＭＳ Ｐゴシック"/>
                <a:cs typeface="Arial"/>
              </a:rPr>
              <a:t>As a Jesuit university, we place a strong emphasis on reflection. Reflection challenges us to “dig deeper” and increase our awareness of social injustices, and it gives us a chance to talk with others about their unique Service Learning experiences. Check with your professor to find out if you are required to attend a reflection session. </a:t>
            </a:r>
          </a:p>
          <a:p>
            <a:pPr marL="0" indent="0">
              <a:buFont typeface="Arial" panose="020B0604020202020204" pitchFamily="34" charset="0"/>
              <a:buNone/>
            </a:pPr>
            <a:endParaRPr lang="en">
              <a:latin typeface="Arial"/>
              <a:ea typeface="ＭＳ Ｐゴシック"/>
              <a:cs typeface="Arial"/>
            </a:endParaRPr>
          </a:p>
          <a:p>
            <a:pPr marL="171450" indent="-171450">
              <a:buFont typeface="Arial" panose="020B0604020202020204" pitchFamily="34" charset="0"/>
              <a:buChar char="•"/>
            </a:pPr>
            <a:r>
              <a:rPr lang="en">
                <a:latin typeface="Arial"/>
                <a:ea typeface="ＭＳ Ｐゴシック"/>
                <a:cs typeface="Arial"/>
              </a:rPr>
              <a:t>Some reflection session topics are offered twice. If the same topic is offered twice, please ONLY ATTEND one of the days and times that reflection session topic is offered. </a:t>
            </a:r>
            <a:endParaRPr lang="en-US"/>
          </a:p>
          <a:p>
            <a:pPr>
              <a:buFont typeface="Arial" panose="020B0604020202020204" pitchFamily="34" charset="0"/>
              <a:buChar char="•"/>
            </a:pPr>
            <a:endParaRPr lang="en-US"/>
          </a:p>
          <a:p>
            <a:pPr marL="171450" indent="-171450">
              <a:buFont typeface="Arial" panose="020B0604020202020204" pitchFamily="34" charset="0"/>
              <a:buChar char="•"/>
            </a:pPr>
            <a:r>
              <a:rPr lang="en">
                <a:latin typeface="Arial"/>
                <a:ea typeface="ＭＳ Ｐゴシック"/>
                <a:cs typeface="Arial"/>
              </a:rPr>
              <a:t>If you are going to attend a session, you must RSVP in order to reserve a place at the reflection. RSVPing to the session that you want to attend early is very important, especially this semester. We are limiting the number of students at each reflection to support productive conversations, so be sure to register for the reflection session that works best for you and your schedule ASAP. If you arrive more than 15 minutes late or leave more than 15 minutes early, your attendance won’t be counted; these sessions are between an hour and 15 and an hour and 30 minutes long, so be sure to budge</a:t>
            </a:r>
            <a:r>
              <a:rPr lang="en-US">
                <a:latin typeface="Arial"/>
                <a:ea typeface="ＭＳ Ｐゴシック"/>
                <a:cs typeface="Arial"/>
              </a:rPr>
              <a:t>t</a:t>
            </a:r>
            <a:r>
              <a:rPr lang="en">
                <a:latin typeface="Arial"/>
                <a:ea typeface="ＭＳ Ｐゴシック"/>
                <a:cs typeface="Arial"/>
              </a:rPr>
              <a:t> enough time to attend the whole session. </a:t>
            </a:r>
          </a:p>
          <a:p>
            <a:pPr marL="0" indent="0">
              <a:buFont typeface="Arial" panose="020B0604020202020204" pitchFamily="34" charset="0"/>
              <a:buNone/>
            </a:pPr>
            <a:endParaRPr lang="en">
              <a:latin typeface="Arial"/>
              <a:ea typeface="ＭＳ Ｐゴシック"/>
              <a:cs typeface="Arial"/>
            </a:endParaRPr>
          </a:p>
          <a:p>
            <a:pPr marL="171450" indent="-171450">
              <a:buFont typeface="Arial" panose="020B0604020202020204" pitchFamily="34" charset="0"/>
              <a:buChar char="•"/>
            </a:pPr>
            <a:r>
              <a:rPr lang="en">
                <a:latin typeface="Arial"/>
                <a:ea typeface="ＭＳ Ｐゴシック"/>
                <a:cs typeface="Arial"/>
              </a:rPr>
              <a:t>You are encouraged to register NOW for reflection sessions. Sessions tend to fill up quickly. Again, only those who have RSVP’d will have priority access. </a:t>
            </a:r>
            <a:endParaRPr lang="en-US">
              <a:latin typeface="Arial"/>
              <a:ea typeface="ＭＳ Ｐゴシック"/>
              <a:cs typeface="Arial"/>
            </a:endParaRPr>
          </a:p>
          <a:p>
            <a:pPr>
              <a:buFont typeface="Arial" panose="020B0604020202020204" pitchFamily="34" charset="0"/>
              <a:buChar char="•"/>
            </a:pPr>
            <a:endParaRPr lang="en-US"/>
          </a:p>
          <a:p>
            <a:pPr marL="171450" indent="-171450">
              <a:buFont typeface="Arial" panose="020B0604020202020204" pitchFamily="34" charset="0"/>
              <a:buChar char="•"/>
            </a:pPr>
            <a:r>
              <a:rPr lang="en">
                <a:latin typeface="Arial"/>
                <a:ea typeface="ＭＳ Ｐゴシック"/>
                <a:cs typeface="Arial"/>
              </a:rPr>
              <a:t>If you are not familiar with service learning, you can prepare yourself further by attending the Service Learning 1001 Reflection Session, but if you have participated in the Service Learning 1001 Reflection Session in past semesters, you do not need to participate again.</a:t>
            </a:r>
            <a:endParaRPr lang="en-US">
              <a:latin typeface="Arial"/>
              <a:ea typeface="ＭＳ Ｐゴシック"/>
              <a:cs typeface="Arial"/>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Georgia" pitchFamily="-108" charset="0"/>
                <a:cs typeface="Times" pitchFamily="-108" charset="0"/>
              </a:defRPr>
            </a:lvl1pPr>
            <a:lvl2pPr marL="749934" indent="-288436" eaLnBrk="0" hangingPunct="0">
              <a:defRPr sz="2400" b="1">
                <a:solidFill>
                  <a:schemeClr val="tx1"/>
                </a:solidFill>
                <a:latin typeface="Georgia" pitchFamily="-108" charset="0"/>
                <a:cs typeface="Times" pitchFamily="-108" charset="0"/>
              </a:defRPr>
            </a:lvl2pPr>
            <a:lvl3pPr marL="1153744" indent="-230749" eaLnBrk="0" hangingPunct="0">
              <a:defRPr sz="2400" b="1">
                <a:solidFill>
                  <a:schemeClr val="tx1"/>
                </a:solidFill>
                <a:latin typeface="Georgia" pitchFamily="-108" charset="0"/>
                <a:cs typeface="Times" pitchFamily="-108" charset="0"/>
              </a:defRPr>
            </a:lvl3pPr>
            <a:lvl4pPr marL="1615242" indent="-230749" eaLnBrk="0" hangingPunct="0">
              <a:defRPr sz="2400" b="1">
                <a:solidFill>
                  <a:schemeClr val="tx1"/>
                </a:solidFill>
                <a:latin typeface="Georgia" pitchFamily="-108" charset="0"/>
                <a:cs typeface="Times" pitchFamily="-108" charset="0"/>
              </a:defRPr>
            </a:lvl4pPr>
            <a:lvl5pPr marL="2076740" indent="-230749" eaLnBrk="0" hangingPunct="0">
              <a:defRPr sz="2400" b="1">
                <a:solidFill>
                  <a:schemeClr val="tx1"/>
                </a:solidFill>
                <a:latin typeface="Georgia" pitchFamily="-108" charset="0"/>
                <a:cs typeface="Times" pitchFamily="-108" charset="0"/>
              </a:defRPr>
            </a:lvl5pPr>
            <a:lvl6pPr marL="2538237" indent="-230749" eaLnBrk="0" fontAlgn="base" hangingPunct="0">
              <a:spcBef>
                <a:spcPct val="0"/>
              </a:spcBef>
              <a:spcAft>
                <a:spcPct val="0"/>
              </a:spcAft>
              <a:defRPr sz="2400" b="1">
                <a:solidFill>
                  <a:schemeClr val="tx1"/>
                </a:solidFill>
                <a:latin typeface="Georgia" pitchFamily="-108" charset="0"/>
                <a:cs typeface="Times" pitchFamily="-108" charset="0"/>
              </a:defRPr>
            </a:lvl6pPr>
            <a:lvl7pPr marL="2999735" indent="-230749" eaLnBrk="0" fontAlgn="base" hangingPunct="0">
              <a:spcBef>
                <a:spcPct val="0"/>
              </a:spcBef>
              <a:spcAft>
                <a:spcPct val="0"/>
              </a:spcAft>
              <a:defRPr sz="2400" b="1">
                <a:solidFill>
                  <a:schemeClr val="tx1"/>
                </a:solidFill>
                <a:latin typeface="Georgia" pitchFamily="-108" charset="0"/>
                <a:cs typeface="Times" pitchFamily="-108" charset="0"/>
              </a:defRPr>
            </a:lvl7pPr>
            <a:lvl8pPr marL="3461233" indent="-230749" eaLnBrk="0" fontAlgn="base" hangingPunct="0">
              <a:spcBef>
                <a:spcPct val="0"/>
              </a:spcBef>
              <a:spcAft>
                <a:spcPct val="0"/>
              </a:spcAft>
              <a:defRPr sz="2400" b="1">
                <a:solidFill>
                  <a:schemeClr val="tx1"/>
                </a:solidFill>
                <a:latin typeface="Georgia" pitchFamily="-108" charset="0"/>
                <a:cs typeface="Times" pitchFamily="-108" charset="0"/>
              </a:defRPr>
            </a:lvl8pPr>
            <a:lvl9pPr marL="3922730" indent="-230749" eaLnBrk="0" fontAlgn="base" hangingPunct="0">
              <a:spcBef>
                <a:spcPct val="0"/>
              </a:spcBef>
              <a:spcAft>
                <a:spcPct val="0"/>
              </a:spcAft>
              <a:defRPr sz="2400" b="1">
                <a:solidFill>
                  <a:schemeClr val="tx1"/>
                </a:solidFill>
                <a:latin typeface="Georgia" pitchFamily="-108" charset="0"/>
                <a:cs typeface="Times" pitchFamily="-108" charset="0"/>
              </a:defRPr>
            </a:lvl9pPr>
          </a:lstStyle>
          <a:p>
            <a:pPr eaLnBrk="1" hangingPunct="1"/>
            <a:fld id="{4A573E73-91E0-43AE-963C-449D079D7D4D}" type="slidenum">
              <a:rPr lang="en-US" sz="1200" b="0">
                <a:latin typeface="Arial" charset="0"/>
              </a:rPr>
              <a:pPr eaLnBrk="1" hangingPunct="1"/>
              <a:t>8</a:t>
            </a:fld>
            <a:endParaRPr lang="en-US" sz="1200" b="0">
              <a:latin typeface="Arial" charset="0"/>
            </a:endParaRPr>
          </a:p>
        </p:txBody>
      </p:sp>
    </p:spTree>
    <p:extLst>
      <p:ext uri="{BB962C8B-B14F-4D97-AF65-F5344CB8AC3E}">
        <p14:creationId xmlns:p14="http://schemas.microsoft.com/office/powerpoint/2010/main" val="220201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ea typeface="ＭＳ Ｐゴシック"/>
              <a:cs typeface="Arial"/>
            </a:endParaRPr>
          </a:p>
          <a:p>
            <a:r>
              <a:rPr lang="en-US" sz="1200" b="0" i="0" u="none" strike="noStrike" kern="1200">
                <a:solidFill>
                  <a:schemeClr val="tx1"/>
                </a:solidFill>
                <a:effectLst/>
                <a:latin typeface="Arial" charset="0"/>
                <a:ea typeface="ＭＳ Ｐゴシック" pitchFamily="-107" charset="-128"/>
                <a:cs typeface="ＭＳ Ｐゴシック" pitchFamily="-107" charset="-128"/>
              </a:rPr>
              <a:t>Here is a list of the reflection sessions that we have planned for this semester! Like we mentioned before, make sure to RSVP to the session you would like to attend. You RSVP on </a:t>
            </a:r>
            <a:r>
              <a:rPr lang="en-US" sz="1200" b="0" i="0" u="none" strike="noStrike" kern="1200" err="1">
                <a:solidFill>
                  <a:schemeClr val="tx1"/>
                </a:solidFill>
                <a:effectLst/>
                <a:latin typeface="Arial" charset="0"/>
                <a:ea typeface="ＭＳ Ｐゴシック" pitchFamily="-107" charset="-128"/>
                <a:cs typeface="ＭＳ Ｐゴシック" pitchFamily="-107" charset="-128"/>
              </a:rPr>
              <a:t>MUEngage</a:t>
            </a:r>
            <a:r>
              <a:rPr lang="en-US" sz="1200" b="0" i="0" u="none" strike="noStrike" kern="1200">
                <a:solidFill>
                  <a:schemeClr val="tx1"/>
                </a:solidFill>
                <a:effectLst/>
                <a:latin typeface="Arial" charset="0"/>
                <a:ea typeface="ＭＳ Ｐゴシック" pitchFamily="-107" charset="-128"/>
                <a:cs typeface="ＭＳ Ｐゴシック" pitchFamily="-107" charset="-128"/>
              </a:rPr>
              <a:t>, and there is a presentation on our website walking you through exactly how to do that. </a:t>
            </a:r>
            <a:endParaRPr lang="en-US">
              <a:cs typeface="Arial"/>
            </a:endParaRPr>
          </a:p>
        </p:txBody>
      </p:sp>
      <p:sp>
        <p:nvSpPr>
          <p:cNvPr id="4" name="Slide Number Placeholder 3"/>
          <p:cNvSpPr>
            <a:spLocks noGrp="1"/>
          </p:cNvSpPr>
          <p:nvPr>
            <p:ph type="sldNum" sz="quarter" idx="10"/>
          </p:nvPr>
        </p:nvSpPr>
        <p:spPr/>
        <p:txBody>
          <a:bodyPr/>
          <a:lstStyle/>
          <a:p>
            <a:pPr>
              <a:defRPr/>
            </a:pPr>
            <a:fld id="{28CDC8CD-2FBD-4EC4-B9F3-B19F315321FA}" type="slidenum">
              <a:rPr lang="en-US" smtClean="0"/>
              <a:pPr>
                <a:defRPr/>
              </a:pPr>
              <a:t>9</a:t>
            </a:fld>
            <a:endParaRPr lang="en-US"/>
          </a:p>
        </p:txBody>
      </p:sp>
    </p:spTree>
    <p:extLst>
      <p:ext uri="{BB962C8B-B14F-4D97-AF65-F5344CB8AC3E}">
        <p14:creationId xmlns:p14="http://schemas.microsoft.com/office/powerpoint/2010/main" val="124405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306388" y="3505200"/>
            <a:ext cx="4683050" cy="1344706"/>
          </a:xfrm>
        </p:spPr>
        <p:txBody>
          <a:bodyPr anchor="b">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a:xfrm>
            <a:off x="2209800" y="6275388"/>
            <a:ext cx="56388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D9D50E-D752-4DFA-BC25-4FED12F8C0D4}" type="slidenum">
              <a:rPr lang="en-US"/>
              <a:pPr>
                <a:defRPr/>
              </a:pPr>
              <a:t>‹#›</a:t>
            </a:fld>
            <a:endParaRPr lang="en-US"/>
          </a:p>
        </p:txBody>
      </p:sp>
    </p:spTree>
    <p:extLst>
      <p:ext uri="{BB962C8B-B14F-4D97-AF65-F5344CB8AC3E}">
        <p14:creationId xmlns:p14="http://schemas.microsoft.com/office/powerpoint/2010/main" val="3137170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320AD9-3510-43C0-8BBA-169DD967BCE5}" type="slidenum">
              <a:rPr lang="en-US"/>
              <a:pPr>
                <a:defRPr/>
              </a:pPr>
              <a:t>‹#›</a:t>
            </a:fld>
            <a:endParaRPr lang="en-US"/>
          </a:p>
        </p:txBody>
      </p:sp>
    </p:spTree>
    <p:extLst>
      <p:ext uri="{BB962C8B-B14F-4D97-AF65-F5344CB8AC3E}">
        <p14:creationId xmlns:p14="http://schemas.microsoft.com/office/powerpoint/2010/main" val="214743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047C7660-EF6A-4D86-A4FE-D2EB0F195C62}" type="slidenum">
              <a:rPr lang="en-US"/>
              <a:pPr>
                <a:defRPr/>
              </a:pPr>
              <a:t>‹#›</a:t>
            </a:fld>
            <a:endParaRPr lang="en-US"/>
          </a:p>
        </p:txBody>
      </p:sp>
    </p:spTree>
    <p:extLst>
      <p:ext uri="{BB962C8B-B14F-4D97-AF65-F5344CB8AC3E}">
        <p14:creationId xmlns:p14="http://schemas.microsoft.com/office/powerpoint/2010/main" val="139898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6" name="Date Placeholder 3"/>
          <p:cNvSpPr>
            <a:spLocks noGrp="1"/>
          </p:cNvSpPr>
          <p:nvPr>
            <p:ph type="dt" sz="half" idx="15"/>
          </p:nvPr>
        </p:nvSpPr>
        <p:spPr/>
        <p:txBody>
          <a:bodyPr/>
          <a:lstStyle>
            <a:lvl1pPr>
              <a:defRPr/>
            </a:lvl1pPr>
          </a:lstStyle>
          <a:p>
            <a:pPr>
              <a:defRPr/>
            </a:pPr>
            <a:endParaRPr lang="en-US"/>
          </a:p>
        </p:txBody>
      </p:sp>
      <p:sp>
        <p:nvSpPr>
          <p:cNvPr id="10" name="Footer Placeholder 4"/>
          <p:cNvSpPr>
            <a:spLocks noGrp="1"/>
          </p:cNvSpPr>
          <p:nvPr>
            <p:ph type="ftr" sz="quarter" idx="16"/>
          </p:nvPr>
        </p:nvSpPr>
        <p:spPr/>
        <p:txBody>
          <a:bodyPr/>
          <a:lstStyle>
            <a:lvl1pPr>
              <a:defRPr/>
            </a:lvl1pPr>
          </a:lstStyle>
          <a:p>
            <a:pPr>
              <a:defRPr/>
            </a:pPr>
            <a:endParaRPr lang="en-US"/>
          </a:p>
        </p:txBody>
      </p:sp>
      <p:sp>
        <p:nvSpPr>
          <p:cNvPr id="11" name="Slide Number Placeholder 5"/>
          <p:cNvSpPr>
            <a:spLocks noGrp="1"/>
          </p:cNvSpPr>
          <p:nvPr>
            <p:ph type="sldNum" sz="quarter" idx="17"/>
          </p:nvPr>
        </p:nvSpPr>
        <p:spPr/>
        <p:txBody>
          <a:bodyPr/>
          <a:lstStyle>
            <a:lvl1pPr>
              <a:defRPr/>
            </a:lvl1pPr>
          </a:lstStyle>
          <a:p>
            <a:pPr>
              <a:defRPr/>
            </a:pPr>
            <a:fld id="{F78A21CC-CEE1-46ED-9C1F-7298378486F9}" type="slidenum">
              <a:rPr lang="en-US"/>
              <a:pPr>
                <a:defRPr/>
              </a:pPr>
              <a:t>‹#›</a:t>
            </a:fld>
            <a:endParaRPr lang="en-US"/>
          </a:p>
        </p:txBody>
      </p:sp>
    </p:spTree>
    <p:extLst>
      <p:ext uri="{BB962C8B-B14F-4D97-AF65-F5344CB8AC3E}">
        <p14:creationId xmlns:p14="http://schemas.microsoft.com/office/powerpoint/2010/main" val="2193751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9B4DDF-2467-43D2-AC82-66D90F1A18F4}" type="slidenum">
              <a:rPr lang="en-US"/>
              <a:pPr>
                <a:defRPr/>
              </a:pPr>
              <a:t>‹#›</a:t>
            </a:fld>
            <a:endParaRPr lang="en-US"/>
          </a:p>
        </p:txBody>
      </p:sp>
    </p:spTree>
    <p:extLst>
      <p:ext uri="{BB962C8B-B14F-4D97-AF65-F5344CB8AC3E}">
        <p14:creationId xmlns:p14="http://schemas.microsoft.com/office/powerpoint/2010/main" val="933176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AFD64B-16C4-4E78-878D-FD4BAB71B170}" type="slidenum">
              <a:rPr lang="en-US"/>
              <a:pPr>
                <a:defRPr/>
              </a:pPr>
              <a:t>‹#›</a:t>
            </a:fld>
            <a:endParaRPr lang="en-US"/>
          </a:p>
        </p:txBody>
      </p:sp>
    </p:spTree>
    <p:extLst>
      <p:ext uri="{BB962C8B-B14F-4D97-AF65-F5344CB8AC3E}">
        <p14:creationId xmlns:p14="http://schemas.microsoft.com/office/powerpoint/2010/main" val="3770818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2407C9-2AE0-40B5-9AC3-602CB7356171}" type="slidenum">
              <a:rPr lang="en-US"/>
              <a:pPr>
                <a:defRPr/>
              </a:pPr>
              <a:t>‹#›</a:t>
            </a:fld>
            <a:endParaRPr lang="en-US"/>
          </a:p>
        </p:txBody>
      </p:sp>
    </p:spTree>
    <p:extLst>
      <p:ext uri="{BB962C8B-B14F-4D97-AF65-F5344CB8AC3E}">
        <p14:creationId xmlns:p14="http://schemas.microsoft.com/office/powerpoint/2010/main" val="144771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CFE0C7-C5B8-4713-A637-0483D21B2B42}" type="slidenum">
              <a:rPr lang="en-US"/>
              <a:pPr>
                <a:defRPr/>
              </a:pPr>
              <a:t>‹#›</a:t>
            </a:fld>
            <a:endParaRPr lang="en-US"/>
          </a:p>
        </p:txBody>
      </p:sp>
    </p:spTree>
    <p:extLst>
      <p:ext uri="{BB962C8B-B14F-4D97-AF65-F5344CB8AC3E}">
        <p14:creationId xmlns:p14="http://schemas.microsoft.com/office/powerpoint/2010/main" val="104827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oAutofit/>
          </a:bodyPr>
          <a:lstStyle>
            <a:lvl1pPr algn="l">
              <a:lnSpc>
                <a:spcPts val="13800"/>
              </a:lnSpc>
              <a:defRPr sz="13500" b="1" cap="none" spc="-250" baseline="0">
                <a:solidFill>
                  <a:schemeClr val="tx2"/>
                </a:solidFill>
              </a:defRPr>
            </a:lvl1pPr>
          </a:lstStyle>
          <a:p>
            <a:r>
              <a:rPr lang="en-US"/>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88443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oAutofit/>
          </a:bodyPr>
          <a:lstStyle>
            <a:lvl1pPr algn="l">
              <a:lnSpc>
                <a:spcPts val="13800"/>
              </a:lnSpc>
              <a:defRPr sz="13500" b="1" cap="none" spc="-250" baseline="0">
                <a:solidFill>
                  <a:schemeClr val="tx2"/>
                </a:solidFill>
              </a:defRPr>
            </a:lvl1pPr>
          </a:lstStyle>
          <a:p>
            <a:r>
              <a:rPr lang="en-US"/>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Tree>
    <p:extLst>
      <p:ext uri="{BB962C8B-B14F-4D97-AF65-F5344CB8AC3E}">
        <p14:creationId xmlns:p14="http://schemas.microsoft.com/office/powerpoint/2010/main" val="819192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D40388-ABF8-44F6-A44F-1293CB4D51A7}" type="slidenum">
              <a:rPr lang="en-US"/>
              <a:pPr>
                <a:defRPr/>
              </a:pPr>
              <a:t>‹#›</a:t>
            </a:fld>
            <a:endParaRPr lang="en-US"/>
          </a:p>
        </p:txBody>
      </p:sp>
    </p:spTree>
    <p:extLst>
      <p:ext uri="{BB962C8B-B14F-4D97-AF65-F5344CB8AC3E}">
        <p14:creationId xmlns:p14="http://schemas.microsoft.com/office/powerpoint/2010/main" val="381058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Times" pitchFamily="-97" charset="0"/>
            </a:endParaRPr>
          </a:p>
        </p:txBody>
      </p:sp>
      <p:sp>
        <p:nvSpPr>
          <p:cNvPr id="8" name="Rectangle 7"/>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Times" pitchFamily="-97" charset="0"/>
            </a:endParaRPr>
          </a:p>
        </p:txBody>
      </p:sp>
      <p:sp>
        <p:nvSpPr>
          <p:cNvPr id="9" name="Rectangle 8"/>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Times" pitchFamily="-97" charset="0"/>
            </a:endParaRPr>
          </a:p>
        </p:txBody>
      </p:sp>
      <p:sp>
        <p:nvSpPr>
          <p:cNvPr id="10" name="Rectangle 9"/>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Times" pitchFamily="-97" charset="0"/>
            </a:endParaRPr>
          </a:p>
        </p:txBody>
      </p:sp>
      <p:sp>
        <p:nvSpPr>
          <p:cNvPr id="2" name="Title 1"/>
          <p:cNvSpPr>
            <a:spLocks noGrp="1"/>
          </p:cNvSpPr>
          <p:nvPr>
            <p:ph type="title"/>
          </p:nvPr>
        </p:nvSpPr>
        <p:spPr>
          <a:xfrm>
            <a:off x="612775" y="582706"/>
            <a:ext cx="7918450" cy="788894"/>
          </a:xfrm>
        </p:spPr>
        <p:txBody>
          <a:bodyPr>
            <a:noAutofit/>
          </a:bodyPr>
          <a:lstStyle>
            <a:lvl1pPr>
              <a:defRPr/>
            </a:lvl1pPr>
          </a:lstStyle>
          <a:p>
            <a:r>
              <a:rPr lang="en-US"/>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Date Placeholder 6"/>
          <p:cNvSpPr>
            <a:spLocks noGrp="1"/>
          </p:cNvSpPr>
          <p:nvPr>
            <p:ph type="dt" sz="half" idx="10"/>
          </p:nvPr>
        </p:nvSpPr>
        <p:spPr/>
        <p:txBody>
          <a:bodyPr/>
          <a:lstStyle>
            <a:lvl1pPr>
              <a:defRPr/>
            </a:lvl1pPr>
          </a:lstStyle>
          <a:p>
            <a:pPr>
              <a:defRPr/>
            </a:pPr>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D320A848-801A-424C-A732-142C513B4214}" type="slidenum">
              <a:rPr lang="en-US"/>
              <a:pPr>
                <a:defRPr/>
              </a:pPr>
              <a:t>‹#›</a:t>
            </a:fld>
            <a:endParaRPr lang="en-US"/>
          </a:p>
        </p:txBody>
      </p:sp>
    </p:spTree>
    <p:extLst>
      <p:ext uri="{BB962C8B-B14F-4D97-AF65-F5344CB8AC3E}">
        <p14:creationId xmlns:p14="http://schemas.microsoft.com/office/powerpoint/2010/main" val="301692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37D504A-1E4D-4C01-A7A8-7DC867A33C99}" type="slidenum">
              <a:rPr lang="en-US"/>
              <a:pPr>
                <a:defRPr/>
              </a:pPr>
              <a:t>‹#›</a:t>
            </a:fld>
            <a:endParaRPr lang="en-US"/>
          </a:p>
        </p:txBody>
      </p:sp>
    </p:spTree>
    <p:extLst>
      <p:ext uri="{BB962C8B-B14F-4D97-AF65-F5344CB8AC3E}">
        <p14:creationId xmlns:p14="http://schemas.microsoft.com/office/powerpoint/2010/main" val="2289677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8728839-75D5-4966-9B8D-4569E4B416F0}" type="slidenum">
              <a:rPr lang="en-US"/>
              <a:pPr>
                <a:defRPr/>
              </a:pPr>
              <a:t>‹#›</a:t>
            </a:fld>
            <a:endParaRPr lang="en-US"/>
          </a:p>
        </p:txBody>
      </p:sp>
    </p:spTree>
    <p:extLst>
      <p:ext uri="{BB962C8B-B14F-4D97-AF65-F5344CB8AC3E}">
        <p14:creationId xmlns:p14="http://schemas.microsoft.com/office/powerpoint/2010/main" val="327482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68683E-C2A8-49C6-AE6F-AB755E4E8D08}" type="slidenum">
              <a:rPr lang="en-US"/>
              <a:pPr>
                <a:defRPr/>
              </a:pPr>
              <a:t>‹#›</a:t>
            </a:fld>
            <a:endParaRPr lang="en-US"/>
          </a:p>
        </p:txBody>
      </p:sp>
    </p:spTree>
    <p:extLst>
      <p:ext uri="{BB962C8B-B14F-4D97-AF65-F5344CB8AC3E}">
        <p14:creationId xmlns:p14="http://schemas.microsoft.com/office/powerpoint/2010/main" val="2098530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9DE8"/>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2775" y="582613"/>
            <a:ext cx="7918450" cy="78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989013" y="2044700"/>
            <a:ext cx="7165975" cy="408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275388"/>
            <a:ext cx="1600200" cy="365125"/>
          </a:xfrm>
          <a:prstGeom prst="rect">
            <a:avLst/>
          </a:prstGeom>
        </p:spPr>
        <p:txBody>
          <a:bodyPr vert="horz" wrap="square" lIns="91440" tIns="45720" rIns="91440" bIns="45720" numCol="1" anchor="ctr" anchorCtr="0" compatLnSpc="1">
            <a:prstTxWarp prst="textNoShape">
              <a:avLst/>
            </a:prstTxWarp>
          </a:bodyPr>
          <a:lstStyle>
            <a:lvl1pPr>
              <a:defRPr sz="1100">
                <a:solidFill>
                  <a:schemeClr val="tx2"/>
                </a:solidFill>
                <a:latin typeface="Georgia" pitchFamily="-97" charset="0"/>
                <a:ea typeface="+mn-ea"/>
                <a:cs typeface="Times" pitchFamily="-97" charset="0"/>
              </a:defRPr>
            </a:lvl1pPr>
          </a:lstStyle>
          <a:p>
            <a:pPr>
              <a:defRPr/>
            </a:pPr>
            <a:endParaRPr lang="en-US"/>
          </a:p>
        </p:txBody>
      </p:sp>
      <p:sp>
        <p:nvSpPr>
          <p:cNvPr id="5" name="Footer Placeholder 4"/>
          <p:cNvSpPr>
            <a:spLocks noGrp="1"/>
          </p:cNvSpPr>
          <p:nvPr>
            <p:ph type="ftr" sz="quarter" idx="3"/>
          </p:nvPr>
        </p:nvSpPr>
        <p:spPr>
          <a:xfrm>
            <a:off x="2205038" y="6275388"/>
            <a:ext cx="5643562" cy="365125"/>
          </a:xfrm>
          <a:prstGeom prst="rect">
            <a:avLst/>
          </a:prstGeom>
        </p:spPr>
        <p:txBody>
          <a:bodyPr vert="horz" wrap="square" lIns="91440" tIns="45720" rIns="91440" bIns="45720" numCol="1" anchor="ctr" anchorCtr="0" compatLnSpc="1">
            <a:prstTxWarp prst="textNoShape">
              <a:avLst/>
            </a:prstTxWarp>
          </a:bodyPr>
          <a:lstStyle>
            <a:lvl1pPr>
              <a:defRPr sz="1100">
                <a:solidFill>
                  <a:schemeClr val="tx2"/>
                </a:solidFill>
                <a:latin typeface="Georgia" pitchFamily="-97" charset="0"/>
                <a:ea typeface="+mn-ea"/>
                <a:cs typeface="Times" pitchFamily="-97" charset="0"/>
              </a:defRPr>
            </a:lvl1pPr>
          </a:lstStyle>
          <a:p>
            <a:pPr>
              <a:defRPr/>
            </a:pPr>
            <a:endParaRPr lang="en-US"/>
          </a:p>
        </p:txBody>
      </p:sp>
      <p:sp>
        <p:nvSpPr>
          <p:cNvPr id="6" name="Slide Number Placeholder 5"/>
          <p:cNvSpPr>
            <a:spLocks noGrp="1"/>
          </p:cNvSpPr>
          <p:nvPr>
            <p:ph type="sldNum" sz="quarter" idx="4"/>
          </p:nvPr>
        </p:nvSpPr>
        <p:spPr>
          <a:xfrm>
            <a:off x="8077200" y="6275388"/>
            <a:ext cx="609600" cy="365125"/>
          </a:xfrm>
          <a:prstGeom prst="rect">
            <a:avLst/>
          </a:prstGeom>
        </p:spPr>
        <p:txBody>
          <a:bodyPr vert="horz" wrap="square" lIns="91440" tIns="45720" rIns="91440" bIns="45720" numCol="1" anchor="ctr" anchorCtr="0" compatLnSpc="1">
            <a:prstTxWarp prst="textNoShape">
              <a:avLst/>
            </a:prstTxWarp>
          </a:bodyPr>
          <a:lstStyle>
            <a:lvl1pPr algn="r">
              <a:defRPr sz="1400">
                <a:solidFill>
                  <a:schemeClr val="tx2"/>
                </a:solidFill>
              </a:defRPr>
            </a:lvl1pPr>
          </a:lstStyle>
          <a:p>
            <a:pPr>
              <a:defRPr/>
            </a:pPr>
            <a:fld id="{97BF32EC-BB45-4883-9128-FD258C429614}"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748" r:id="rId1"/>
    <p:sldLayoutId id="2147484737" r:id="rId2"/>
    <p:sldLayoutId id="2147484749" r:id="rId3"/>
    <p:sldLayoutId id="2147484750" r:id="rId4"/>
    <p:sldLayoutId id="2147484738" r:id="rId5"/>
    <p:sldLayoutId id="2147484751" r:id="rId6"/>
    <p:sldLayoutId id="2147484739" r:id="rId7"/>
    <p:sldLayoutId id="2147484740" r:id="rId8"/>
    <p:sldLayoutId id="2147484741" r:id="rId9"/>
    <p:sldLayoutId id="2147484742" r:id="rId10"/>
    <p:sldLayoutId id="2147484743" r:id="rId11"/>
    <p:sldLayoutId id="2147484744" r:id="rId12"/>
    <p:sldLayoutId id="2147484745" r:id="rId13"/>
    <p:sldLayoutId id="2147484746" r:id="rId14"/>
    <p:sldLayoutId id="2147484747" r:id="rId15"/>
  </p:sldLayoutIdLst>
  <p:txStyles>
    <p:titleStyle>
      <a:lvl1pPr algn="ctr" rtl="0" eaLnBrk="0" fontAlgn="base" hangingPunct="0">
        <a:spcBef>
          <a:spcPct val="0"/>
        </a:spcBef>
        <a:spcAft>
          <a:spcPct val="0"/>
        </a:spcAft>
        <a:defRPr sz="4200" kern="1200">
          <a:solidFill>
            <a:schemeClr val="accent1"/>
          </a:solidFill>
          <a:latin typeface="+mj-lt"/>
          <a:ea typeface="ＭＳ Ｐゴシック" pitchFamily="34" charset="-128"/>
          <a:cs typeface="ＭＳ Ｐゴシック" pitchFamily="-97" charset="-128"/>
        </a:defRPr>
      </a:lvl1pPr>
      <a:lvl2pPr algn="ctr" rtl="0" eaLnBrk="0" fontAlgn="base" hangingPunct="0">
        <a:spcBef>
          <a:spcPct val="0"/>
        </a:spcBef>
        <a:spcAft>
          <a:spcPct val="0"/>
        </a:spcAft>
        <a:defRPr sz="4200">
          <a:solidFill>
            <a:schemeClr val="accent1"/>
          </a:solidFill>
          <a:latin typeface="Century Gothic" pitchFamily="34" charset="0"/>
          <a:ea typeface="ＭＳ Ｐゴシック" pitchFamily="34" charset="-128"/>
          <a:cs typeface="ＭＳ Ｐゴシック" pitchFamily="-97" charset="-128"/>
        </a:defRPr>
      </a:lvl2pPr>
      <a:lvl3pPr algn="ctr" rtl="0" eaLnBrk="0" fontAlgn="base" hangingPunct="0">
        <a:spcBef>
          <a:spcPct val="0"/>
        </a:spcBef>
        <a:spcAft>
          <a:spcPct val="0"/>
        </a:spcAft>
        <a:defRPr sz="4200">
          <a:solidFill>
            <a:schemeClr val="accent1"/>
          </a:solidFill>
          <a:latin typeface="Century Gothic" pitchFamily="34" charset="0"/>
          <a:ea typeface="ＭＳ Ｐゴシック" pitchFamily="34" charset="-128"/>
          <a:cs typeface="ＭＳ Ｐゴシック" pitchFamily="-97" charset="-128"/>
        </a:defRPr>
      </a:lvl3pPr>
      <a:lvl4pPr algn="ctr" rtl="0" eaLnBrk="0" fontAlgn="base" hangingPunct="0">
        <a:spcBef>
          <a:spcPct val="0"/>
        </a:spcBef>
        <a:spcAft>
          <a:spcPct val="0"/>
        </a:spcAft>
        <a:defRPr sz="4200">
          <a:solidFill>
            <a:schemeClr val="accent1"/>
          </a:solidFill>
          <a:latin typeface="Century Gothic" pitchFamily="34" charset="0"/>
          <a:ea typeface="ＭＳ Ｐゴシック" pitchFamily="34" charset="-128"/>
          <a:cs typeface="ＭＳ Ｐゴシック" pitchFamily="-97" charset="-128"/>
        </a:defRPr>
      </a:lvl4pPr>
      <a:lvl5pPr algn="ctr" rtl="0" eaLnBrk="0" fontAlgn="base" hangingPunct="0">
        <a:spcBef>
          <a:spcPct val="0"/>
        </a:spcBef>
        <a:spcAft>
          <a:spcPct val="0"/>
        </a:spcAft>
        <a:defRPr sz="4200">
          <a:solidFill>
            <a:schemeClr val="accent1"/>
          </a:solidFill>
          <a:latin typeface="Century Gothic" pitchFamily="34" charset="0"/>
          <a:ea typeface="ＭＳ Ｐゴシック" pitchFamily="34" charset="-128"/>
          <a:cs typeface="ＭＳ Ｐゴシック" pitchFamily="-97" charset="-128"/>
        </a:defRPr>
      </a:lvl5pPr>
      <a:lvl6pPr marL="457200" algn="ctr" rtl="0" fontAlgn="base">
        <a:spcBef>
          <a:spcPct val="0"/>
        </a:spcBef>
        <a:spcAft>
          <a:spcPct val="0"/>
        </a:spcAft>
        <a:defRPr sz="4200">
          <a:solidFill>
            <a:schemeClr val="accent1"/>
          </a:solidFill>
          <a:latin typeface="Century Gothic" pitchFamily="34" charset="0"/>
          <a:ea typeface="ＭＳ Ｐゴシック" pitchFamily="34" charset="-128"/>
        </a:defRPr>
      </a:lvl6pPr>
      <a:lvl7pPr marL="914400" algn="ctr" rtl="0" fontAlgn="base">
        <a:spcBef>
          <a:spcPct val="0"/>
        </a:spcBef>
        <a:spcAft>
          <a:spcPct val="0"/>
        </a:spcAft>
        <a:defRPr sz="4200">
          <a:solidFill>
            <a:schemeClr val="accent1"/>
          </a:solidFill>
          <a:latin typeface="Century Gothic" pitchFamily="34" charset="0"/>
          <a:ea typeface="ＭＳ Ｐゴシック" pitchFamily="34" charset="-128"/>
        </a:defRPr>
      </a:lvl7pPr>
      <a:lvl8pPr marL="1371600" algn="ctr" rtl="0" fontAlgn="base">
        <a:spcBef>
          <a:spcPct val="0"/>
        </a:spcBef>
        <a:spcAft>
          <a:spcPct val="0"/>
        </a:spcAft>
        <a:defRPr sz="4200">
          <a:solidFill>
            <a:schemeClr val="accent1"/>
          </a:solidFill>
          <a:latin typeface="Century Gothic" pitchFamily="34" charset="0"/>
          <a:ea typeface="ＭＳ Ｐゴシック" pitchFamily="34" charset="-128"/>
        </a:defRPr>
      </a:lvl8pPr>
      <a:lvl9pPr marL="1828800" algn="ctr" rtl="0" fontAlgn="base">
        <a:spcBef>
          <a:spcPct val="0"/>
        </a:spcBef>
        <a:spcAft>
          <a:spcPct val="0"/>
        </a:spcAft>
        <a:defRPr sz="4200">
          <a:solidFill>
            <a:schemeClr val="accent1"/>
          </a:solidFill>
          <a:latin typeface="Century Gothic" pitchFamily="34" charset="0"/>
          <a:ea typeface="ＭＳ Ｐゴシック" pitchFamily="34" charset="-128"/>
        </a:defRPr>
      </a:lvl9pPr>
    </p:titleStyle>
    <p:bodyStyle>
      <a:lvl1pPr marL="342900" indent="-342900" algn="l" rtl="0" eaLnBrk="0" fontAlgn="base" hangingPunct="0">
        <a:spcBef>
          <a:spcPct val="20000"/>
        </a:spcBef>
        <a:spcAft>
          <a:spcPct val="0"/>
        </a:spcAft>
        <a:buClr>
          <a:schemeClr val="bg2"/>
        </a:buClr>
        <a:buSzPct val="90000"/>
        <a:buFont typeface="Wingdings 2" pitchFamily="-108" charset="2"/>
        <a:buChar char="Ü"/>
        <a:defRPr sz="2200" kern="1200">
          <a:solidFill>
            <a:schemeClr val="tx1"/>
          </a:solidFill>
          <a:latin typeface="+mn-lt"/>
          <a:ea typeface="ＭＳ Ｐゴシック" pitchFamily="34" charset="-128"/>
          <a:cs typeface="ＭＳ Ｐゴシック" pitchFamily="-97" charset="-128"/>
        </a:defRPr>
      </a:lvl1pPr>
      <a:lvl2pPr marL="685800" indent="-336550" algn="l" rtl="0" eaLnBrk="0" fontAlgn="base" hangingPunct="0">
        <a:spcBef>
          <a:spcPct val="20000"/>
        </a:spcBef>
        <a:spcAft>
          <a:spcPct val="0"/>
        </a:spcAft>
        <a:buClr>
          <a:srgbClr val="949FBF"/>
        </a:buClr>
        <a:buSzPct val="90000"/>
        <a:buFont typeface="Wingdings 2" pitchFamily="-108" charset="2"/>
        <a:buChar char="Ü"/>
        <a:defRPr sz="2000" kern="1200">
          <a:solidFill>
            <a:schemeClr val="tx1"/>
          </a:solidFill>
          <a:latin typeface="+mn-lt"/>
          <a:ea typeface="ＭＳ Ｐゴシック" pitchFamily="34" charset="-128"/>
          <a:cs typeface="+mn-cs"/>
        </a:defRPr>
      </a:lvl2pPr>
      <a:lvl3pPr marL="1035050" indent="-349250" algn="l" rtl="0" eaLnBrk="0" fontAlgn="base" hangingPunct="0">
        <a:spcBef>
          <a:spcPct val="20000"/>
        </a:spcBef>
        <a:spcAft>
          <a:spcPct val="0"/>
        </a:spcAft>
        <a:buClr>
          <a:schemeClr val="bg2"/>
        </a:buClr>
        <a:buSzPct val="90000"/>
        <a:buFont typeface="Wingdings 2" pitchFamily="-108" charset="2"/>
        <a:buChar char="Ü"/>
        <a:defRPr kern="1200">
          <a:solidFill>
            <a:schemeClr val="tx1"/>
          </a:solidFill>
          <a:latin typeface="+mn-lt"/>
          <a:ea typeface="ＭＳ Ｐゴシック" pitchFamily="34" charset="-128"/>
          <a:cs typeface="+mn-cs"/>
        </a:defRPr>
      </a:lvl3pPr>
      <a:lvl4pPr marL="1371600" indent="-336550" algn="l" rtl="0" eaLnBrk="0" fontAlgn="base" hangingPunct="0">
        <a:spcBef>
          <a:spcPct val="20000"/>
        </a:spcBef>
        <a:spcAft>
          <a:spcPct val="0"/>
        </a:spcAft>
        <a:buClr>
          <a:srgbClr val="949FBF"/>
        </a:buClr>
        <a:buSzPct val="90000"/>
        <a:buFont typeface="Wingdings 2" pitchFamily="-108" charset="2"/>
        <a:buChar char="Ü"/>
        <a:defRPr kern="1200">
          <a:solidFill>
            <a:schemeClr val="tx1"/>
          </a:solidFill>
          <a:latin typeface="+mn-lt"/>
          <a:ea typeface="ＭＳ Ｐゴシック" pitchFamily="34" charset="-128"/>
          <a:cs typeface="+mn-cs"/>
        </a:defRPr>
      </a:lvl4pPr>
      <a:lvl5pPr marL="1720850" indent="-349250" algn="l" rtl="0" eaLnBrk="0" fontAlgn="base" hangingPunct="0">
        <a:spcBef>
          <a:spcPct val="20000"/>
        </a:spcBef>
        <a:spcAft>
          <a:spcPct val="0"/>
        </a:spcAft>
        <a:buClr>
          <a:schemeClr val="bg2"/>
        </a:buClr>
        <a:buSzPct val="90000"/>
        <a:buFont typeface="Wingdings 2" pitchFamily="-108" charset="2"/>
        <a:buChar char="Ü"/>
        <a:defRPr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hyperlink" Target="mailto:servicelearning@marquette.edu"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www.marquette.edu/servicelearning/safety.shtml" TargetMode="External"/><Relationship Id="rId3" Type="http://schemas.openxmlformats.org/officeDocument/2006/relationships/slideLayout" Target="../slideLayouts/slideLayout2.xml"/><Relationship Id="rId7" Type="http://schemas.openxmlformats.org/officeDocument/2006/relationships/hyperlink" Target="http://maps.google.com/"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ridemcts.com/" TargetMode="External"/><Relationship Id="rId5" Type="http://schemas.openxmlformats.org/officeDocument/2006/relationships/image" Target="../media/image14.jpe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omments" Target="../comments/comment1.xml"/><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hyperlink" Target="http://www.marquette.edu/servicelearning/ReflectionSessions.shtml" TargetMode="External"/><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349" y="0"/>
            <a:ext cx="10354235" cy="6858000"/>
          </a:xfrm>
          <a:prstGeom prst="rect">
            <a:avLst/>
          </a:prstGeom>
        </p:spPr>
      </p:pic>
      <p:sp>
        <p:nvSpPr>
          <p:cNvPr id="3" name="Oval 2"/>
          <p:cNvSpPr/>
          <p:nvPr/>
        </p:nvSpPr>
        <p:spPr>
          <a:xfrm>
            <a:off x="1181100" y="0"/>
            <a:ext cx="6781800" cy="6629400"/>
          </a:xfrm>
          <a:prstGeom prst="ellipse">
            <a:avLst/>
          </a:prstGeom>
          <a:solidFill>
            <a:schemeClr val="tx1">
              <a:alpha val="84000"/>
            </a:schemeClr>
          </a:solidFill>
          <a:ln>
            <a:solidFill>
              <a:schemeClr val="tx1">
                <a:alpha val="58000"/>
              </a:schemeClr>
            </a:solidFill>
          </a:ln>
          <a:effectLst>
            <a:innerShdw blurRad="38100" dist="12700" dir="5400000">
              <a:srgbClr val="FFFFFF"/>
            </a:inn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504950" y="228600"/>
            <a:ext cx="6134100" cy="6172200"/>
          </a:xfrm>
          <a:prstGeom prst="ellipse">
            <a:avLst/>
          </a:prstGeom>
          <a:noFill/>
          <a:ln w="69850">
            <a:solidFill>
              <a:srgbClr val="089DE8">
                <a:alpha val="58000"/>
              </a:srgbClr>
            </a:solidFill>
            <a:prstDash val="sysDash"/>
          </a:ln>
          <a:effectLst>
            <a:innerShdw blurRad="38100" dist="12700" dir="5400000">
              <a:srgbClr val="FFFFFF"/>
            </a:inn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8117" y="452776"/>
            <a:ext cx="8297641" cy="6858000"/>
          </a:xfrm>
          <a:prstGeom prst="rect">
            <a:avLst/>
          </a:prstGeom>
        </p:spPr>
      </p:pic>
      <p:pic>
        <p:nvPicPr>
          <p:cNvPr id="2" name="Audio Recording Jul 23, 2021 at 9:17:14 AM" descr="Audio Recording Jul 23, 2021 at 9:17:14 AM">
            <a:hlinkClick r:id="" action="ppaction://media"/>
            <a:extLst>
              <a:ext uri="{FF2B5EF4-FFF2-40B4-BE49-F238E27FC236}">
                <a16:creationId xmlns:a16="http://schemas.microsoft.com/office/drawing/2014/main" id="{549BB0E9-4958-4F4A-908D-20F4434E5E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6093" y="5524500"/>
            <a:ext cx="812800" cy="812800"/>
          </a:xfrm>
          <a:prstGeom prst="rect">
            <a:avLst/>
          </a:prstGeom>
        </p:spPr>
      </p:pic>
    </p:spTree>
  </p:cSld>
  <p:clrMapOvr>
    <a:masterClrMapping/>
  </p:clrMapOvr>
  <p:transition advTm="97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600200" y="164782"/>
            <a:ext cx="5486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a:solidFill>
                  <a:schemeClr val="accent1"/>
                </a:solidFill>
                <a:latin typeface="Century Gothic" pitchFamily="-108" charset="0"/>
              </a:rPr>
              <a:t>Important Dates</a:t>
            </a:r>
          </a:p>
        </p:txBody>
      </p:sp>
      <p:sp>
        <p:nvSpPr>
          <p:cNvPr id="5" name="Rectangle 4"/>
          <p:cNvSpPr/>
          <p:nvPr/>
        </p:nvSpPr>
        <p:spPr>
          <a:xfrm>
            <a:off x="2487949" y="847955"/>
            <a:ext cx="4170776" cy="4051166"/>
          </a:xfrm>
          <a:prstGeom prst="rect">
            <a:avLst/>
          </a:prstGeom>
          <a:solidFill>
            <a:schemeClr val="tx1"/>
          </a:solidFill>
          <a:ln w="47625">
            <a:solidFill>
              <a:srgbClr val="089DE8"/>
            </a:solidFill>
            <a:prstDash val="solid"/>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800" u="sng">
                <a:solidFill>
                  <a:schemeClr val="bg1"/>
                </a:solidFill>
                <a:latin typeface="Century Gothic"/>
              </a:rPr>
              <a:t>Registration Starts</a:t>
            </a:r>
            <a:r>
              <a:rPr lang="en-US" sz="2800">
                <a:solidFill>
                  <a:schemeClr val="bg1"/>
                </a:solidFill>
                <a:latin typeface="Century Gothic"/>
              </a:rPr>
              <a:t>:</a:t>
            </a:r>
          </a:p>
          <a:p>
            <a:pPr algn="ctr"/>
            <a:r>
              <a:rPr lang="en-US" sz="2600" b="0">
                <a:solidFill>
                  <a:schemeClr val="bg1"/>
                </a:solidFill>
              </a:rPr>
              <a:t>Wednesday, Sept. 8 </a:t>
            </a:r>
            <a:r>
              <a:rPr lang="en-US" sz="2600" b="0">
                <a:solidFill>
                  <a:schemeClr val="bg1"/>
                </a:solidFill>
                <a:latin typeface="Century Gothic"/>
              </a:rPr>
              <a:t>at 12:00pm</a:t>
            </a:r>
            <a:endParaRPr lang="en-US" sz="2800">
              <a:solidFill>
                <a:schemeClr val="bg1"/>
              </a:solidFill>
              <a:latin typeface="Century Gothic"/>
            </a:endParaRPr>
          </a:p>
          <a:p>
            <a:pPr algn="ctr"/>
            <a:endParaRPr lang="en-US" sz="2800">
              <a:solidFill>
                <a:schemeClr val="bg1"/>
              </a:solidFill>
            </a:endParaRPr>
          </a:p>
          <a:p>
            <a:pPr algn="ctr"/>
            <a:r>
              <a:rPr lang="en-US" sz="2800" u="sng">
                <a:solidFill>
                  <a:schemeClr val="bg1"/>
                </a:solidFill>
                <a:latin typeface="Century Gothic"/>
              </a:rPr>
              <a:t>Registration Ends:</a:t>
            </a:r>
          </a:p>
          <a:p>
            <a:pPr algn="ctr"/>
            <a:r>
              <a:rPr lang="en-US" sz="2800" b="0">
                <a:solidFill>
                  <a:schemeClr val="bg1"/>
                </a:solidFill>
                <a:latin typeface="Century Gothic"/>
              </a:rPr>
              <a:t>Friday, Sept. 17 at 5:00pm </a:t>
            </a:r>
          </a:p>
        </p:txBody>
      </p:sp>
      <p:sp>
        <p:nvSpPr>
          <p:cNvPr id="7" name="TextBox 6">
            <a:extLst>
              <a:ext uri="{FF2B5EF4-FFF2-40B4-BE49-F238E27FC236}">
                <a16:creationId xmlns:a16="http://schemas.microsoft.com/office/drawing/2014/main" id="{38DCC6CD-9B87-40F3-B208-6D9760133DB5}"/>
              </a:ext>
            </a:extLst>
          </p:cNvPr>
          <p:cNvSpPr txBox="1"/>
          <p:nvPr/>
        </p:nvSpPr>
        <p:spPr>
          <a:xfrm>
            <a:off x="319368" y="5019863"/>
            <a:ext cx="8505264" cy="1323439"/>
          </a:xfrm>
          <a:prstGeom prst="rect">
            <a:avLst/>
          </a:prstGeom>
          <a:noFill/>
        </p:spPr>
        <p:txBody>
          <a:bodyPr wrap="square" lIns="91440" tIns="45720" rIns="91440" bIns="45720" rtlCol="0" anchor="t">
            <a:spAutoFit/>
          </a:bodyPr>
          <a:lstStyle/>
          <a:p>
            <a:pPr algn="ctr"/>
            <a:r>
              <a:rPr lang="en-US" sz="2000">
                <a:solidFill>
                  <a:schemeClr val="bg1"/>
                </a:solidFill>
                <a:latin typeface="+mn-lt"/>
                <a:cs typeface="Times"/>
              </a:rPr>
              <a:t>The Service Learning Program staff will be in the office ready to take phone calls or emails on </a:t>
            </a:r>
            <a:r>
              <a:rPr lang="en-US" sz="2000">
                <a:solidFill>
                  <a:schemeClr val="bg1"/>
                </a:solidFill>
                <a:highlight>
                  <a:srgbClr val="FFFF00"/>
                </a:highlight>
                <a:latin typeface="+mn-lt"/>
                <a:cs typeface="Times"/>
              </a:rPr>
              <a:t>September 8th </a:t>
            </a:r>
            <a:r>
              <a:rPr lang="en-US" sz="2000">
                <a:solidFill>
                  <a:schemeClr val="bg1"/>
                </a:solidFill>
                <a:latin typeface="+mn-lt"/>
                <a:cs typeface="Times"/>
              </a:rPr>
              <a:t>for students having trouble registering on MUEngage. Students can still call or email any time Monday-Thursday 9am-6pm or Friday 9am-4pm.</a:t>
            </a:r>
          </a:p>
        </p:txBody>
      </p:sp>
      <p:pic>
        <p:nvPicPr>
          <p:cNvPr id="2" name="Audio Recording Jul 23, 2021 at 10:10:13 AM" descr="Audio Recording Jul 23, 2021 at 10:10:13 AM">
            <a:hlinkClick r:id="" action="ppaction://media"/>
            <a:extLst>
              <a:ext uri="{FF2B5EF4-FFF2-40B4-BE49-F238E27FC236}">
                <a16:creationId xmlns:a16="http://schemas.microsoft.com/office/drawing/2014/main" id="{6293521F-050F-D943-A018-1AB80F9F2C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1832" y="5936902"/>
            <a:ext cx="812800" cy="812800"/>
          </a:xfrm>
          <a:prstGeom prst="rect">
            <a:avLst/>
          </a:prstGeom>
        </p:spPr>
      </p:pic>
    </p:spTree>
  </p:cSld>
  <p:clrMapOvr>
    <a:masterClrMapping/>
  </p:clrMapOvr>
  <p:transition advTm="5382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02FC-2C1B-4FCF-8BD5-4B7AC2B404C0}"/>
              </a:ext>
            </a:extLst>
          </p:cNvPr>
          <p:cNvSpPr>
            <a:spLocks noGrp="1"/>
          </p:cNvSpPr>
          <p:nvPr>
            <p:ph type="title"/>
          </p:nvPr>
        </p:nvSpPr>
        <p:spPr>
          <a:xfrm>
            <a:off x="320504" y="2530877"/>
            <a:ext cx="3610651" cy="819144"/>
          </a:xfrm>
        </p:spPr>
        <p:txBody>
          <a:bodyPr wrap="square" anchor="b">
            <a:normAutofit/>
          </a:bodyPr>
          <a:lstStyle/>
          <a:p>
            <a:r>
              <a:rPr lang="en-US"/>
              <a:t>Registration</a:t>
            </a:r>
          </a:p>
        </p:txBody>
      </p:sp>
      <p:sp>
        <p:nvSpPr>
          <p:cNvPr id="3" name="Content Placeholder 2">
            <a:extLst>
              <a:ext uri="{FF2B5EF4-FFF2-40B4-BE49-F238E27FC236}">
                <a16:creationId xmlns:a16="http://schemas.microsoft.com/office/drawing/2014/main" id="{5B5756F6-25C2-4A41-998C-26A2C12B34D3}"/>
              </a:ext>
            </a:extLst>
          </p:cNvPr>
          <p:cNvSpPr>
            <a:spLocks noGrp="1"/>
          </p:cNvSpPr>
          <p:nvPr>
            <p:ph type="body" sz="quarter" idx="13"/>
          </p:nvPr>
        </p:nvSpPr>
        <p:spPr>
          <a:xfrm>
            <a:off x="207034" y="3429000"/>
            <a:ext cx="8729932" cy="2812213"/>
          </a:xfrm>
        </p:spPr>
        <p:txBody>
          <a:bodyPr vert="horz" wrap="square" lIns="91440" tIns="45720" rIns="91440" bIns="45720" numCol="1" anchor="t" anchorCtr="0" compatLnSpc="1">
            <a:prstTxWarp prst="textNoShape">
              <a:avLst/>
            </a:prstTxWarp>
            <a:noAutofit/>
          </a:bodyPr>
          <a:lstStyle/>
          <a:p>
            <a:pPr algn="ctr">
              <a:lnSpc>
                <a:spcPct val="90000"/>
              </a:lnSpc>
              <a:spcBef>
                <a:spcPts val="600"/>
              </a:spcBef>
              <a:spcAft>
                <a:spcPts val="600"/>
              </a:spcAft>
            </a:pPr>
            <a:r>
              <a:rPr lang="en-US" sz="2400" b="1">
                <a:solidFill>
                  <a:schemeClr val="bg1"/>
                </a:solidFill>
                <a:latin typeface="Calibri" panose="020F0502020204030204" pitchFamily="34" charset="0"/>
                <a:ea typeface="ＭＳ Ｐゴシック"/>
                <a:cs typeface="Calibri" panose="020F0502020204030204" pitchFamily="34" charset="0"/>
              </a:rPr>
              <a:t>We have instructions on how to register properly for service learning and we need to review those instructions!</a:t>
            </a:r>
          </a:p>
          <a:p>
            <a:pPr>
              <a:lnSpc>
                <a:spcPct val="90000"/>
              </a:lnSpc>
              <a:spcBef>
                <a:spcPts val="600"/>
              </a:spcBef>
              <a:spcAft>
                <a:spcPts val="600"/>
              </a:spcAft>
            </a:pPr>
            <a:endParaRPr lang="en-US" sz="2400" b="1">
              <a:solidFill>
                <a:schemeClr val="bg1"/>
              </a:solidFill>
              <a:latin typeface="Calibri" panose="020F0502020204030204" pitchFamily="34" charset="0"/>
              <a:ea typeface="ＭＳ Ｐゴシック"/>
              <a:cs typeface="Calibri" panose="020F0502020204030204" pitchFamily="34" charset="0"/>
            </a:endParaRPr>
          </a:p>
          <a:p>
            <a:pPr algn="ctr">
              <a:lnSpc>
                <a:spcPct val="90000"/>
              </a:lnSpc>
              <a:spcBef>
                <a:spcPts val="600"/>
              </a:spcBef>
              <a:spcAft>
                <a:spcPts val="600"/>
              </a:spcAft>
            </a:pPr>
            <a:r>
              <a:rPr lang="en-US" sz="2400" b="1">
                <a:solidFill>
                  <a:schemeClr val="bg1"/>
                </a:solidFill>
                <a:latin typeface="Calibri" panose="020F0502020204030204" pitchFamily="34" charset="0"/>
                <a:ea typeface="ＭＳ Ｐゴシック"/>
                <a:cs typeface="Calibri" panose="020F0502020204030204" pitchFamily="34" charset="0"/>
              </a:rPr>
              <a:t>REGISTER THROUGH YOUR SERVICE LEARNING COURSE </a:t>
            </a:r>
            <a:r>
              <a:rPr lang="en-US" sz="2400">
                <a:solidFill>
                  <a:schemeClr val="bg1"/>
                </a:solidFill>
                <a:latin typeface="Calibri" panose="020F0502020204030204" pitchFamily="34" charset="0"/>
                <a:ea typeface="ＭＳ Ｐゴシック"/>
                <a:cs typeface="Calibri" panose="020F0502020204030204" pitchFamily="34" charset="0"/>
              </a:rPr>
              <a:t>and not a volunteer opportunity posted by the community partner.</a:t>
            </a:r>
            <a:endParaRPr lang="en-US" sz="2400">
              <a:solidFill>
                <a:schemeClr val="bg1"/>
              </a:solidFill>
              <a:latin typeface="Calibri" panose="020F0502020204030204" pitchFamily="34" charset="0"/>
              <a:cs typeface="Calibri" panose="020F0502020204030204" pitchFamily="34" charset="0"/>
            </a:endParaRPr>
          </a:p>
          <a:p>
            <a:pPr>
              <a:lnSpc>
                <a:spcPct val="90000"/>
              </a:lnSpc>
              <a:spcBef>
                <a:spcPts val="600"/>
              </a:spcBef>
              <a:spcAft>
                <a:spcPts val="600"/>
              </a:spcAft>
            </a:pPr>
            <a:endParaRPr lang="en-US" sz="2200">
              <a:solidFill>
                <a:schemeClr val="bg1"/>
              </a:solidFill>
              <a:ea typeface="ＭＳ Ｐゴシック"/>
            </a:endParaRPr>
          </a:p>
        </p:txBody>
      </p:sp>
      <p:pic>
        <p:nvPicPr>
          <p:cNvPr id="5" name="Picture 5">
            <a:extLst>
              <a:ext uri="{FF2B5EF4-FFF2-40B4-BE49-F238E27FC236}">
                <a16:creationId xmlns:a16="http://schemas.microsoft.com/office/drawing/2014/main" id="{0E2BF468-33C3-4EF5-82A2-F06DD01C5FC9}"/>
              </a:ext>
            </a:extLst>
          </p:cNvPr>
          <p:cNvPicPr>
            <a:picLocks noGrp="1" noChangeAspect="1"/>
          </p:cNvPicPr>
          <p:nvPr>
            <p:ph type="pic" idx="1"/>
          </p:nvPr>
        </p:nvPicPr>
        <p:blipFill rotWithShape="1">
          <a:blip r:embed="rId5"/>
          <a:stretch/>
        </p:blipFill>
        <p:spPr>
          <a:xfrm>
            <a:off x="2125830" y="373005"/>
            <a:ext cx="4892339" cy="1859895"/>
          </a:xfrm>
          <a:prstGeom prst="rect">
            <a:avLst/>
          </a:prstGeom>
          <a:ln w="28575" cap="sq">
            <a:solidFill>
              <a:schemeClr val="bg2"/>
            </a:solidFill>
            <a:miter lim="800000"/>
          </a:ln>
          <a:effectLst>
            <a:outerShdw blurRad="57150" dist="50800" dir="2700000" algn="tl" rotWithShape="0">
              <a:srgbClr val="000000">
                <a:alpha val="40000"/>
              </a:srgbClr>
            </a:outerShdw>
          </a:effectLst>
        </p:spPr>
      </p:pic>
      <p:pic>
        <p:nvPicPr>
          <p:cNvPr id="4" name="Audio Recording Jul 23, 2021 at 10:12:27 AM" descr="Audio Recording Jul 23, 2021 at 10:12:27 AM">
            <a:hlinkClick r:id="" action="ppaction://media"/>
            <a:extLst>
              <a:ext uri="{FF2B5EF4-FFF2-40B4-BE49-F238E27FC236}">
                <a16:creationId xmlns:a16="http://schemas.microsoft.com/office/drawing/2014/main" id="{FC51C618-D2F1-2B43-AB2C-C77CF84E01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2253" y="5507392"/>
            <a:ext cx="812800" cy="812800"/>
          </a:xfrm>
          <a:prstGeom prst="rect">
            <a:avLst/>
          </a:prstGeom>
        </p:spPr>
      </p:pic>
    </p:spTree>
    <p:extLst>
      <p:ext uri="{BB962C8B-B14F-4D97-AF65-F5344CB8AC3E}">
        <p14:creationId xmlns:p14="http://schemas.microsoft.com/office/powerpoint/2010/main" val="252846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189781"/>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a:solidFill>
                  <a:srgbClr val="FFAF03"/>
                </a:solidFill>
                <a:latin typeface="Century Gothic" pitchFamily="-108" charset="0"/>
              </a:rPr>
              <a:t>Things You Should Know…</a:t>
            </a:r>
          </a:p>
        </p:txBody>
      </p:sp>
      <p:sp>
        <p:nvSpPr>
          <p:cNvPr id="10" name="TextBox 9"/>
          <p:cNvSpPr txBox="1"/>
          <p:nvPr/>
        </p:nvSpPr>
        <p:spPr>
          <a:xfrm>
            <a:off x="419100" y="897667"/>
            <a:ext cx="8305800" cy="6422271"/>
          </a:xfrm>
          <a:prstGeom prst="rect">
            <a:avLst/>
          </a:prstGeom>
          <a:noFill/>
        </p:spPr>
        <p:txBody>
          <a:bodyPr wrap="square" lIns="91440" tIns="45720" rIns="91440" bIns="45720" rtlCol="0" anchor="t">
            <a:spAutoFit/>
          </a:bodyPr>
          <a:lstStyle/>
          <a:p>
            <a:pPr>
              <a:spcBef>
                <a:spcPts val="600"/>
              </a:spcBef>
              <a:spcAft>
                <a:spcPts val="800"/>
              </a:spcAft>
            </a:pPr>
            <a:endParaRPr lang="en-US" sz="2200" u="sng">
              <a:solidFill>
                <a:schemeClr val="bg1"/>
              </a:solidFill>
              <a:latin typeface="+mn-lt"/>
              <a:cs typeface="Calibri Light"/>
            </a:endParaRPr>
          </a:p>
          <a:p>
            <a:pPr marL="342900" indent="-342900">
              <a:spcBef>
                <a:spcPts val="600"/>
              </a:spcBef>
              <a:spcAft>
                <a:spcPts val="800"/>
              </a:spcAft>
              <a:buFont typeface="Arial" panose="020B0604020202020204" pitchFamily="34" charset="0"/>
              <a:buChar char="•"/>
            </a:pPr>
            <a:r>
              <a:rPr lang="en-US" u="sng" err="1">
                <a:solidFill>
                  <a:schemeClr val="bg1"/>
                </a:solidFill>
                <a:latin typeface="Calibri" panose="020F0502020204030204" pitchFamily="34" charset="0"/>
                <a:cs typeface="Calibri" panose="020F0502020204030204" pitchFamily="34" charset="0"/>
              </a:rPr>
              <a:t>Frfr</a:t>
            </a:r>
            <a:r>
              <a:rPr lang="en-US" b="0">
                <a:solidFill>
                  <a:schemeClr val="bg1"/>
                </a:solidFill>
                <a:latin typeface="Calibri" panose="020F0502020204030204" pitchFamily="34" charset="0"/>
                <a:cs typeface="Calibri" panose="020F0502020204030204" pitchFamily="34" charset="0"/>
              </a:rPr>
              <a:t> (for real for real)…we need you to pay attention and read thoroughly the follow-up email </a:t>
            </a:r>
            <a:r>
              <a:rPr lang="en-US" u="sng">
                <a:solidFill>
                  <a:schemeClr val="bg1"/>
                </a:solidFill>
                <a:latin typeface="Calibri" panose="020F0502020204030204" pitchFamily="34" charset="0"/>
                <a:cs typeface="Calibri" panose="020F0502020204030204" pitchFamily="34" charset="0"/>
              </a:rPr>
              <a:t>AFTER</a:t>
            </a:r>
            <a:r>
              <a:rPr lang="en-US" b="0">
                <a:solidFill>
                  <a:schemeClr val="bg1"/>
                </a:solidFill>
                <a:latin typeface="Calibri" panose="020F0502020204030204" pitchFamily="34" charset="0"/>
                <a:cs typeface="Calibri" panose="020F0502020204030204" pitchFamily="34" charset="0"/>
              </a:rPr>
              <a:t> you register.</a:t>
            </a:r>
            <a:endParaRPr lang="en-US">
              <a:solidFill>
                <a:schemeClr val="bg1"/>
              </a:solidFill>
              <a:latin typeface="Calibri" panose="020F0502020204030204" pitchFamily="34" charset="0"/>
              <a:cs typeface="Calibri" panose="020F0502020204030204" pitchFamily="34" charset="0"/>
            </a:endParaRPr>
          </a:p>
          <a:p>
            <a:pPr marL="342900" indent="-342900">
              <a:spcBef>
                <a:spcPts val="600"/>
              </a:spcBef>
              <a:spcAft>
                <a:spcPts val="800"/>
              </a:spcAft>
              <a:buFont typeface="Arial" panose="020B0604020202020204" pitchFamily="34" charset="0"/>
              <a:buChar char="•"/>
            </a:pPr>
            <a:r>
              <a:rPr lang="en-US" b="0">
                <a:solidFill>
                  <a:schemeClr val="bg1"/>
                </a:solidFill>
                <a:latin typeface="Calibri" panose="020F0502020204030204" pitchFamily="34" charset="0"/>
                <a:cs typeface="Calibri" panose="020F0502020204030204" pitchFamily="34" charset="0"/>
              </a:rPr>
              <a:t>Service starts </a:t>
            </a:r>
            <a:r>
              <a:rPr lang="en-US" u="sng">
                <a:solidFill>
                  <a:schemeClr val="bg1"/>
                </a:solidFill>
                <a:latin typeface="Calibri" panose="020F0502020204030204" pitchFamily="34" charset="0"/>
                <a:cs typeface="Calibri" panose="020F0502020204030204" pitchFamily="34" charset="0"/>
              </a:rPr>
              <a:t>AFTER</a:t>
            </a:r>
            <a:r>
              <a:rPr lang="en-US" b="0">
                <a:solidFill>
                  <a:schemeClr val="bg1"/>
                </a:solidFill>
                <a:latin typeface="Calibri" panose="020F0502020204030204" pitchFamily="34" charset="0"/>
                <a:cs typeface="Calibri" panose="020F0502020204030204" pitchFamily="34" charset="0"/>
              </a:rPr>
              <a:t> your orientation, any background check clearance, and/or trainings</a:t>
            </a:r>
          </a:p>
          <a:p>
            <a:pPr marL="342900" indent="-342900">
              <a:spcBef>
                <a:spcPts val="600"/>
              </a:spcBef>
              <a:spcAft>
                <a:spcPts val="800"/>
              </a:spcAft>
              <a:buFont typeface="Arial" panose="020B0604020202020204" pitchFamily="34" charset="0"/>
              <a:buChar char="•"/>
            </a:pPr>
            <a:r>
              <a:rPr lang="en-US" u="sng">
                <a:solidFill>
                  <a:schemeClr val="bg1"/>
                </a:solidFill>
                <a:latin typeface="Calibri" panose="020F0502020204030204" pitchFamily="34" charset="0"/>
                <a:cs typeface="Calibri" panose="020F0502020204030204" pitchFamily="34" charset="0"/>
              </a:rPr>
              <a:t>DO NOT </a:t>
            </a:r>
            <a:r>
              <a:rPr lang="en-US" b="0">
                <a:solidFill>
                  <a:schemeClr val="bg1"/>
                </a:solidFill>
                <a:latin typeface="Calibri" panose="020F0502020204030204" pitchFamily="34" charset="0"/>
                <a:cs typeface="Calibri" panose="020F0502020204030204" pitchFamily="34" charset="0"/>
              </a:rPr>
              <a:t>contact organizations before registration or try to arrange your own placement with organizations that are partners with the Service Learning Program.</a:t>
            </a:r>
          </a:p>
          <a:p>
            <a:pPr marL="342900" indent="-342900">
              <a:spcBef>
                <a:spcPts val="600"/>
              </a:spcBef>
              <a:spcAft>
                <a:spcPts val="800"/>
              </a:spcAft>
              <a:buFont typeface="Arial" panose="020B0604020202020204" pitchFamily="34" charset="0"/>
              <a:buChar char="•"/>
            </a:pPr>
            <a:r>
              <a:rPr lang="en-US" u="sng">
                <a:solidFill>
                  <a:schemeClr val="bg1"/>
                </a:solidFill>
                <a:latin typeface="Calibri" panose="020F0502020204030204" pitchFamily="34" charset="0"/>
                <a:cs typeface="Calibri" panose="020F0502020204030204" pitchFamily="34" charset="0"/>
              </a:rPr>
              <a:t>DO NOT </a:t>
            </a:r>
            <a:r>
              <a:rPr lang="en-US" b="0">
                <a:solidFill>
                  <a:schemeClr val="bg1"/>
                </a:solidFill>
                <a:latin typeface="Calibri" panose="020F0502020204030204" pitchFamily="34" charset="0"/>
                <a:cs typeface="Calibri" panose="020F0502020204030204" pitchFamily="34" charset="0"/>
              </a:rPr>
              <a:t>register for more than one site placement!!</a:t>
            </a:r>
          </a:p>
          <a:p>
            <a:endParaRPr lang="en-US" b="0">
              <a:solidFill>
                <a:prstClr val="black"/>
              </a:solidFill>
              <a:latin typeface="Calibri" panose="020F0502020204030204" pitchFamily="34" charset="0"/>
              <a:cs typeface="Calibri" panose="020F0502020204030204" pitchFamily="34" charset="0"/>
            </a:endParaRPr>
          </a:p>
          <a:p>
            <a:pPr algn="ctr"/>
            <a:r>
              <a:rPr lang="en-US">
                <a:solidFill>
                  <a:prstClr val="black"/>
                </a:solidFill>
                <a:latin typeface="Calibri" panose="020F0502020204030204" pitchFamily="34" charset="0"/>
                <a:cs typeface="Calibri" panose="020F0502020204030204" pitchFamily="34" charset="0"/>
              </a:rPr>
              <a:t>Again…read, listen, or view the MUEngage instructions listed on the Service Learning Program website.</a:t>
            </a:r>
          </a:p>
          <a:p>
            <a:pPr marL="342900" indent="-342900">
              <a:buFont typeface="Arial" panose="020B0604020202020204" pitchFamily="34" charset="0"/>
              <a:buChar char="•"/>
            </a:pPr>
            <a:endParaRPr lang="en-US">
              <a:solidFill>
                <a:prstClr val="black"/>
              </a:solidFill>
              <a:latin typeface="Century Gothic"/>
            </a:endParaRPr>
          </a:p>
          <a:p>
            <a:endParaRPr lang="en-US">
              <a:solidFill>
                <a:prstClr val="black"/>
              </a:solidFill>
              <a:latin typeface="Century Gothic"/>
            </a:endParaRPr>
          </a:p>
          <a:p>
            <a:pPr marL="342900" indent="-342900">
              <a:buFont typeface="Arial" panose="020B0604020202020204" pitchFamily="34" charset="0"/>
              <a:buChar char="•"/>
            </a:pPr>
            <a:endParaRPr lang="en-US">
              <a:solidFill>
                <a:prstClr val="black"/>
              </a:solidFill>
            </a:endParaRPr>
          </a:p>
        </p:txBody>
      </p:sp>
      <p:pic>
        <p:nvPicPr>
          <p:cNvPr id="3" name="Audio Recording Jul 28, 2021 at 2:07:48 PM" descr="Audio Recording Jul 28, 2021 at 2:07:48 PM">
            <a:hlinkClick r:id="" action="ppaction://media"/>
            <a:extLst>
              <a:ext uri="{FF2B5EF4-FFF2-40B4-BE49-F238E27FC236}">
                <a16:creationId xmlns:a16="http://schemas.microsoft.com/office/drawing/2014/main" id="{00DA4FE0-5147-0942-A167-DB32CD458F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5250" y="5855419"/>
            <a:ext cx="812800" cy="812800"/>
          </a:xfrm>
          <a:prstGeom prst="rect">
            <a:avLst/>
          </a:prstGeom>
        </p:spPr>
      </p:pic>
    </p:spTree>
    <p:extLst>
      <p:ext uri="{BB962C8B-B14F-4D97-AF65-F5344CB8AC3E}">
        <p14:creationId xmlns:p14="http://schemas.microsoft.com/office/powerpoint/2010/main" val="3193380959"/>
      </p:ext>
    </p:extLst>
  </p:cSld>
  <p:clrMapOvr>
    <a:masterClrMapping/>
  </p:clrMapOvr>
  <p:transition advTm="782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35082" y="527389"/>
            <a:ext cx="88738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a:solidFill>
                  <a:srgbClr val="FFAF03"/>
                </a:solidFill>
                <a:latin typeface="Century Gothic" pitchFamily="-108" charset="0"/>
              </a:rPr>
              <a:t>More Things You Should Know…</a:t>
            </a:r>
          </a:p>
        </p:txBody>
      </p:sp>
      <p:sp>
        <p:nvSpPr>
          <p:cNvPr id="10" name="TextBox 9"/>
          <p:cNvSpPr txBox="1"/>
          <p:nvPr/>
        </p:nvSpPr>
        <p:spPr>
          <a:xfrm>
            <a:off x="439727" y="1448202"/>
            <a:ext cx="8264546" cy="4770537"/>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US" sz="2800" b="0">
                <a:solidFill>
                  <a:prstClr val="black"/>
                </a:solidFill>
                <a:latin typeface="Calibri" panose="020F0502020204030204" pitchFamily="34" charset="0"/>
                <a:cs typeface="Calibri" panose="020F0502020204030204" pitchFamily="34" charset="0"/>
              </a:rPr>
              <a:t>Other MU Sponsored Volunteer Programs</a:t>
            </a:r>
          </a:p>
          <a:p>
            <a:pPr marL="457200" indent="-457200">
              <a:lnSpc>
                <a:spcPct val="200000"/>
              </a:lnSpc>
              <a:buFont typeface="Arial" panose="020B0604020202020204" pitchFamily="34" charset="0"/>
              <a:buChar char="•"/>
            </a:pPr>
            <a:r>
              <a:rPr lang="en-US" sz="2800" b="0">
                <a:solidFill>
                  <a:prstClr val="black"/>
                </a:solidFill>
                <a:latin typeface="Calibri" panose="020F0502020204030204" pitchFamily="34" charset="0"/>
                <a:cs typeface="Calibri" panose="020F0502020204030204" pitchFamily="34" charset="0"/>
              </a:rPr>
              <a:t>Two or more Service Learning Courses</a:t>
            </a:r>
          </a:p>
          <a:p>
            <a:pPr marL="457200" indent="-457200">
              <a:lnSpc>
                <a:spcPct val="200000"/>
              </a:lnSpc>
              <a:buFont typeface="Arial" panose="020B0604020202020204" pitchFamily="34" charset="0"/>
              <a:buChar char="•"/>
            </a:pPr>
            <a:r>
              <a:rPr lang="en-US" sz="2800" b="0">
                <a:solidFill>
                  <a:prstClr val="black"/>
                </a:solidFill>
                <a:latin typeface="Calibri" panose="020F0502020204030204" pitchFamily="34" charset="0"/>
                <a:cs typeface="Calibri" panose="020F0502020204030204" pitchFamily="34" charset="0"/>
              </a:rPr>
              <a:t>Site/Organization Not Listed for Course</a:t>
            </a:r>
          </a:p>
          <a:p>
            <a:pPr marL="457200" indent="-457200">
              <a:lnSpc>
                <a:spcPct val="200000"/>
              </a:lnSpc>
              <a:buFont typeface="Arial" panose="020B0604020202020204" pitchFamily="34" charset="0"/>
              <a:buChar char="•"/>
            </a:pPr>
            <a:r>
              <a:rPr lang="en-US" sz="2800" b="0">
                <a:solidFill>
                  <a:prstClr val="black"/>
                </a:solidFill>
                <a:latin typeface="Calibri" panose="020F0502020204030204" pitchFamily="34" charset="0"/>
                <a:cs typeface="Calibri" panose="020F0502020204030204" pitchFamily="34" charset="0"/>
              </a:rPr>
              <a:t>Logging Impacts</a:t>
            </a:r>
          </a:p>
          <a:p>
            <a:pPr marL="457200" indent="-457200">
              <a:lnSpc>
                <a:spcPct val="200000"/>
              </a:lnSpc>
              <a:buFont typeface="Arial" panose="020B0604020202020204" pitchFamily="34" charset="0"/>
              <a:buChar char="•"/>
            </a:pPr>
            <a:r>
              <a:rPr lang="en-US" sz="2800" b="0">
                <a:solidFill>
                  <a:prstClr val="black"/>
                </a:solidFill>
                <a:latin typeface="Calibri" panose="020F0502020204030204" pitchFamily="34" charset="0"/>
                <a:cs typeface="Calibri" panose="020F0502020204030204" pitchFamily="34" charset="0"/>
              </a:rPr>
              <a:t>Multiple management systems</a:t>
            </a:r>
          </a:p>
          <a:p>
            <a:endParaRPr lang="en-US">
              <a:solidFill>
                <a:prstClr val="black"/>
              </a:solidFill>
            </a:endParaRPr>
          </a:p>
        </p:txBody>
      </p:sp>
      <p:pic>
        <p:nvPicPr>
          <p:cNvPr id="3" name="Audio Recording Jul 28, 2021 at 1:55:22 PM" descr="Audio Recording Jul 28, 2021 at 1:55:22 PM">
            <a:hlinkClick r:id="" action="ppaction://media"/>
            <a:extLst>
              <a:ext uri="{FF2B5EF4-FFF2-40B4-BE49-F238E27FC236}">
                <a16:creationId xmlns:a16="http://schemas.microsoft.com/office/drawing/2014/main" id="{71BE6D4D-4679-A643-B683-FCD0512D9A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3600" y="5506380"/>
            <a:ext cx="812800" cy="812800"/>
          </a:xfrm>
          <a:prstGeom prst="rect">
            <a:avLst/>
          </a:prstGeom>
        </p:spPr>
      </p:pic>
    </p:spTree>
    <p:extLst>
      <p:ext uri="{BB962C8B-B14F-4D97-AF65-F5344CB8AC3E}">
        <p14:creationId xmlns:p14="http://schemas.microsoft.com/office/powerpoint/2010/main" val="3433881599"/>
      </p:ext>
    </p:extLst>
  </p:cSld>
  <p:clrMapOvr>
    <a:masterClrMapping/>
  </p:clrMapOvr>
  <p:transition advTm="1456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7000" y="171279"/>
            <a:ext cx="4913122" cy="791391"/>
          </a:xfrm>
          <a:noFill/>
        </p:spPr>
        <p:txBody>
          <a:bodyPr/>
          <a:lstStyle/>
          <a:p>
            <a:pPr algn="l"/>
            <a:r>
              <a:rPr lang="en-US" sz="4400" b="1"/>
              <a:t>Tips for Success</a:t>
            </a:r>
          </a:p>
        </p:txBody>
      </p:sp>
      <p:sp>
        <p:nvSpPr>
          <p:cNvPr id="3" name="Content Placeholder 2"/>
          <p:cNvSpPr>
            <a:spLocks noGrp="1"/>
          </p:cNvSpPr>
          <p:nvPr>
            <p:ph idx="1"/>
          </p:nvPr>
        </p:nvSpPr>
        <p:spPr>
          <a:xfrm>
            <a:off x="2133600" y="1606988"/>
            <a:ext cx="6683181" cy="4403715"/>
          </a:xfrm>
        </p:spPr>
        <p:txBody>
          <a:bodyPr>
            <a:normAutofit/>
          </a:bodyPr>
          <a:lstStyle/>
          <a:p>
            <a:r>
              <a:rPr lang="en-US" sz="2800">
                <a:solidFill>
                  <a:schemeClr val="bg1"/>
                </a:solidFill>
                <a:ea typeface="ＭＳ Ｐゴシック"/>
              </a:rPr>
              <a:t>Late Sign-Ups/Switching Sites</a:t>
            </a:r>
          </a:p>
          <a:p>
            <a:r>
              <a:rPr lang="en-US" sz="2800">
                <a:solidFill>
                  <a:schemeClr val="bg1"/>
                </a:solidFill>
                <a:ea typeface="ＭＳ Ｐゴシック"/>
              </a:rPr>
              <a:t>Background Checks, Important Paperwork, and Trainings</a:t>
            </a:r>
          </a:p>
          <a:p>
            <a:r>
              <a:rPr lang="en-US" sz="2800">
                <a:solidFill>
                  <a:schemeClr val="bg1"/>
                </a:solidFill>
                <a:ea typeface="ＭＳ Ｐゴシック"/>
              </a:rPr>
              <a:t>Falsifying Hours</a:t>
            </a:r>
          </a:p>
          <a:p>
            <a:r>
              <a:rPr lang="en-US" sz="2800">
                <a:solidFill>
                  <a:schemeClr val="bg1"/>
                </a:solidFill>
                <a:ea typeface="ＭＳ Ｐゴシック"/>
              </a:rPr>
              <a:t>Final Grades</a:t>
            </a:r>
          </a:p>
          <a:p>
            <a:r>
              <a:rPr lang="en-US" sz="2800">
                <a:solidFill>
                  <a:schemeClr val="bg1"/>
                </a:solidFill>
                <a:ea typeface="ＭＳ Ｐゴシック"/>
              </a:rPr>
              <a:t>Are You An Athlete?</a:t>
            </a:r>
          </a:p>
          <a:p>
            <a:pPr marL="0" indent="0">
              <a:buNone/>
            </a:pPr>
            <a:endParaRPr lang="en-US" sz="1800">
              <a:solidFill>
                <a:schemeClr val="bg1"/>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974" y="455573"/>
            <a:ext cx="1490031" cy="1490031"/>
          </a:xfrm>
          <a:prstGeom prst="rect">
            <a:avLst/>
          </a:prstGeom>
        </p:spPr>
      </p:pic>
      <p:sp>
        <p:nvSpPr>
          <p:cNvPr id="4" name="Rectangle 3"/>
          <p:cNvSpPr/>
          <p:nvPr/>
        </p:nvSpPr>
        <p:spPr>
          <a:xfrm>
            <a:off x="321973" y="458480"/>
            <a:ext cx="1490031" cy="1487123"/>
          </a:xfrm>
          <a:prstGeom prst="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219" y="2715005"/>
            <a:ext cx="1490031" cy="1490031"/>
          </a:xfrm>
          <a:prstGeom prst="rect">
            <a:avLst/>
          </a:prstGeom>
        </p:spPr>
      </p:pic>
      <p:sp>
        <p:nvSpPr>
          <p:cNvPr id="7" name="Rectangle 6"/>
          <p:cNvSpPr/>
          <p:nvPr/>
        </p:nvSpPr>
        <p:spPr>
          <a:xfrm>
            <a:off x="324595" y="2715004"/>
            <a:ext cx="1495277" cy="1490032"/>
          </a:xfrm>
          <a:prstGeom prst="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5964" t="3699" r="11245" b="3848"/>
          <a:stretch/>
        </p:blipFill>
        <p:spPr>
          <a:xfrm>
            <a:off x="321975" y="4878870"/>
            <a:ext cx="1495278" cy="1427988"/>
          </a:xfrm>
          <a:prstGeom prst="rect">
            <a:avLst/>
          </a:prstGeom>
        </p:spPr>
      </p:pic>
      <p:sp>
        <p:nvSpPr>
          <p:cNvPr id="11" name="Rectangle 10"/>
          <p:cNvSpPr/>
          <p:nvPr/>
        </p:nvSpPr>
        <p:spPr>
          <a:xfrm>
            <a:off x="321974" y="4878868"/>
            <a:ext cx="1495277" cy="1427987"/>
          </a:xfrm>
          <a:prstGeom prst="rect">
            <a:avLst/>
          </a:prstGeom>
          <a:solidFill>
            <a:schemeClr val="bg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Audio Recording Jul 23, 2021 at 10:24:22 AM" descr="Audio Recording Jul 23, 2021 at 10:24:22 AM">
            <a:hlinkClick r:id="" action="ppaction://media"/>
            <a:extLst>
              <a:ext uri="{FF2B5EF4-FFF2-40B4-BE49-F238E27FC236}">
                <a16:creationId xmlns:a16="http://schemas.microsoft.com/office/drawing/2014/main" id="{E6271DA6-9730-7640-85CE-B112A29D1C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46377" y="5604303"/>
            <a:ext cx="812800" cy="812800"/>
          </a:xfrm>
          <a:prstGeom prst="rect">
            <a:avLst/>
          </a:prstGeom>
        </p:spPr>
      </p:pic>
    </p:spTree>
    <p:extLst>
      <p:ext uri="{BB962C8B-B14F-4D97-AF65-F5344CB8AC3E}">
        <p14:creationId xmlns:p14="http://schemas.microsoft.com/office/powerpoint/2010/main" val="47759330"/>
      </p:ext>
    </p:extLst>
  </p:cSld>
  <p:clrMapOvr>
    <a:masterClrMapping/>
  </p:clrMapOvr>
  <mc:AlternateContent xmlns:mc="http://schemas.openxmlformats.org/markup-compatibility/2006">
    <mc:Choice xmlns:p14="http://schemas.microsoft.com/office/powerpoint/2010/main" Requires="p14">
      <p:transition spd="slow" p14:dur="2000" advTm="115661"/>
    </mc:Choice>
    <mc:Fallback>
      <p:transition spd="slow" advTm="1156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7000" y="171279"/>
            <a:ext cx="4913122" cy="791391"/>
          </a:xfrm>
          <a:noFill/>
        </p:spPr>
        <p:txBody>
          <a:bodyPr/>
          <a:lstStyle/>
          <a:p>
            <a:pPr algn="l"/>
            <a:r>
              <a:rPr lang="en-US" sz="4400" b="1"/>
              <a:t>Next Steps:</a:t>
            </a:r>
          </a:p>
        </p:txBody>
      </p:sp>
      <p:sp>
        <p:nvSpPr>
          <p:cNvPr id="3" name="Content Placeholder 2"/>
          <p:cNvSpPr>
            <a:spLocks noGrp="1"/>
          </p:cNvSpPr>
          <p:nvPr>
            <p:ph idx="1"/>
          </p:nvPr>
        </p:nvSpPr>
        <p:spPr>
          <a:xfrm>
            <a:off x="309659" y="990600"/>
            <a:ext cx="8524681" cy="5562600"/>
          </a:xfrm>
        </p:spPr>
        <p:txBody>
          <a:bodyPr>
            <a:normAutofit lnSpcReduction="10000"/>
          </a:bodyPr>
          <a:lstStyle/>
          <a:p>
            <a:pPr>
              <a:spcBef>
                <a:spcPct val="30000"/>
              </a:spcBef>
              <a:buClr>
                <a:srgbClr val="FFBD29"/>
              </a:buClr>
              <a:buSzTx/>
              <a:buFont typeface="Wingdings" panose="05000000000000000000" pitchFamily="2" charset="2"/>
              <a:buChar char="ü"/>
            </a:pPr>
            <a:r>
              <a:rPr lang="en-US" sz="3200">
                <a:solidFill>
                  <a:srgbClr val="000000"/>
                </a:solidFill>
                <a:latin typeface="Calibri"/>
                <a:ea typeface="ＭＳ Ｐゴシック"/>
              </a:rPr>
              <a:t>Watch, read, or listen to the MUEngage instructional videos to learn how to create your MUEngage Profile (if you haven’t already)</a:t>
            </a:r>
          </a:p>
          <a:p>
            <a:pPr>
              <a:spcBef>
                <a:spcPct val="30000"/>
              </a:spcBef>
              <a:buClr>
                <a:srgbClr val="FFBD29"/>
              </a:buClr>
              <a:buSzTx/>
              <a:buFont typeface="Wingdings" panose="05000000000000000000" pitchFamily="2" charset="2"/>
              <a:buChar char="ü"/>
            </a:pPr>
            <a:r>
              <a:rPr lang="en-US" sz="3200">
                <a:solidFill>
                  <a:srgbClr val="000000"/>
                </a:solidFill>
                <a:latin typeface="Calibri"/>
                <a:ea typeface="ＭＳ Ｐゴシック"/>
              </a:rPr>
              <a:t>Preview reflection sessions and </a:t>
            </a:r>
            <a:r>
              <a:rPr lang="en-US" sz="3200" b="1">
                <a:solidFill>
                  <a:srgbClr val="000000"/>
                </a:solidFill>
                <a:latin typeface="Calibri"/>
                <a:ea typeface="ＭＳ Ｐゴシック"/>
              </a:rPr>
              <a:t>register now </a:t>
            </a:r>
            <a:r>
              <a:rPr lang="en-US" sz="3200">
                <a:solidFill>
                  <a:srgbClr val="000000"/>
                </a:solidFill>
                <a:latin typeface="Calibri"/>
                <a:ea typeface="ＭＳ Ｐゴシック"/>
              </a:rPr>
              <a:t>to secure your spot. </a:t>
            </a:r>
            <a:endParaRPr lang="en-US" sz="3200">
              <a:solidFill>
                <a:srgbClr val="000000"/>
              </a:solidFill>
              <a:latin typeface="Calibri"/>
              <a:ea typeface="ＭＳ Ｐゴシック" pitchFamily="-107" charset="-128"/>
            </a:endParaRPr>
          </a:p>
          <a:p>
            <a:pPr lvl="0">
              <a:spcBef>
                <a:spcPct val="30000"/>
              </a:spcBef>
              <a:buClr>
                <a:srgbClr val="FFBD29"/>
              </a:buClr>
              <a:buSzTx/>
              <a:buFont typeface="Wingdings" panose="05000000000000000000" pitchFamily="2" charset="2"/>
              <a:buChar char="ü"/>
            </a:pPr>
            <a:r>
              <a:rPr lang="en-US" sz="3200">
                <a:solidFill>
                  <a:srgbClr val="000000"/>
                </a:solidFill>
                <a:latin typeface="Calibri"/>
                <a:ea typeface="ＭＳ Ｐゴシック"/>
              </a:rPr>
              <a:t>Start Previewing service-learning opportunities in your service-learning class in </a:t>
            </a:r>
            <a:r>
              <a:rPr lang="en-US" sz="3200" err="1">
                <a:solidFill>
                  <a:srgbClr val="000000"/>
                </a:solidFill>
                <a:latin typeface="Calibri"/>
                <a:ea typeface="ＭＳ Ｐゴシック"/>
              </a:rPr>
              <a:t>MUEngage</a:t>
            </a:r>
            <a:r>
              <a:rPr lang="en-US" sz="3200">
                <a:solidFill>
                  <a:srgbClr val="000000"/>
                </a:solidFill>
                <a:latin typeface="Calibri"/>
                <a:ea typeface="ＭＳ Ｐゴシック"/>
              </a:rPr>
              <a:t> (check frequently)</a:t>
            </a:r>
          </a:p>
          <a:p>
            <a:pPr>
              <a:spcBef>
                <a:spcPct val="30000"/>
              </a:spcBef>
              <a:buClr>
                <a:srgbClr val="FFBD29"/>
              </a:buClr>
              <a:buSzTx/>
              <a:buFont typeface="Wingdings" panose="05000000000000000000" pitchFamily="2" charset="2"/>
              <a:buChar char="ü"/>
            </a:pPr>
            <a:r>
              <a:rPr lang="en-US" sz="3200">
                <a:solidFill>
                  <a:srgbClr val="000000"/>
                </a:solidFill>
                <a:latin typeface="Calibri"/>
                <a:ea typeface="ＭＳ Ｐゴシック"/>
              </a:rPr>
              <a:t>Register for Service Learning online starting </a:t>
            </a:r>
            <a:r>
              <a:rPr lang="en-US" sz="3200">
                <a:solidFill>
                  <a:srgbClr val="000000"/>
                </a:solidFill>
                <a:highlight>
                  <a:srgbClr val="FFFF00"/>
                </a:highlight>
                <a:latin typeface="Calibri"/>
                <a:ea typeface="ＭＳ Ｐゴシック"/>
              </a:rPr>
              <a:t>Wednesday, September 8th at 12:00pm </a:t>
            </a:r>
            <a:r>
              <a:rPr lang="en-US" sz="3200">
                <a:solidFill>
                  <a:srgbClr val="000000"/>
                </a:solidFill>
                <a:latin typeface="Calibri"/>
                <a:ea typeface="ＭＳ Ｐゴシック"/>
              </a:rPr>
              <a:t>(call or email if you have challenges registering)</a:t>
            </a:r>
          </a:p>
        </p:txBody>
      </p:sp>
      <p:pic>
        <p:nvPicPr>
          <p:cNvPr id="4" name="Audio Recording Jul 23, 2021 at 10:25:15 AM" descr="Audio Recording Jul 23, 2021 at 10:25:15 AM">
            <a:hlinkClick r:id="" action="ppaction://media"/>
            <a:extLst>
              <a:ext uri="{FF2B5EF4-FFF2-40B4-BE49-F238E27FC236}">
                <a16:creationId xmlns:a16="http://schemas.microsoft.com/office/drawing/2014/main" id="{BE0016FB-155A-404D-BEDF-3AE2AD78D8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3067" y="5872239"/>
            <a:ext cx="812800" cy="812800"/>
          </a:xfrm>
          <a:prstGeom prst="rect">
            <a:avLst/>
          </a:prstGeom>
        </p:spPr>
      </p:pic>
    </p:spTree>
    <p:extLst>
      <p:ext uri="{BB962C8B-B14F-4D97-AF65-F5344CB8AC3E}">
        <p14:creationId xmlns:p14="http://schemas.microsoft.com/office/powerpoint/2010/main" val="2302054431"/>
      </p:ext>
    </p:extLst>
  </p:cSld>
  <p:clrMapOvr>
    <a:masterClrMapping/>
  </p:clrMapOvr>
  <mc:AlternateContent xmlns:mc="http://schemas.openxmlformats.org/markup-compatibility/2006">
    <mc:Choice xmlns:p14="http://schemas.microsoft.com/office/powerpoint/2010/main" Requires="p14">
      <p:transition spd="slow" p14:dur="2000" advTm="41288"/>
    </mc:Choice>
    <mc:Fallback>
      <p:transition spd="slow" advTm="412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49" y="0"/>
            <a:ext cx="10354235" cy="6858000"/>
          </a:xfrm>
          <a:prstGeom prst="rect">
            <a:avLst/>
          </a:prstGeom>
        </p:spPr>
      </p:pic>
      <p:sp>
        <p:nvSpPr>
          <p:cNvPr id="3" name="Oval 2"/>
          <p:cNvSpPr/>
          <p:nvPr/>
        </p:nvSpPr>
        <p:spPr>
          <a:xfrm>
            <a:off x="1034902" y="42531"/>
            <a:ext cx="7021031" cy="6815469"/>
          </a:xfrm>
          <a:prstGeom prst="ellipse">
            <a:avLst/>
          </a:prstGeom>
          <a:solidFill>
            <a:schemeClr val="tx1">
              <a:alpha val="79000"/>
            </a:schemeClr>
          </a:solidFill>
          <a:ln>
            <a:solidFill>
              <a:schemeClr val="tx1">
                <a:alpha val="58000"/>
              </a:schemeClr>
            </a:solidFill>
          </a:ln>
          <a:effectLst>
            <a:innerShdw blurRad="38100" dist="12700" dir="5400000">
              <a:srgbClr val="FFFFFF"/>
            </a:inn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332172" y="228600"/>
            <a:ext cx="6426494" cy="6384851"/>
          </a:xfrm>
          <a:prstGeom prst="ellipse">
            <a:avLst/>
          </a:prstGeom>
          <a:noFill/>
          <a:ln w="69850">
            <a:solidFill>
              <a:srgbClr val="089DE8">
                <a:alpha val="58000"/>
              </a:srgbClr>
            </a:solidFill>
            <a:prstDash val="sysDash"/>
          </a:ln>
          <a:effectLst>
            <a:innerShdw blurRad="38100" dist="12700" dir="5400000">
              <a:srgbClr val="FFFFFF"/>
            </a:inn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453" y="4837756"/>
            <a:ext cx="2672189" cy="2206313"/>
          </a:xfrm>
          <a:prstGeom prst="rect">
            <a:avLst/>
          </a:prstGeom>
        </p:spPr>
      </p:pic>
      <p:sp>
        <p:nvSpPr>
          <p:cNvPr id="2" name="TextBox 1"/>
          <p:cNvSpPr txBox="1"/>
          <p:nvPr/>
        </p:nvSpPr>
        <p:spPr>
          <a:xfrm>
            <a:off x="2560351" y="651275"/>
            <a:ext cx="4024911" cy="1077218"/>
          </a:xfrm>
          <a:prstGeom prst="rect">
            <a:avLst/>
          </a:prstGeom>
          <a:noFill/>
        </p:spPr>
        <p:txBody>
          <a:bodyPr wrap="square" rtlCol="0" anchor="t">
            <a:spAutoFit/>
          </a:bodyPr>
          <a:lstStyle/>
          <a:p>
            <a:pPr algn="ctr"/>
            <a:r>
              <a:rPr lang="en-US" sz="4000">
                <a:solidFill>
                  <a:schemeClr val="bg1"/>
                </a:solidFill>
                <a:latin typeface="Georgia"/>
                <a:cs typeface="Times"/>
              </a:rPr>
              <a:t>Questions?</a:t>
            </a:r>
            <a:endParaRPr lang="en-US" sz="1800">
              <a:solidFill>
                <a:schemeClr val="bg1"/>
              </a:solidFill>
              <a:latin typeface="Georgia"/>
              <a:cs typeface="Times"/>
            </a:endParaRPr>
          </a:p>
          <a:p>
            <a:endParaRPr lang="en-US">
              <a:solidFill>
                <a:srgbClr val="FFFFFF"/>
              </a:solidFill>
            </a:endParaRPr>
          </a:p>
        </p:txBody>
      </p:sp>
      <p:sp>
        <p:nvSpPr>
          <p:cNvPr id="4" name="TextBox 3">
            <a:extLst>
              <a:ext uri="{FF2B5EF4-FFF2-40B4-BE49-F238E27FC236}">
                <a16:creationId xmlns:a16="http://schemas.microsoft.com/office/drawing/2014/main" id="{8B47203A-DC8E-4B85-AEFB-1A6B3892F9A6}"/>
              </a:ext>
            </a:extLst>
          </p:cNvPr>
          <p:cNvSpPr txBox="1"/>
          <p:nvPr/>
        </p:nvSpPr>
        <p:spPr>
          <a:xfrm>
            <a:off x="1472610" y="1488913"/>
            <a:ext cx="614561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0">
                <a:solidFill>
                  <a:schemeClr val="bg1"/>
                </a:solidFill>
                <a:latin typeface="Georgia"/>
                <a:cs typeface="Times"/>
              </a:rPr>
              <a:t>Website:</a:t>
            </a:r>
          </a:p>
          <a:p>
            <a:pPr algn="ctr"/>
            <a:r>
              <a:rPr lang="en-US" sz="2800">
                <a:solidFill>
                  <a:schemeClr val="bg1"/>
                </a:solidFill>
                <a:latin typeface="Georgia"/>
                <a:cs typeface="Times"/>
              </a:rPr>
              <a:t>mu.edu/servicelearning</a:t>
            </a:r>
            <a:endParaRPr lang="en-US" sz="2800">
              <a:solidFill>
                <a:schemeClr val="bg1"/>
              </a:solidFill>
            </a:endParaRPr>
          </a:p>
        </p:txBody>
      </p:sp>
      <p:sp>
        <p:nvSpPr>
          <p:cNvPr id="8" name="TextBox 7">
            <a:extLst>
              <a:ext uri="{FF2B5EF4-FFF2-40B4-BE49-F238E27FC236}">
                <a16:creationId xmlns:a16="http://schemas.microsoft.com/office/drawing/2014/main" id="{8AC188AA-4402-4F8F-93BC-16971812379C}"/>
              </a:ext>
            </a:extLst>
          </p:cNvPr>
          <p:cNvSpPr txBox="1"/>
          <p:nvPr/>
        </p:nvSpPr>
        <p:spPr>
          <a:xfrm>
            <a:off x="1499191" y="2529911"/>
            <a:ext cx="614561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0">
                <a:solidFill>
                  <a:schemeClr val="bg1"/>
                </a:solidFill>
                <a:latin typeface="Georgia"/>
                <a:cs typeface="Times"/>
              </a:rPr>
              <a:t>Email:</a:t>
            </a:r>
          </a:p>
          <a:p>
            <a:pPr algn="l">
              <a:spcBef>
                <a:spcPts val="600"/>
              </a:spcBef>
              <a:spcAft>
                <a:spcPts val="600"/>
              </a:spcAft>
            </a:pPr>
            <a:r>
              <a:rPr lang="en-US" sz="2800">
                <a:solidFill>
                  <a:schemeClr val="bg1"/>
                </a:solidFill>
                <a:latin typeface="Georgia"/>
                <a:cs typeface="Times"/>
                <a:hlinkClick r:id="rId5">
                  <a:extLst>
                    <a:ext uri="{A12FA001-AC4F-418D-AE19-62706E023703}">
                      <ahyp:hlinkClr xmlns:ahyp="http://schemas.microsoft.com/office/drawing/2018/hyperlinkcolor" val="tx"/>
                    </a:ext>
                  </a:extLst>
                </a:hlinkClick>
              </a:rPr>
              <a:t>servicelearning@marquette.edu</a:t>
            </a:r>
            <a:endParaRPr lang="en-US" sz="2800">
              <a:solidFill>
                <a:schemeClr val="bg1"/>
              </a:solidFill>
            </a:endParaRPr>
          </a:p>
          <a:p>
            <a:pPr algn="ctr">
              <a:spcBef>
                <a:spcPts val="600"/>
              </a:spcBef>
              <a:spcAft>
                <a:spcPts val="600"/>
              </a:spcAft>
            </a:pPr>
            <a:r>
              <a:rPr lang="en-US" sz="2800" b="0">
                <a:solidFill>
                  <a:schemeClr val="bg1"/>
                </a:solidFill>
                <a:latin typeface="Georgia"/>
                <a:cs typeface="Times"/>
              </a:rPr>
              <a:t>Call:</a:t>
            </a:r>
          </a:p>
          <a:p>
            <a:pPr algn="ctr"/>
            <a:r>
              <a:rPr lang="en-US" sz="2800">
                <a:solidFill>
                  <a:schemeClr val="bg1"/>
                </a:solidFill>
                <a:latin typeface="Georgia"/>
                <a:cs typeface="Times"/>
              </a:rPr>
              <a:t>414-288-3262</a:t>
            </a:r>
          </a:p>
          <a:p>
            <a:pPr algn="ctr"/>
            <a:endParaRPr lang="en-US" sz="2800" b="0">
              <a:solidFill>
                <a:schemeClr val="bg1"/>
              </a:solidFill>
              <a:latin typeface="Georgia"/>
              <a:cs typeface="Times"/>
            </a:endParaRPr>
          </a:p>
        </p:txBody>
      </p:sp>
    </p:spTree>
    <p:extLst>
      <p:ext uri="{BB962C8B-B14F-4D97-AF65-F5344CB8AC3E}">
        <p14:creationId xmlns:p14="http://schemas.microsoft.com/office/powerpoint/2010/main" val="2354913011"/>
      </p:ext>
    </p:extLst>
  </p:cSld>
  <p:clrMapOvr>
    <a:masterClrMapping/>
  </p:clrMapOvr>
  <p:transition advTm="14014"/>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902"/>
            <a:ext cx="9143999" cy="2190501"/>
          </a:xfrm>
          <a:prstGeom prst="rect">
            <a:avLst/>
          </a:prstGeom>
        </p:spPr>
      </p:pic>
      <p:sp>
        <p:nvSpPr>
          <p:cNvPr id="4" name="Rectangle 3"/>
          <p:cNvSpPr/>
          <p:nvPr/>
        </p:nvSpPr>
        <p:spPr>
          <a:xfrm>
            <a:off x="0" y="-66552"/>
            <a:ext cx="9144000" cy="2209800"/>
          </a:xfrm>
          <a:prstGeom prst="rect">
            <a:avLst/>
          </a:prstGeom>
          <a:solidFill>
            <a:schemeClr val="bg1">
              <a:alpha val="46000"/>
            </a:schemeClr>
          </a:solidFill>
          <a:ln w="57150">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3000" y="1470016"/>
            <a:ext cx="2286000" cy="2555466"/>
          </a:xfrm>
          <a:noFill/>
        </p:spPr>
        <p:txBody>
          <a:bodyPr/>
          <a:lstStyle/>
          <a:p>
            <a:pPr algn="r"/>
            <a:r>
              <a:rPr lang="en-US" b="1">
                <a:solidFill>
                  <a:srgbClr val="FFBD29"/>
                </a:solidFill>
              </a:rPr>
              <a:t>What is </a:t>
            </a:r>
            <a:br>
              <a:rPr lang="en-US" b="1">
                <a:solidFill>
                  <a:srgbClr val="FFBD29"/>
                </a:solidFill>
              </a:rPr>
            </a:br>
            <a:endParaRPr lang="en-US" sz="5400" b="1">
              <a:solidFill>
                <a:srgbClr val="FFBD29"/>
              </a:solidFill>
            </a:endParaRPr>
          </a:p>
        </p:txBody>
      </p:sp>
      <p:sp>
        <p:nvSpPr>
          <p:cNvPr id="3" name="Content Placeholder 2"/>
          <p:cNvSpPr>
            <a:spLocks noGrp="1"/>
          </p:cNvSpPr>
          <p:nvPr>
            <p:ph idx="1"/>
          </p:nvPr>
        </p:nvSpPr>
        <p:spPr>
          <a:xfrm>
            <a:off x="3293852" y="3295643"/>
            <a:ext cx="5713412" cy="3306763"/>
          </a:xfrm>
        </p:spPr>
        <p:txBody>
          <a:bodyPr>
            <a:normAutofit/>
          </a:bodyPr>
          <a:lstStyle/>
          <a:p>
            <a:pPr>
              <a:buClr>
                <a:schemeClr val="accent1"/>
              </a:buClr>
              <a:buFont typeface="Arial" panose="020B0604020202020204" pitchFamily="34" charset="0"/>
              <a:buChar char="•"/>
            </a:pPr>
            <a:r>
              <a:rPr lang="en-US">
                <a:solidFill>
                  <a:schemeClr val="bg1"/>
                </a:solidFill>
                <a:ea typeface="ＭＳ Ｐゴシック"/>
              </a:rPr>
              <a:t>An academic program part of the Center for Teaching and Learning </a:t>
            </a:r>
            <a:endParaRPr lang="en-US">
              <a:solidFill>
                <a:schemeClr val="bg1"/>
              </a:solidFill>
            </a:endParaRPr>
          </a:p>
          <a:p>
            <a:pPr>
              <a:buClr>
                <a:schemeClr val="accent1"/>
              </a:buClr>
              <a:buFont typeface="Arial" panose="020B0604020202020204" pitchFamily="34" charset="0"/>
              <a:buChar char="•"/>
            </a:pPr>
            <a:r>
              <a:rPr lang="en-US">
                <a:solidFill>
                  <a:schemeClr val="bg1"/>
                </a:solidFill>
                <a:ea typeface="ＭＳ Ｐゴシック"/>
              </a:rPr>
              <a:t>Students complete community service related to their courses</a:t>
            </a:r>
          </a:p>
          <a:p>
            <a:pPr>
              <a:buClr>
                <a:schemeClr val="accent1"/>
              </a:buClr>
              <a:buFont typeface="Arial" panose="020B0604020202020204" pitchFamily="34" charset="0"/>
              <a:buChar char="•"/>
            </a:pPr>
            <a:r>
              <a:rPr lang="en-US">
                <a:solidFill>
                  <a:schemeClr val="bg1"/>
                </a:solidFill>
                <a:ea typeface="ＭＳ Ｐゴシック"/>
              </a:rPr>
              <a:t>Enrich students’ academic learning, personal growth, and sense of civic responsibility</a:t>
            </a:r>
          </a:p>
          <a:p>
            <a:pPr>
              <a:buClr>
                <a:schemeClr val="accent1"/>
              </a:buClr>
              <a:buFont typeface="Arial" panose="020B0604020202020204" pitchFamily="34" charset="0"/>
              <a:buChar char="•"/>
            </a:pPr>
            <a:endParaRPr lang="en-US">
              <a:solidFill>
                <a:schemeClr val="bg1"/>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471" y="532551"/>
            <a:ext cx="2499376" cy="2478195"/>
          </a:xfrm>
          <a:prstGeom prst="ellipse">
            <a:avLst/>
          </a:prstGeom>
          <a:ln w="117475" cap="rnd" cmpd="sng">
            <a:solidFill>
              <a:srgbClr val="089DE8"/>
            </a:solidFill>
          </a:ln>
          <a:effectLst>
            <a:outerShdw blurRad="50800" dist="38100" dir="5400000" algn="t" rotWithShape="0">
              <a:prstClr val="black">
                <a:alpha val="39000"/>
              </a:prstClr>
            </a:outerShdw>
          </a:effectLst>
        </p:spPr>
      </p:pic>
      <p:sp>
        <p:nvSpPr>
          <p:cNvPr id="7" name="Rectangle 6"/>
          <p:cNvSpPr/>
          <p:nvPr/>
        </p:nvSpPr>
        <p:spPr>
          <a:xfrm>
            <a:off x="-568974" y="2065645"/>
            <a:ext cx="6776747" cy="923330"/>
          </a:xfrm>
          <a:prstGeom prst="rect">
            <a:avLst/>
          </a:prstGeom>
        </p:spPr>
        <p:txBody>
          <a:bodyPr wrap="square">
            <a:spAutoFit/>
          </a:bodyPr>
          <a:lstStyle/>
          <a:p>
            <a:pPr algn="r"/>
            <a:r>
              <a:rPr lang="en-US" sz="5400">
                <a:solidFill>
                  <a:srgbClr val="FFBD29"/>
                </a:solidFill>
                <a:latin typeface="+mj-lt"/>
              </a:rPr>
              <a:t>Service Learning?</a:t>
            </a:r>
            <a:endParaRPr lang="en-US" sz="5400">
              <a:latin typeface="+mj-lt"/>
            </a:endParaRPr>
          </a:p>
        </p:txBody>
      </p:sp>
      <p:cxnSp>
        <p:nvCxnSpPr>
          <p:cNvPr id="9" name="Straight Connector 8"/>
          <p:cNvCxnSpPr/>
          <p:nvPr/>
        </p:nvCxnSpPr>
        <p:spPr>
          <a:xfrm>
            <a:off x="3062377" y="3295643"/>
            <a:ext cx="0" cy="2952757"/>
          </a:xfrm>
          <a:prstGeom prst="line">
            <a:avLst/>
          </a:prstGeom>
          <a:ln w="50800">
            <a:solidFill>
              <a:srgbClr val="089DE8"/>
            </a:solidFill>
            <a:prstDash val="dash"/>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A3881FC-2259-4F51-A421-7F9D7D6AB03C}"/>
              </a:ext>
            </a:extLst>
          </p:cNvPr>
          <p:cNvSpPr txBox="1"/>
          <p:nvPr/>
        </p:nvSpPr>
        <p:spPr>
          <a:xfrm>
            <a:off x="137123" y="3429540"/>
            <a:ext cx="2613804" cy="27248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80000"/>
              </a:lnSpc>
              <a:spcBef>
                <a:spcPts val="2200"/>
              </a:spcBef>
              <a:buFont typeface="Wingdings"/>
              <a:buChar char="q"/>
            </a:pPr>
            <a:r>
              <a:rPr lang="en-US">
                <a:solidFill>
                  <a:schemeClr val="bg1"/>
                </a:solidFill>
                <a:latin typeface="Century Gothic"/>
                <a:cs typeface="Times"/>
              </a:rPr>
              <a:t>Content Knowledge</a:t>
            </a:r>
          </a:p>
          <a:p>
            <a:pPr marL="342900" indent="-342900">
              <a:lnSpc>
                <a:spcPct val="80000"/>
              </a:lnSpc>
              <a:spcBef>
                <a:spcPts val="2200"/>
              </a:spcBef>
              <a:buFont typeface="Wingdings"/>
              <a:buChar char="q"/>
            </a:pPr>
            <a:r>
              <a:rPr lang="en-US">
                <a:solidFill>
                  <a:schemeClr val="bg1"/>
                </a:solidFill>
                <a:latin typeface="Century Gothic"/>
                <a:cs typeface="Times"/>
              </a:rPr>
              <a:t>Skill </a:t>
            </a:r>
            <a:br>
              <a:rPr lang="en-US">
                <a:latin typeface="Century Gothic"/>
                <a:cs typeface="Times"/>
              </a:rPr>
            </a:br>
            <a:r>
              <a:rPr lang="en-US">
                <a:solidFill>
                  <a:schemeClr val="bg1"/>
                </a:solidFill>
                <a:latin typeface="Century Gothic"/>
                <a:cs typeface="Times"/>
              </a:rPr>
              <a:t>Development</a:t>
            </a:r>
            <a:endParaRPr lang="en-US">
              <a:solidFill>
                <a:schemeClr val="bg1"/>
              </a:solidFill>
            </a:endParaRPr>
          </a:p>
          <a:p>
            <a:pPr marL="342900" indent="-342900">
              <a:lnSpc>
                <a:spcPct val="80000"/>
              </a:lnSpc>
              <a:spcBef>
                <a:spcPts val="2200"/>
              </a:spcBef>
              <a:buFont typeface="Wingdings"/>
              <a:buChar char="q"/>
            </a:pPr>
            <a:r>
              <a:rPr lang="en-US">
                <a:solidFill>
                  <a:schemeClr val="bg1"/>
                </a:solidFill>
                <a:latin typeface="Century Gothic"/>
                <a:cs typeface="Times"/>
              </a:rPr>
              <a:t>Values Development</a:t>
            </a:r>
            <a:r>
              <a:rPr lang="en-US">
                <a:latin typeface="Georgia"/>
                <a:cs typeface="Times"/>
              </a:rPr>
              <a:t> text</a:t>
            </a:r>
          </a:p>
        </p:txBody>
      </p:sp>
      <p:pic>
        <p:nvPicPr>
          <p:cNvPr id="11" name="Audio Recording Jul 23, 2021 at 9:22:01 AM" descr="Audio Recording Jul 23, 2021 at 9:22:01 AM">
            <a:hlinkClick r:id="" action="ppaction://media"/>
            <a:extLst>
              <a:ext uri="{FF2B5EF4-FFF2-40B4-BE49-F238E27FC236}">
                <a16:creationId xmlns:a16="http://schemas.microsoft.com/office/drawing/2014/main" id="{3F14EA35-A147-1148-8E2D-B3419C7156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7159" y="5842000"/>
            <a:ext cx="812800" cy="812800"/>
          </a:xfrm>
          <a:prstGeom prst="rect">
            <a:avLst/>
          </a:prstGeom>
        </p:spPr>
      </p:pic>
    </p:spTree>
    <p:extLst>
      <p:ext uri="{BB962C8B-B14F-4D97-AF65-F5344CB8AC3E}">
        <p14:creationId xmlns:p14="http://schemas.microsoft.com/office/powerpoint/2010/main" val="454560217"/>
      </p:ext>
    </p:extLst>
  </p:cSld>
  <p:clrMapOvr>
    <a:masterClrMapping/>
  </p:clrMapOvr>
  <mc:AlternateContent xmlns:mc="http://schemas.openxmlformats.org/markup-compatibility/2006">
    <mc:Choice xmlns:p14="http://schemas.microsoft.com/office/powerpoint/2010/main" Requires="p14">
      <p:transition spd="slow" p14:dur="2000" advTm="26217"/>
    </mc:Choice>
    <mc:Fallback>
      <p:transition spd="slow" advTm="262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31" y="-163563"/>
            <a:ext cx="9185462" cy="2286000"/>
          </a:xfrm>
          <a:prstGeom prst="rect">
            <a:avLst/>
          </a:prstGeom>
        </p:spPr>
      </p:pic>
      <p:sp>
        <p:nvSpPr>
          <p:cNvPr id="10244" name="Rectangle 4"/>
          <p:cNvSpPr>
            <a:spLocks noChangeArrowheads="1"/>
          </p:cNvSpPr>
          <p:nvPr/>
        </p:nvSpPr>
        <p:spPr bwMode="auto">
          <a:xfrm>
            <a:off x="4967288" y="5353050"/>
            <a:ext cx="303212"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nSpc>
                <a:spcPct val="90000"/>
              </a:lnSpc>
              <a:spcBef>
                <a:spcPct val="20000"/>
              </a:spcBef>
              <a:buClr>
                <a:srgbClr val="FFCC00"/>
              </a:buClr>
              <a:buFontTx/>
              <a:buChar char="•"/>
            </a:pPr>
            <a:endParaRPr lang="en-GB" b="0"/>
          </a:p>
        </p:txBody>
      </p:sp>
      <p:sp>
        <p:nvSpPr>
          <p:cNvPr id="2" name="Rectangle 1"/>
          <p:cNvSpPr/>
          <p:nvPr/>
        </p:nvSpPr>
        <p:spPr>
          <a:xfrm>
            <a:off x="401731" y="2948840"/>
            <a:ext cx="3618555" cy="1403626"/>
          </a:xfrm>
          <a:prstGeom prst="rect">
            <a:avLst/>
          </a:prstGeom>
          <a:solidFill>
            <a:schemeClr val="tx1">
              <a:alpha val="79000"/>
            </a:schemeClr>
          </a:solidFill>
          <a:ln w="31750">
            <a:solidFill>
              <a:srgbClr val="089DE8">
                <a:alpha val="4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n>
                <a:solidFill>
                  <a:srgbClr val="FFBD29"/>
                </a:solidFill>
              </a:ln>
              <a:solidFill>
                <a:schemeClr val="bg1"/>
              </a:solidFill>
              <a:ea typeface="ＭＳ Ｐゴシック" pitchFamily="-108" charset="-128"/>
              <a:cs typeface="ＭＳ Ｐゴシック" pitchFamily="-108" charset="-128"/>
            </a:endParaRPr>
          </a:p>
          <a:p>
            <a:pPr algn="ctr"/>
            <a:r>
              <a:rPr lang="en-US" sz="2000">
                <a:solidFill>
                  <a:schemeClr val="bg1"/>
                </a:solidFill>
                <a:ea typeface="ＭＳ Ｐゴシック" pitchFamily="-108" charset="-128"/>
                <a:cs typeface="ＭＳ Ｐゴシック" pitchFamily="-108" charset="-128"/>
              </a:rPr>
              <a:t>Hands-on experience </a:t>
            </a:r>
            <a:r>
              <a:rPr lang="en-US" sz="2000" b="0">
                <a:solidFill>
                  <a:schemeClr val="bg1"/>
                </a:solidFill>
                <a:ea typeface="ＭＳ Ｐゴシック" pitchFamily="-108" charset="-128"/>
                <a:cs typeface="ＭＳ Ｐゴシック" pitchFamily="-108" charset="-128"/>
              </a:rPr>
              <a:t>that you cannot get from a classroom setting alone. </a:t>
            </a:r>
          </a:p>
          <a:p>
            <a:pPr algn="ctr"/>
            <a:endParaRPr lang="en-US" sz="2000">
              <a:solidFill>
                <a:schemeClr val="bg1"/>
              </a:solidFill>
            </a:endParaRPr>
          </a:p>
        </p:txBody>
      </p:sp>
      <p:sp>
        <p:nvSpPr>
          <p:cNvPr id="11" name="Rectangle 10"/>
          <p:cNvSpPr/>
          <p:nvPr/>
        </p:nvSpPr>
        <p:spPr>
          <a:xfrm>
            <a:off x="4720892" y="2946018"/>
            <a:ext cx="3962631" cy="1411655"/>
          </a:xfrm>
          <a:prstGeom prst="rect">
            <a:avLst/>
          </a:prstGeom>
          <a:solidFill>
            <a:schemeClr val="tx1">
              <a:alpha val="79000"/>
            </a:schemeClr>
          </a:solidFill>
          <a:ln w="31750">
            <a:solidFill>
              <a:srgbClr val="089DE8">
                <a:alpha val="4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a:solidFill>
                  <a:schemeClr val="bg1"/>
                </a:solidFill>
                <a:ea typeface="ＭＳ Ｐゴシック" pitchFamily="-108" charset="-128"/>
                <a:cs typeface="ＭＳ Ｐゴシック" pitchFamily="-108" charset="-128"/>
              </a:rPr>
              <a:t>Gain a better understanding of </a:t>
            </a:r>
            <a:r>
              <a:rPr lang="en-US" sz="2000">
                <a:solidFill>
                  <a:schemeClr val="bg1"/>
                </a:solidFill>
                <a:ea typeface="ＭＳ Ｐゴシック" pitchFamily="-108" charset="-128"/>
                <a:cs typeface="ＭＳ Ｐゴシック" pitchFamily="-108" charset="-128"/>
              </a:rPr>
              <a:t>social justice, inequality, </a:t>
            </a:r>
            <a:r>
              <a:rPr lang="en-US" sz="2000" b="0">
                <a:solidFill>
                  <a:schemeClr val="bg1"/>
                </a:solidFill>
                <a:ea typeface="ＭＳ Ｐゴシック" pitchFamily="-108" charset="-128"/>
                <a:cs typeface="ＭＳ Ｐゴシック" pitchFamily="-108" charset="-128"/>
              </a:rPr>
              <a:t>and </a:t>
            </a:r>
            <a:r>
              <a:rPr lang="en-US" sz="2000">
                <a:solidFill>
                  <a:schemeClr val="bg1"/>
                </a:solidFill>
                <a:ea typeface="ＭＳ Ｐゴシック" pitchFamily="-108" charset="-128"/>
                <a:cs typeface="ＭＳ Ｐゴシック" pitchFamily="-108" charset="-128"/>
              </a:rPr>
              <a:t>different cultures</a:t>
            </a:r>
            <a:r>
              <a:rPr lang="en-US" sz="2000" b="0">
                <a:solidFill>
                  <a:schemeClr val="bg1"/>
                </a:solidFill>
                <a:ea typeface="ＭＳ Ｐゴシック" pitchFamily="-108" charset="-128"/>
                <a:cs typeface="ＭＳ Ｐゴシック" pitchFamily="-108" charset="-128"/>
              </a:rPr>
              <a:t>.</a:t>
            </a:r>
            <a:endParaRPr lang="en-US" sz="2000" b="0">
              <a:solidFill>
                <a:schemeClr val="bg1"/>
              </a:solidFill>
            </a:endParaRPr>
          </a:p>
        </p:txBody>
      </p:sp>
      <p:sp>
        <p:nvSpPr>
          <p:cNvPr id="14" name="Rectangle 13"/>
          <p:cNvSpPr/>
          <p:nvPr/>
        </p:nvSpPr>
        <p:spPr>
          <a:xfrm>
            <a:off x="4718859" y="4699212"/>
            <a:ext cx="3960650" cy="1593046"/>
          </a:xfrm>
          <a:prstGeom prst="rect">
            <a:avLst/>
          </a:prstGeom>
          <a:solidFill>
            <a:schemeClr val="tx1">
              <a:alpha val="79000"/>
            </a:schemeClr>
          </a:solidFill>
          <a:ln w="31750">
            <a:solidFill>
              <a:srgbClr val="089DE8">
                <a:alpha val="4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FFBD29"/>
                </a:solidFill>
              </a:ln>
              <a:solidFill>
                <a:schemeClr val="bg1"/>
              </a:solidFill>
              <a:ea typeface="ＭＳ Ｐゴシック" pitchFamily="-108" charset="-128"/>
              <a:cs typeface="ＭＳ Ｐゴシック" pitchFamily="-108" charset="-128"/>
            </a:endParaRPr>
          </a:p>
          <a:p>
            <a:pPr algn="ctr"/>
            <a:r>
              <a:rPr lang="en-US" sz="1800" b="0">
                <a:solidFill>
                  <a:schemeClr val="bg1"/>
                </a:solidFill>
                <a:ea typeface="ＭＳ Ｐゴシック" pitchFamily="-108" charset="-128"/>
                <a:cs typeface="ＭＳ Ｐゴシック" pitchFamily="-108" charset="-128"/>
              </a:rPr>
              <a:t>Create</a:t>
            </a:r>
            <a:r>
              <a:rPr lang="en-US" sz="1800">
                <a:solidFill>
                  <a:schemeClr val="bg1"/>
                </a:solidFill>
                <a:ea typeface="ＭＳ Ｐゴシック" pitchFamily="-108" charset="-128"/>
                <a:cs typeface="ＭＳ Ｐゴシック" pitchFamily="-108" charset="-128"/>
              </a:rPr>
              <a:t> positive impact </a:t>
            </a:r>
            <a:r>
              <a:rPr lang="en-US" sz="1800" b="0">
                <a:solidFill>
                  <a:schemeClr val="bg1"/>
                </a:solidFill>
                <a:ea typeface="ＭＳ Ｐゴシック" pitchFamily="-108" charset="-128"/>
                <a:cs typeface="ＭＳ Ｐゴシック" pitchFamily="-108" charset="-128"/>
              </a:rPr>
              <a:t>within  Milwaukee and your own education by working with and building relationships with local organizations.</a:t>
            </a:r>
          </a:p>
          <a:p>
            <a:pPr algn="ctr"/>
            <a:endParaRPr lang="en-US" sz="1800">
              <a:solidFill>
                <a:schemeClr val="bg1"/>
              </a:solidFill>
            </a:endParaRPr>
          </a:p>
        </p:txBody>
      </p:sp>
      <p:sp>
        <p:nvSpPr>
          <p:cNvPr id="29" name="Rectangle 28"/>
          <p:cNvSpPr/>
          <p:nvPr/>
        </p:nvSpPr>
        <p:spPr>
          <a:xfrm>
            <a:off x="-20731" y="-762000"/>
            <a:ext cx="9164731" cy="2884437"/>
          </a:xfrm>
          <a:prstGeom prst="rect">
            <a:avLst/>
          </a:prstGeom>
          <a:solidFill>
            <a:schemeClr val="bg1">
              <a:alpha val="5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bwMode="auto">
          <a:xfrm>
            <a:off x="-20731" y="1526157"/>
            <a:ext cx="8604251" cy="1100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200" kern="1200">
                <a:solidFill>
                  <a:schemeClr val="accent1"/>
                </a:solidFill>
                <a:latin typeface="+mj-lt"/>
                <a:ea typeface="ＭＳ Ｐゴシック" pitchFamily="34" charset="-128"/>
                <a:cs typeface="ＭＳ Ｐゴシック" pitchFamily="-97" charset="-128"/>
              </a:defRPr>
            </a:lvl1pPr>
            <a:lvl2pPr algn="ctr" rtl="0" eaLnBrk="0" fontAlgn="base" hangingPunct="0">
              <a:spcBef>
                <a:spcPct val="0"/>
              </a:spcBef>
              <a:spcAft>
                <a:spcPct val="0"/>
              </a:spcAft>
              <a:defRPr sz="4200">
                <a:solidFill>
                  <a:schemeClr val="accent1"/>
                </a:solidFill>
                <a:latin typeface="Century Gothic" pitchFamily="34" charset="0"/>
                <a:ea typeface="ＭＳ Ｐゴシック" pitchFamily="34" charset="-128"/>
                <a:cs typeface="ＭＳ Ｐゴシック" pitchFamily="-97" charset="-128"/>
              </a:defRPr>
            </a:lvl2pPr>
            <a:lvl3pPr algn="ctr" rtl="0" eaLnBrk="0" fontAlgn="base" hangingPunct="0">
              <a:spcBef>
                <a:spcPct val="0"/>
              </a:spcBef>
              <a:spcAft>
                <a:spcPct val="0"/>
              </a:spcAft>
              <a:defRPr sz="4200">
                <a:solidFill>
                  <a:schemeClr val="accent1"/>
                </a:solidFill>
                <a:latin typeface="Century Gothic" pitchFamily="34" charset="0"/>
                <a:ea typeface="ＭＳ Ｐゴシック" pitchFamily="34" charset="-128"/>
                <a:cs typeface="ＭＳ Ｐゴシック" pitchFamily="-97" charset="-128"/>
              </a:defRPr>
            </a:lvl3pPr>
            <a:lvl4pPr algn="ctr" rtl="0" eaLnBrk="0" fontAlgn="base" hangingPunct="0">
              <a:spcBef>
                <a:spcPct val="0"/>
              </a:spcBef>
              <a:spcAft>
                <a:spcPct val="0"/>
              </a:spcAft>
              <a:defRPr sz="4200">
                <a:solidFill>
                  <a:schemeClr val="accent1"/>
                </a:solidFill>
                <a:latin typeface="Century Gothic" pitchFamily="34" charset="0"/>
                <a:ea typeface="ＭＳ Ｐゴシック" pitchFamily="34" charset="-128"/>
                <a:cs typeface="ＭＳ Ｐゴシック" pitchFamily="-97" charset="-128"/>
              </a:defRPr>
            </a:lvl4pPr>
            <a:lvl5pPr algn="ctr" rtl="0" eaLnBrk="0" fontAlgn="base" hangingPunct="0">
              <a:spcBef>
                <a:spcPct val="0"/>
              </a:spcBef>
              <a:spcAft>
                <a:spcPct val="0"/>
              </a:spcAft>
              <a:defRPr sz="4200">
                <a:solidFill>
                  <a:schemeClr val="accent1"/>
                </a:solidFill>
                <a:latin typeface="Century Gothic" pitchFamily="34" charset="0"/>
                <a:ea typeface="ＭＳ Ｐゴシック" pitchFamily="34" charset="-128"/>
                <a:cs typeface="ＭＳ Ｐゴシック" pitchFamily="-97" charset="-128"/>
              </a:defRPr>
            </a:lvl5pPr>
            <a:lvl6pPr marL="457200" algn="ctr" rtl="0" fontAlgn="base">
              <a:spcBef>
                <a:spcPct val="0"/>
              </a:spcBef>
              <a:spcAft>
                <a:spcPct val="0"/>
              </a:spcAft>
              <a:defRPr sz="4200">
                <a:solidFill>
                  <a:schemeClr val="accent1"/>
                </a:solidFill>
                <a:latin typeface="Century Gothic" pitchFamily="34" charset="0"/>
                <a:ea typeface="ＭＳ Ｐゴシック" pitchFamily="34" charset="-128"/>
              </a:defRPr>
            </a:lvl6pPr>
            <a:lvl7pPr marL="914400" algn="ctr" rtl="0" fontAlgn="base">
              <a:spcBef>
                <a:spcPct val="0"/>
              </a:spcBef>
              <a:spcAft>
                <a:spcPct val="0"/>
              </a:spcAft>
              <a:defRPr sz="4200">
                <a:solidFill>
                  <a:schemeClr val="accent1"/>
                </a:solidFill>
                <a:latin typeface="Century Gothic" pitchFamily="34" charset="0"/>
                <a:ea typeface="ＭＳ Ｐゴシック" pitchFamily="34" charset="-128"/>
              </a:defRPr>
            </a:lvl7pPr>
            <a:lvl8pPr marL="1371600" algn="ctr" rtl="0" fontAlgn="base">
              <a:spcBef>
                <a:spcPct val="0"/>
              </a:spcBef>
              <a:spcAft>
                <a:spcPct val="0"/>
              </a:spcAft>
              <a:defRPr sz="4200">
                <a:solidFill>
                  <a:schemeClr val="accent1"/>
                </a:solidFill>
                <a:latin typeface="Century Gothic" pitchFamily="34" charset="0"/>
                <a:ea typeface="ＭＳ Ｐゴシック" pitchFamily="34" charset="-128"/>
              </a:defRPr>
            </a:lvl8pPr>
            <a:lvl9pPr marL="1828800" algn="ctr" rtl="0" fontAlgn="base">
              <a:spcBef>
                <a:spcPct val="0"/>
              </a:spcBef>
              <a:spcAft>
                <a:spcPct val="0"/>
              </a:spcAft>
              <a:defRPr sz="4200">
                <a:solidFill>
                  <a:schemeClr val="accent1"/>
                </a:solidFill>
                <a:latin typeface="Century Gothic" pitchFamily="34" charset="0"/>
                <a:ea typeface="ＭＳ Ｐゴシック" pitchFamily="34" charset="-128"/>
              </a:defRPr>
            </a:lvl9pPr>
          </a:lstStyle>
          <a:p>
            <a:pPr algn="l"/>
            <a:r>
              <a:rPr lang="en-US" sz="3600" b="1">
                <a:ea typeface="ＭＳ Ｐゴシック" pitchFamily="-108" charset="-128"/>
              </a:rPr>
              <a:t>Why Do </a:t>
            </a:r>
          </a:p>
          <a:p>
            <a:pPr algn="l"/>
            <a:r>
              <a:rPr lang="en-US" b="1">
                <a:ea typeface="ＭＳ Ｐゴシック" pitchFamily="-108" charset="-128"/>
              </a:rPr>
              <a:t>Service Learning?</a:t>
            </a:r>
          </a:p>
        </p:txBody>
      </p:sp>
      <p:sp>
        <p:nvSpPr>
          <p:cNvPr id="12" name="Rectangle 11"/>
          <p:cNvSpPr/>
          <p:nvPr/>
        </p:nvSpPr>
        <p:spPr>
          <a:xfrm>
            <a:off x="353265" y="4696199"/>
            <a:ext cx="3602131" cy="1554542"/>
          </a:xfrm>
          <a:prstGeom prst="rect">
            <a:avLst/>
          </a:prstGeom>
          <a:solidFill>
            <a:schemeClr val="tx1">
              <a:alpha val="79000"/>
            </a:schemeClr>
          </a:solidFill>
          <a:ln w="31750">
            <a:solidFill>
              <a:srgbClr val="089DE8">
                <a:alpha val="4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solidFill>
                <a:schemeClr val="bg1"/>
              </a:solidFill>
              <a:ea typeface="ＭＳ Ｐゴシック" pitchFamily="-108" charset="-128"/>
              <a:cs typeface="ＭＳ Ｐゴシック" pitchFamily="-108" charset="-128"/>
            </a:endParaRPr>
          </a:p>
          <a:p>
            <a:pPr algn="ctr"/>
            <a:r>
              <a:rPr lang="en-US" sz="2000" b="0">
                <a:solidFill>
                  <a:schemeClr val="bg1"/>
                </a:solidFill>
                <a:ea typeface="ＭＳ Ｐゴシック" pitchFamily="-108" charset="-128"/>
                <a:cs typeface="ＭＳ Ｐゴシック" pitchFamily="-108" charset="-128"/>
              </a:rPr>
              <a:t>Grow and develop </a:t>
            </a:r>
            <a:r>
              <a:rPr lang="en-US" sz="2000">
                <a:solidFill>
                  <a:schemeClr val="bg1"/>
                </a:solidFill>
                <a:ea typeface="ＭＳ Ｐゴシック" pitchFamily="-108" charset="-128"/>
                <a:cs typeface="ＭＳ Ｐゴシック" pitchFamily="-108" charset="-128"/>
              </a:rPr>
              <a:t>professional skills </a:t>
            </a:r>
            <a:r>
              <a:rPr lang="en-US" sz="2000" b="0">
                <a:solidFill>
                  <a:schemeClr val="bg1"/>
                </a:solidFill>
                <a:ea typeface="ＭＳ Ｐゴシック" pitchFamily="-108" charset="-128"/>
                <a:cs typeface="ＭＳ Ｐゴシック" pitchFamily="-108" charset="-128"/>
              </a:rPr>
              <a:t>you can use in your future </a:t>
            </a:r>
            <a:r>
              <a:rPr lang="en-US" sz="2000">
                <a:solidFill>
                  <a:schemeClr val="bg1"/>
                </a:solidFill>
                <a:ea typeface="ＭＳ Ｐゴシック" pitchFamily="-108" charset="-128"/>
                <a:cs typeface="ＭＳ Ｐゴシック" pitchFamily="-108" charset="-128"/>
              </a:rPr>
              <a:t>vocation</a:t>
            </a:r>
            <a:r>
              <a:rPr lang="en-US" sz="2000" b="0">
                <a:solidFill>
                  <a:schemeClr val="bg1"/>
                </a:solidFill>
                <a:ea typeface="ＭＳ Ｐゴシック" pitchFamily="-108" charset="-128"/>
                <a:cs typeface="ＭＳ Ｐゴシック" pitchFamily="-108" charset="-128"/>
              </a:rPr>
              <a:t>. </a:t>
            </a:r>
          </a:p>
          <a:p>
            <a:pPr algn="ctr"/>
            <a:endParaRPr lang="en-US" sz="2000">
              <a:solidFill>
                <a:schemeClr val="bg1"/>
              </a:solidFill>
            </a:endParaRPr>
          </a:p>
        </p:txBody>
      </p:sp>
      <p:pic>
        <p:nvPicPr>
          <p:cNvPr id="3" name="Audio Recording Jul 23, 2021 at 9:25:17 AM" descr="Audio Recording Jul 23, 2021 at 9:25:17 AM">
            <a:hlinkClick r:id="" action="ppaction://media"/>
            <a:extLst>
              <a:ext uri="{FF2B5EF4-FFF2-40B4-BE49-F238E27FC236}">
                <a16:creationId xmlns:a16="http://schemas.microsoft.com/office/drawing/2014/main" id="{0871E940-2DD4-4140-9A0A-09A2A83F5A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6709" y="6024093"/>
            <a:ext cx="812800" cy="812800"/>
          </a:xfrm>
          <a:prstGeom prst="rect">
            <a:avLst/>
          </a:prstGeom>
        </p:spPr>
      </p:pic>
    </p:spTree>
  </p:cSld>
  <p:clrMapOvr>
    <a:masterClrMapping/>
  </p:clrMapOvr>
  <p:transition advTm="4267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1447800"/>
          </a:xfrm>
          <a:prstGeom prst="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15" name="Rectangle 3"/>
          <p:cNvSpPr>
            <a:spLocks noGrp="1" noChangeArrowheads="1"/>
          </p:cNvSpPr>
          <p:nvPr>
            <p:ph idx="1"/>
          </p:nvPr>
        </p:nvSpPr>
        <p:spPr>
          <a:xfrm>
            <a:off x="907030" y="1768928"/>
            <a:ext cx="7329939" cy="5102678"/>
          </a:xfrm>
        </p:spPr>
        <p:txBody>
          <a:bodyPr>
            <a:normAutofit/>
          </a:bodyPr>
          <a:lstStyle/>
          <a:p>
            <a:pPr marL="0" indent="0">
              <a:lnSpc>
                <a:spcPct val="80000"/>
              </a:lnSpc>
              <a:buNone/>
            </a:pPr>
            <a:endParaRPr lang="en-US" sz="1700">
              <a:ea typeface="ＭＳ Ｐゴシック" pitchFamily="-108" charset="-128"/>
            </a:endParaRPr>
          </a:p>
          <a:p>
            <a:pPr>
              <a:lnSpc>
                <a:spcPct val="80000"/>
              </a:lnSpc>
              <a:buClr>
                <a:schemeClr val="accent1"/>
              </a:buClr>
              <a:buFont typeface="Arial" charset="0"/>
              <a:buChar char="•"/>
            </a:pPr>
            <a:r>
              <a:rPr lang="en-US" sz="2000" b="1">
                <a:solidFill>
                  <a:schemeClr val="bg1"/>
                </a:solidFill>
                <a:ea typeface="ＭＳ Ｐゴシック" pitchFamily="-108" charset="-128"/>
              </a:rPr>
              <a:t>18-20 hours </a:t>
            </a:r>
            <a:r>
              <a:rPr lang="en-US" sz="2000">
                <a:solidFill>
                  <a:schemeClr val="bg1"/>
                </a:solidFill>
                <a:ea typeface="ＭＳ Ｐゴシック" pitchFamily="-108" charset="-128"/>
              </a:rPr>
              <a:t>of service throughout the semester, (about 2-3 hours per week).</a:t>
            </a:r>
          </a:p>
          <a:p>
            <a:pPr>
              <a:lnSpc>
                <a:spcPct val="80000"/>
              </a:lnSpc>
              <a:buClr>
                <a:schemeClr val="accent1"/>
              </a:buClr>
              <a:buFont typeface="Arial" charset="0"/>
              <a:buChar char="•"/>
            </a:pPr>
            <a:r>
              <a:rPr lang="en-US" sz="2000">
                <a:solidFill>
                  <a:schemeClr val="bg1"/>
                </a:solidFill>
                <a:ea typeface="ＭＳ Ｐゴシック"/>
              </a:rPr>
              <a:t>You must complete the </a:t>
            </a:r>
            <a:r>
              <a:rPr lang="en-US" sz="2000" b="1">
                <a:solidFill>
                  <a:schemeClr val="bg1"/>
                </a:solidFill>
                <a:ea typeface="ＭＳ Ｐゴシック"/>
              </a:rPr>
              <a:t>entire semester </a:t>
            </a:r>
            <a:r>
              <a:rPr lang="en-US" sz="2000">
                <a:solidFill>
                  <a:schemeClr val="bg1"/>
                </a:solidFill>
                <a:ea typeface="ＭＳ Ｐゴシック"/>
              </a:rPr>
              <a:t>through the last week of classes, even if you meet your hours requirement early.</a:t>
            </a:r>
          </a:p>
          <a:p>
            <a:pPr>
              <a:lnSpc>
                <a:spcPct val="80000"/>
              </a:lnSpc>
              <a:buClr>
                <a:schemeClr val="accent1"/>
              </a:buClr>
              <a:buFont typeface="Arial" charset="0"/>
              <a:buChar char="•"/>
            </a:pPr>
            <a:r>
              <a:rPr lang="en-US" sz="2000">
                <a:solidFill>
                  <a:schemeClr val="bg1"/>
                </a:solidFill>
                <a:ea typeface="ＭＳ Ｐゴシック"/>
              </a:rPr>
              <a:t>Keep your </a:t>
            </a:r>
            <a:r>
              <a:rPr lang="en-US" sz="2000" b="1">
                <a:solidFill>
                  <a:schemeClr val="bg1"/>
                </a:solidFill>
                <a:ea typeface="ＭＳ Ｐゴシック"/>
              </a:rPr>
              <a:t>course learning objectives </a:t>
            </a:r>
            <a:r>
              <a:rPr lang="en-US" sz="2000">
                <a:solidFill>
                  <a:schemeClr val="bg1"/>
                </a:solidFill>
                <a:ea typeface="ＭＳ Ｐゴシック"/>
              </a:rPr>
              <a:t>in mind to make the most of your experience. If you are having a hard time making connections, </a:t>
            </a:r>
            <a:r>
              <a:rPr lang="en-US" sz="2000" b="1">
                <a:solidFill>
                  <a:schemeClr val="bg1"/>
                </a:solidFill>
                <a:ea typeface="ＭＳ Ｐゴシック"/>
              </a:rPr>
              <a:t>ASK</a:t>
            </a:r>
            <a:r>
              <a:rPr lang="en-US" sz="2000">
                <a:solidFill>
                  <a:schemeClr val="bg1"/>
                </a:solidFill>
                <a:ea typeface="ＭＳ Ｐゴシック"/>
              </a:rPr>
              <a:t> your professor or site contact.</a:t>
            </a:r>
          </a:p>
          <a:p>
            <a:pPr>
              <a:lnSpc>
                <a:spcPct val="80000"/>
              </a:lnSpc>
              <a:buClr>
                <a:schemeClr val="accent1"/>
              </a:buClr>
              <a:buFont typeface="Arial" charset="0"/>
              <a:buChar char="•"/>
            </a:pPr>
            <a:r>
              <a:rPr lang="en-US" sz="2000">
                <a:solidFill>
                  <a:schemeClr val="bg1"/>
                </a:solidFill>
                <a:ea typeface="ＭＳ Ｐゴシック" pitchFamily="-108" charset="-128"/>
              </a:rPr>
              <a:t>Follow the </a:t>
            </a:r>
            <a:r>
              <a:rPr lang="en-US" sz="2000" b="1">
                <a:solidFill>
                  <a:schemeClr val="bg1"/>
                </a:solidFill>
                <a:ea typeface="ＭＳ Ｐゴシック" pitchFamily="-108" charset="-128"/>
              </a:rPr>
              <a:t>rules and expectations of the sites</a:t>
            </a:r>
            <a:r>
              <a:rPr lang="en-US" sz="2000">
                <a:solidFill>
                  <a:schemeClr val="bg1"/>
                </a:solidFill>
                <a:ea typeface="ＭＳ Ｐゴシック" pitchFamily="-108" charset="-128"/>
              </a:rPr>
              <a:t>. This includes dressing appropriately, completing necessary trainings and or background checks, etc. </a:t>
            </a:r>
          </a:p>
        </p:txBody>
      </p:sp>
      <p:cxnSp>
        <p:nvCxnSpPr>
          <p:cNvPr id="3" name="Straight Connector 2"/>
          <p:cNvCxnSpPr/>
          <p:nvPr/>
        </p:nvCxnSpPr>
        <p:spPr>
          <a:xfrm>
            <a:off x="504497" y="2422635"/>
            <a:ext cx="0" cy="3962400"/>
          </a:xfrm>
          <a:prstGeom prst="line">
            <a:avLst/>
          </a:prstGeom>
          <a:ln w="47625">
            <a:solidFill>
              <a:srgbClr val="089DE8"/>
            </a:solidFill>
            <a:prstDash val="dash"/>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3477" y="125186"/>
            <a:ext cx="1567896" cy="1417864"/>
          </a:xfrm>
          <a:prstGeom prst="ellipse">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444" t="14445" r="6667" b="23334"/>
          <a:stretch/>
        </p:blipFill>
        <p:spPr>
          <a:xfrm>
            <a:off x="7050550" y="27214"/>
            <a:ext cx="1446316" cy="1409700"/>
          </a:xfrm>
          <a:prstGeom prst="ellipse">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2652" t="1534" r="25102" b="17868"/>
          <a:stretch/>
        </p:blipFill>
        <p:spPr>
          <a:xfrm>
            <a:off x="2395533" y="0"/>
            <a:ext cx="1766711" cy="1703614"/>
          </a:xfrm>
          <a:prstGeom prst="ellipse">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3805" y="185056"/>
            <a:ext cx="1979221" cy="1905000"/>
          </a:xfrm>
          <a:prstGeom prst="ellipse">
            <a:avLst/>
          </a:prstGeom>
        </p:spPr>
      </p:pic>
      <p:sp>
        <p:nvSpPr>
          <p:cNvPr id="13314" name="Rectangle 2"/>
          <p:cNvSpPr>
            <a:spLocks noGrp="1" noChangeArrowheads="1"/>
          </p:cNvSpPr>
          <p:nvPr>
            <p:ph type="title"/>
          </p:nvPr>
        </p:nvSpPr>
        <p:spPr>
          <a:xfrm>
            <a:off x="0" y="876300"/>
            <a:ext cx="4797425" cy="1143000"/>
          </a:xfrm>
          <a:noFill/>
        </p:spPr>
        <p:txBody>
          <a:bodyPr/>
          <a:lstStyle/>
          <a:p>
            <a:pPr algn="l"/>
            <a:r>
              <a:rPr lang="en-US" sz="3200" b="1">
                <a:ea typeface="ＭＳ Ｐゴシック" pitchFamily="-108" charset="-128"/>
              </a:rPr>
              <a:t>What is </a:t>
            </a:r>
            <a:br>
              <a:rPr lang="en-US" sz="3200" b="1">
                <a:ea typeface="ＭＳ Ｐゴシック" pitchFamily="-108" charset="-128"/>
              </a:rPr>
            </a:br>
            <a:r>
              <a:rPr lang="en-US" sz="4000" b="1">
                <a:ea typeface="ＭＳ Ｐゴシック" pitchFamily="-108" charset="-128"/>
              </a:rPr>
              <a:t>expected of you…</a:t>
            </a:r>
            <a:endParaRPr lang="en-US" sz="3600" b="1">
              <a:ea typeface="ＭＳ Ｐゴシック" pitchFamily="-108" charset="-128"/>
            </a:endParaRPr>
          </a:p>
        </p:txBody>
      </p:sp>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5001" r="18333" b="17500"/>
          <a:stretch/>
        </p:blipFill>
        <p:spPr>
          <a:xfrm>
            <a:off x="7778566" y="321128"/>
            <a:ext cx="1610681" cy="1632857"/>
          </a:xfrm>
          <a:prstGeom prst="ellipse">
            <a:avLst/>
          </a:prstGeom>
        </p:spPr>
      </p:pic>
      <p:pic>
        <p:nvPicPr>
          <p:cNvPr id="2" name="Audio Recording Jul 23, 2021 at 9:27:49 AM" descr="Audio Recording Jul 23, 2021 at 9:27:49 AM">
            <a:hlinkClick r:id="" action="ppaction://media"/>
            <a:extLst>
              <a:ext uri="{FF2B5EF4-FFF2-40B4-BE49-F238E27FC236}">
                <a16:creationId xmlns:a16="http://schemas.microsoft.com/office/drawing/2014/main" id="{9BB4CA12-5E8C-EA44-ACB4-BAF75906FB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26701" y="5724072"/>
            <a:ext cx="812800" cy="812800"/>
          </a:xfrm>
          <a:prstGeom prst="rect">
            <a:avLst/>
          </a:prstGeom>
        </p:spPr>
      </p:pic>
    </p:spTree>
  </p:cSld>
  <p:clrMapOvr>
    <a:masterClrMapping/>
  </p:clrMapOvr>
  <p:transition advTm="9835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1447800"/>
          </a:xfrm>
          <a:prstGeom prst="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15" name="Rectangle 3"/>
          <p:cNvSpPr>
            <a:spLocks noGrp="1" noChangeArrowheads="1"/>
          </p:cNvSpPr>
          <p:nvPr>
            <p:ph idx="1"/>
          </p:nvPr>
        </p:nvSpPr>
        <p:spPr>
          <a:xfrm>
            <a:off x="1091758" y="1648692"/>
            <a:ext cx="7329939" cy="4849090"/>
          </a:xfrm>
        </p:spPr>
        <p:txBody>
          <a:bodyPr>
            <a:normAutofit/>
          </a:bodyPr>
          <a:lstStyle/>
          <a:p>
            <a:pPr marL="0" indent="0">
              <a:lnSpc>
                <a:spcPct val="80000"/>
              </a:lnSpc>
              <a:buNone/>
            </a:pPr>
            <a:endParaRPr lang="en-US" sz="1700">
              <a:ea typeface="ＭＳ Ｐゴシック" pitchFamily="-108" charset="-128"/>
            </a:endParaRPr>
          </a:p>
          <a:p>
            <a:pPr>
              <a:lnSpc>
                <a:spcPct val="80000"/>
              </a:lnSpc>
              <a:spcBef>
                <a:spcPts val="600"/>
              </a:spcBef>
              <a:spcAft>
                <a:spcPts val="600"/>
              </a:spcAft>
              <a:buClr>
                <a:schemeClr val="accent1"/>
              </a:buClr>
            </a:pPr>
            <a:r>
              <a:rPr lang="en-US" sz="2900">
                <a:solidFill>
                  <a:schemeClr val="bg1"/>
                </a:solidFill>
                <a:ea typeface="ＭＳ Ｐゴシック"/>
                <a:cs typeface="Calibri" panose="020F0502020204030204" pitchFamily="34" charset="0"/>
              </a:rPr>
              <a:t>Register </a:t>
            </a:r>
            <a:r>
              <a:rPr lang="en-US" sz="2900" b="1">
                <a:solidFill>
                  <a:schemeClr val="bg1"/>
                </a:solidFill>
                <a:ea typeface="ＭＳ Ｐゴシック"/>
                <a:cs typeface="Calibri" panose="020F0502020204030204" pitchFamily="34" charset="0"/>
              </a:rPr>
              <a:t>ON TIME </a:t>
            </a:r>
            <a:endParaRPr lang="en-US" sz="2600">
              <a:solidFill>
                <a:schemeClr val="bg1"/>
              </a:solidFill>
              <a:ea typeface="ＭＳ Ｐゴシック"/>
              <a:cs typeface="Calibri" panose="020F0502020204030204" pitchFamily="34" charset="0"/>
            </a:endParaRPr>
          </a:p>
          <a:p>
            <a:pPr>
              <a:lnSpc>
                <a:spcPct val="80000"/>
              </a:lnSpc>
              <a:spcBef>
                <a:spcPts val="600"/>
              </a:spcBef>
              <a:spcAft>
                <a:spcPts val="600"/>
              </a:spcAft>
              <a:buClr>
                <a:srgbClr val="FFAF03"/>
              </a:buClr>
            </a:pPr>
            <a:r>
              <a:rPr lang="en-US" sz="2900" b="1">
                <a:solidFill>
                  <a:schemeClr val="bg1"/>
                </a:solidFill>
                <a:ea typeface="ＭＳ Ｐゴシック"/>
                <a:cs typeface="Calibri" panose="020F0502020204030204" pitchFamily="34" charset="0"/>
              </a:rPr>
              <a:t>Ask questions</a:t>
            </a:r>
            <a:r>
              <a:rPr lang="en-US" sz="2900">
                <a:solidFill>
                  <a:schemeClr val="bg1"/>
                </a:solidFill>
                <a:ea typeface="ＭＳ Ｐゴシック"/>
                <a:cs typeface="Calibri" panose="020F0502020204030204" pitchFamily="34" charset="0"/>
              </a:rPr>
              <a:t> </a:t>
            </a:r>
            <a:r>
              <a:rPr lang="en-US" sz="2600">
                <a:solidFill>
                  <a:schemeClr val="bg1"/>
                </a:solidFill>
                <a:ea typeface="ＭＳ Ｐゴシック"/>
                <a:cs typeface="Calibri" panose="020F0502020204030204" pitchFamily="34" charset="0"/>
              </a:rPr>
              <a:t>BEFORE it is too late</a:t>
            </a:r>
          </a:p>
          <a:p>
            <a:pPr>
              <a:lnSpc>
                <a:spcPct val="80000"/>
              </a:lnSpc>
              <a:spcBef>
                <a:spcPts val="600"/>
              </a:spcBef>
              <a:spcAft>
                <a:spcPts val="600"/>
              </a:spcAft>
              <a:buClr>
                <a:srgbClr val="FFAF03"/>
              </a:buClr>
            </a:pPr>
            <a:r>
              <a:rPr lang="en-US" sz="2600" b="1">
                <a:solidFill>
                  <a:schemeClr val="bg1"/>
                </a:solidFill>
                <a:ea typeface="ＭＳ Ｐゴシック"/>
                <a:cs typeface="Calibri" panose="020F0502020204030204" pitchFamily="34" charset="0"/>
              </a:rPr>
              <a:t>Check Email Daily</a:t>
            </a:r>
          </a:p>
          <a:p>
            <a:pPr>
              <a:lnSpc>
                <a:spcPct val="80000"/>
              </a:lnSpc>
              <a:spcBef>
                <a:spcPts val="600"/>
              </a:spcBef>
              <a:spcAft>
                <a:spcPts val="600"/>
              </a:spcAft>
              <a:buClr>
                <a:srgbClr val="FFAF03"/>
              </a:buClr>
            </a:pPr>
            <a:r>
              <a:rPr lang="en-US" sz="2600" b="1">
                <a:solidFill>
                  <a:schemeClr val="bg1"/>
                </a:solidFill>
                <a:ea typeface="ＭＳ Ｐゴシック"/>
                <a:cs typeface="Calibri" panose="020F0502020204030204" pitchFamily="34" charset="0"/>
              </a:rPr>
              <a:t>Working With Community Partners</a:t>
            </a:r>
          </a:p>
          <a:p>
            <a:pPr lvl="1">
              <a:lnSpc>
                <a:spcPct val="80000"/>
              </a:lnSpc>
              <a:spcAft>
                <a:spcPts val="600"/>
              </a:spcAft>
              <a:buClr>
                <a:srgbClr val="FFAF03"/>
              </a:buClr>
            </a:pPr>
            <a:r>
              <a:rPr lang="en-US" sz="2200">
                <a:solidFill>
                  <a:schemeClr val="bg1"/>
                </a:solidFill>
                <a:ea typeface="ＭＳ Ｐゴシック"/>
                <a:cs typeface="Calibri" panose="020F0502020204030204" pitchFamily="34" charset="0"/>
              </a:rPr>
              <a:t>Take a “No Savior” Mentality</a:t>
            </a:r>
          </a:p>
          <a:p>
            <a:pPr lvl="1">
              <a:lnSpc>
                <a:spcPct val="80000"/>
              </a:lnSpc>
              <a:spcAft>
                <a:spcPts val="600"/>
              </a:spcAft>
              <a:buClr>
                <a:srgbClr val="FFAF03"/>
              </a:buClr>
            </a:pPr>
            <a:r>
              <a:rPr lang="en-US" sz="2200">
                <a:solidFill>
                  <a:schemeClr val="bg1"/>
                </a:solidFill>
                <a:ea typeface="ＭＳ Ｐゴシック"/>
                <a:cs typeface="Calibri" panose="020F0502020204030204" pitchFamily="34" charset="0"/>
              </a:rPr>
              <a:t>Building Relationships</a:t>
            </a:r>
          </a:p>
          <a:p>
            <a:pPr lvl="1">
              <a:lnSpc>
                <a:spcPct val="80000"/>
              </a:lnSpc>
              <a:spcAft>
                <a:spcPts val="600"/>
              </a:spcAft>
              <a:buClr>
                <a:srgbClr val="FFAF03"/>
              </a:buClr>
            </a:pPr>
            <a:r>
              <a:rPr lang="en-US" sz="2200">
                <a:solidFill>
                  <a:schemeClr val="bg1"/>
                </a:solidFill>
                <a:ea typeface="ＭＳ Ｐゴシック"/>
                <a:cs typeface="Calibri" panose="020F0502020204030204" pitchFamily="34" charset="0"/>
              </a:rPr>
              <a:t>Communication</a:t>
            </a:r>
          </a:p>
          <a:p>
            <a:pPr lvl="1">
              <a:lnSpc>
                <a:spcPct val="80000"/>
              </a:lnSpc>
              <a:spcAft>
                <a:spcPts val="600"/>
              </a:spcAft>
              <a:buClr>
                <a:srgbClr val="FFAF03"/>
              </a:buClr>
            </a:pPr>
            <a:r>
              <a:rPr lang="en-US" sz="2200">
                <a:solidFill>
                  <a:schemeClr val="bg1"/>
                </a:solidFill>
                <a:ea typeface="ＭＳ Ｐゴシック"/>
                <a:cs typeface="Calibri" panose="020F0502020204030204" pitchFamily="34" charset="0"/>
              </a:rPr>
              <a:t>Attitude</a:t>
            </a:r>
          </a:p>
          <a:p>
            <a:pPr lvl="1">
              <a:lnSpc>
                <a:spcPct val="80000"/>
              </a:lnSpc>
              <a:spcAft>
                <a:spcPts val="600"/>
              </a:spcAft>
              <a:buClr>
                <a:srgbClr val="FFAF03"/>
              </a:buClr>
            </a:pPr>
            <a:r>
              <a:rPr lang="en-US" sz="2200">
                <a:solidFill>
                  <a:schemeClr val="bg1"/>
                </a:solidFill>
                <a:ea typeface="ＭＳ Ｐゴシック"/>
                <a:cs typeface="Calibri" panose="020F0502020204030204" pitchFamily="34" charset="0"/>
              </a:rPr>
              <a:t>Commitment/Level of Engagement</a:t>
            </a:r>
          </a:p>
          <a:p>
            <a:pPr lvl="1">
              <a:lnSpc>
                <a:spcPct val="80000"/>
              </a:lnSpc>
              <a:spcAft>
                <a:spcPts val="600"/>
              </a:spcAft>
              <a:buClr>
                <a:srgbClr val="FFAF03"/>
              </a:buClr>
            </a:pPr>
            <a:r>
              <a:rPr lang="en-US" sz="2200">
                <a:solidFill>
                  <a:schemeClr val="bg1"/>
                </a:solidFill>
                <a:ea typeface="ＭＳ Ｐゴシック"/>
                <a:cs typeface="Calibri" panose="020F0502020204030204" pitchFamily="34" charset="0"/>
              </a:rPr>
              <a:t>Phone Usage</a:t>
            </a:r>
          </a:p>
          <a:p>
            <a:pPr lvl="1">
              <a:lnSpc>
                <a:spcPct val="80000"/>
              </a:lnSpc>
              <a:buClr>
                <a:schemeClr val="accent1"/>
              </a:buClr>
              <a:buFont typeface="Arial" charset="0"/>
              <a:buChar char="•"/>
            </a:pPr>
            <a:endParaRPr lang="en-US" sz="2200">
              <a:solidFill>
                <a:schemeClr val="bg1"/>
              </a:solidFill>
              <a:ea typeface="ＭＳ Ｐゴシック" pitchFamily="-108" charset="-128"/>
            </a:endParaRPr>
          </a:p>
          <a:p>
            <a:pPr>
              <a:lnSpc>
                <a:spcPct val="80000"/>
              </a:lnSpc>
              <a:buClr>
                <a:schemeClr val="accent1"/>
              </a:buClr>
              <a:buFont typeface="Arial" charset="0"/>
              <a:buChar char="•"/>
            </a:pPr>
            <a:endParaRPr lang="en-US" sz="2000">
              <a:solidFill>
                <a:schemeClr val="bg1"/>
              </a:solidFill>
              <a:ea typeface="ＭＳ Ｐゴシック" pitchFamily="-108" charset="-128"/>
            </a:endParaRPr>
          </a:p>
        </p:txBody>
      </p:sp>
      <p:cxnSp>
        <p:nvCxnSpPr>
          <p:cNvPr id="3" name="Straight Connector 2"/>
          <p:cNvCxnSpPr>
            <a:cxnSpLocks/>
          </p:cNvCxnSpPr>
          <p:nvPr/>
        </p:nvCxnSpPr>
        <p:spPr>
          <a:xfrm>
            <a:off x="615073" y="1759527"/>
            <a:ext cx="0" cy="4738255"/>
          </a:xfrm>
          <a:prstGeom prst="line">
            <a:avLst/>
          </a:prstGeom>
          <a:ln w="47625">
            <a:solidFill>
              <a:srgbClr val="089DE8"/>
            </a:solidFill>
            <a:prstDash val="dash"/>
          </a:ln>
        </p:spPr>
        <p:style>
          <a:lnRef idx="2">
            <a:schemeClr val="accent1"/>
          </a:lnRef>
          <a:fillRef idx="0">
            <a:schemeClr val="accent1"/>
          </a:fillRef>
          <a:effectRef idx="1">
            <a:schemeClr val="accent1"/>
          </a:effectRef>
          <a:fontRef idx="minor">
            <a:schemeClr val="tx1"/>
          </a:fontRef>
        </p:style>
      </p:cxnSp>
      <p:sp>
        <p:nvSpPr>
          <p:cNvPr id="13314" name="Rectangle 2"/>
          <p:cNvSpPr>
            <a:spLocks noGrp="1" noChangeArrowheads="1"/>
          </p:cNvSpPr>
          <p:nvPr>
            <p:ph type="title"/>
          </p:nvPr>
        </p:nvSpPr>
        <p:spPr>
          <a:xfrm>
            <a:off x="170329" y="558194"/>
            <a:ext cx="8803341" cy="696980"/>
          </a:xfrm>
          <a:noFill/>
        </p:spPr>
        <p:txBody>
          <a:bodyPr/>
          <a:lstStyle/>
          <a:p>
            <a:pPr algn="l"/>
            <a:r>
              <a:rPr lang="en-US" sz="4000" b="1">
                <a:ea typeface="ＭＳ Ｐゴシック"/>
              </a:rPr>
              <a:t>More Expectations…</a:t>
            </a:r>
          </a:p>
        </p:txBody>
      </p:sp>
      <p:pic>
        <p:nvPicPr>
          <p:cNvPr id="4" name="Audio Recording Jul 28, 2021 at 1:44:55 PM" descr="Audio Recording Jul 28, 2021 at 1:44:55 PM">
            <a:hlinkClick r:id="" action="ppaction://media"/>
            <a:extLst>
              <a:ext uri="{FF2B5EF4-FFF2-40B4-BE49-F238E27FC236}">
                <a16:creationId xmlns:a16="http://schemas.microsoft.com/office/drawing/2014/main" id="{DB331830-6185-3148-B610-82B3BA9AF4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1811" y="5572496"/>
            <a:ext cx="812800" cy="812800"/>
          </a:xfrm>
          <a:prstGeom prst="rect">
            <a:avLst/>
          </a:prstGeom>
        </p:spPr>
      </p:pic>
    </p:spTree>
    <p:extLst>
      <p:ext uri="{BB962C8B-B14F-4D97-AF65-F5344CB8AC3E}">
        <p14:creationId xmlns:p14="http://schemas.microsoft.com/office/powerpoint/2010/main" val="3273693230"/>
      </p:ext>
    </p:extLst>
  </p:cSld>
  <p:clrMapOvr>
    <a:masterClrMapping/>
  </p:clrMapOvr>
  <p:transition advTm="9835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4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4"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32657" y="18030"/>
            <a:ext cx="1599465" cy="1295400"/>
          </a:xfrm>
        </p:spPr>
      </p:pic>
      <p:sp>
        <p:nvSpPr>
          <p:cNvPr id="2" name="Rectangle 1"/>
          <p:cNvSpPr/>
          <p:nvPr/>
        </p:nvSpPr>
        <p:spPr>
          <a:xfrm>
            <a:off x="0" y="0"/>
            <a:ext cx="9144000" cy="1447800"/>
          </a:xfrm>
          <a:prstGeom prst="rect">
            <a:avLst/>
          </a:prstGeom>
          <a:solidFill>
            <a:schemeClr val="bg1">
              <a:alpha val="4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62" name="Rectangle 2"/>
          <p:cNvSpPr>
            <a:spLocks noGrp="1" noChangeArrowheads="1"/>
          </p:cNvSpPr>
          <p:nvPr>
            <p:ph type="title"/>
          </p:nvPr>
        </p:nvSpPr>
        <p:spPr>
          <a:xfrm>
            <a:off x="1610351" y="39801"/>
            <a:ext cx="7278688" cy="1524000"/>
          </a:xfrm>
        </p:spPr>
        <p:txBody>
          <a:bodyPr/>
          <a:lstStyle/>
          <a:p>
            <a:pPr algn="l" eaLnBrk="1" hangingPunct="1"/>
            <a:r>
              <a:rPr lang="en-US" sz="4000" b="1">
                <a:solidFill>
                  <a:srgbClr val="FFAF03"/>
                </a:solidFill>
                <a:ea typeface="ＭＳ Ｐゴシック" pitchFamily="-108" charset="-128"/>
              </a:rPr>
              <a:t>Transportation </a:t>
            </a:r>
            <a:br>
              <a:rPr lang="en-US" sz="4000" b="1">
                <a:solidFill>
                  <a:srgbClr val="FFAF03"/>
                </a:solidFill>
                <a:ea typeface="ＭＳ Ｐゴシック" pitchFamily="-108" charset="-128"/>
              </a:rPr>
            </a:br>
            <a:r>
              <a:rPr lang="en-US" sz="4000" b="1">
                <a:solidFill>
                  <a:srgbClr val="FFAF03"/>
                </a:solidFill>
                <a:ea typeface="ＭＳ Ｐゴシック" pitchFamily="-108" charset="-128"/>
              </a:rPr>
              <a:t>and Safety</a:t>
            </a:r>
          </a:p>
        </p:txBody>
      </p:sp>
      <p:sp>
        <p:nvSpPr>
          <p:cNvPr id="15363" name="Rectangle 13"/>
          <p:cNvSpPr>
            <a:spLocks noChangeArrowheads="1"/>
          </p:cNvSpPr>
          <p:nvPr/>
        </p:nvSpPr>
        <p:spPr bwMode="auto">
          <a:xfrm>
            <a:off x="152400" y="1353230"/>
            <a:ext cx="8991600" cy="5504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70000"/>
              </a:lnSpc>
              <a:spcBef>
                <a:spcPct val="20000"/>
              </a:spcBef>
              <a:buClr>
                <a:srgbClr val="FFCC00"/>
              </a:buClr>
              <a:buSzPct val="90000"/>
            </a:pPr>
            <a:endParaRPr lang="en-US" sz="1200" b="0">
              <a:solidFill>
                <a:srgbClr val="FFFFFF"/>
              </a:solidFill>
              <a:latin typeface="Century Gothic" pitchFamily="-108" charset="0"/>
              <a:ea typeface="ＭＳ Ｐゴシック" pitchFamily="-108" charset="-128"/>
            </a:endParaRPr>
          </a:p>
          <a:p>
            <a:pPr marL="342900" indent="-342900">
              <a:lnSpc>
                <a:spcPct val="70000"/>
              </a:lnSpc>
              <a:spcBef>
                <a:spcPct val="20000"/>
              </a:spcBef>
              <a:buClr>
                <a:srgbClr val="FFCC00"/>
              </a:buClr>
              <a:buSzPct val="90000"/>
              <a:buFontTx/>
              <a:buChar char="•"/>
            </a:pPr>
            <a:r>
              <a:rPr lang="en-US" sz="1900" b="0">
                <a:solidFill>
                  <a:schemeClr val="bg1"/>
                </a:solidFill>
                <a:latin typeface="Century Gothic" pitchFamily="-108" charset="0"/>
                <a:ea typeface="ＭＳ Ｐゴシック" pitchFamily="-108" charset="-128"/>
              </a:rPr>
              <a:t>L.I.M.O. does not travel outside the normal route.</a:t>
            </a:r>
          </a:p>
          <a:p>
            <a:pPr marL="342900" indent="-342900">
              <a:lnSpc>
                <a:spcPct val="70000"/>
              </a:lnSpc>
              <a:spcBef>
                <a:spcPct val="20000"/>
              </a:spcBef>
              <a:buClr>
                <a:srgbClr val="FFCC00"/>
              </a:buClr>
              <a:buSzPct val="90000"/>
            </a:pPr>
            <a:endParaRPr lang="en-US" sz="1900" b="0">
              <a:solidFill>
                <a:schemeClr val="bg1"/>
              </a:solidFill>
              <a:latin typeface="Century Gothic" pitchFamily="-108" charset="0"/>
              <a:ea typeface="ＭＳ Ｐゴシック" pitchFamily="-108" charset="-128"/>
            </a:endParaRPr>
          </a:p>
          <a:p>
            <a:pPr marL="342900" indent="-342900">
              <a:lnSpc>
                <a:spcPct val="70000"/>
              </a:lnSpc>
              <a:spcBef>
                <a:spcPct val="20000"/>
              </a:spcBef>
              <a:buClr>
                <a:srgbClr val="FFCC00"/>
              </a:buClr>
              <a:buSzPct val="90000"/>
              <a:buFontTx/>
              <a:buChar char="•"/>
            </a:pPr>
            <a:r>
              <a:rPr lang="en-US" sz="1900" b="0">
                <a:solidFill>
                  <a:schemeClr val="bg1"/>
                </a:solidFill>
                <a:latin typeface="Century Gothic" pitchFamily="-108" charset="0"/>
                <a:ea typeface="ＭＳ Ｐゴシック" pitchFamily="-108" charset="-128"/>
              </a:rPr>
              <a:t>More resources for directions to your site: </a:t>
            </a:r>
          </a:p>
          <a:p>
            <a:pPr marL="800100" lvl="1" indent="-342900">
              <a:lnSpc>
                <a:spcPct val="70000"/>
              </a:lnSpc>
              <a:spcBef>
                <a:spcPct val="20000"/>
              </a:spcBef>
              <a:buClr>
                <a:srgbClr val="FFCC00"/>
              </a:buClr>
              <a:buSzPct val="90000"/>
              <a:buFontTx/>
              <a:buChar char="•"/>
            </a:pPr>
            <a:r>
              <a:rPr lang="en-US" sz="1900" b="0">
                <a:solidFill>
                  <a:schemeClr val="bg1"/>
                </a:solidFill>
                <a:latin typeface="Century Gothic" pitchFamily="-108" charset="0"/>
                <a:ea typeface="ＭＳ Ｐゴシック" pitchFamily="-108" charset="-128"/>
                <a:hlinkClick r:id="rId6"/>
              </a:rPr>
              <a:t>www.ridemcts.com</a:t>
            </a:r>
            <a:r>
              <a:rPr lang="en-US" sz="1900" b="0">
                <a:solidFill>
                  <a:schemeClr val="bg1"/>
                </a:solidFill>
                <a:latin typeface="Century Gothic" pitchFamily="-108" charset="0"/>
                <a:ea typeface="ＭＳ Ｐゴシック" pitchFamily="-108" charset="-128"/>
              </a:rPr>
              <a:t>  </a:t>
            </a:r>
          </a:p>
          <a:p>
            <a:pPr marL="800100" lvl="1" indent="-342900">
              <a:lnSpc>
                <a:spcPct val="70000"/>
              </a:lnSpc>
              <a:spcBef>
                <a:spcPct val="20000"/>
              </a:spcBef>
              <a:buClr>
                <a:srgbClr val="FFCC00"/>
              </a:buClr>
              <a:buSzPct val="90000"/>
              <a:buFontTx/>
              <a:buChar char="•"/>
            </a:pPr>
            <a:r>
              <a:rPr lang="en-US" sz="1900" b="0">
                <a:solidFill>
                  <a:schemeClr val="bg1"/>
                </a:solidFill>
                <a:latin typeface="Century Gothic" pitchFamily="-108" charset="0"/>
                <a:ea typeface="ＭＳ Ｐゴシック" pitchFamily="-108" charset="-128"/>
                <a:hlinkClick r:id="rId7"/>
              </a:rPr>
              <a:t>http://maps.google.com</a:t>
            </a:r>
            <a:endParaRPr lang="en-US" sz="1900" b="0">
              <a:solidFill>
                <a:schemeClr val="bg1"/>
              </a:solidFill>
              <a:latin typeface="Century Gothic" pitchFamily="-108" charset="0"/>
            </a:endParaRPr>
          </a:p>
          <a:p>
            <a:pPr marL="800100" lvl="1" indent="-342900">
              <a:lnSpc>
                <a:spcPct val="70000"/>
              </a:lnSpc>
              <a:spcBef>
                <a:spcPct val="20000"/>
              </a:spcBef>
              <a:buClr>
                <a:srgbClr val="FFCC00"/>
              </a:buClr>
              <a:buSzPct val="90000"/>
            </a:pPr>
            <a:endParaRPr lang="en-US" sz="1900" b="0">
              <a:solidFill>
                <a:schemeClr val="bg1"/>
              </a:solidFill>
              <a:latin typeface="Century Gothic" pitchFamily="-108" charset="0"/>
            </a:endParaRPr>
          </a:p>
          <a:p>
            <a:pPr marL="342900" indent="-342900">
              <a:lnSpc>
                <a:spcPct val="90000"/>
              </a:lnSpc>
              <a:spcBef>
                <a:spcPct val="20000"/>
              </a:spcBef>
              <a:buClr>
                <a:srgbClr val="FFCC00"/>
              </a:buClr>
              <a:buFontTx/>
              <a:buChar char="•"/>
            </a:pPr>
            <a:r>
              <a:rPr lang="en-US" sz="1900" b="0">
                <a:solidFill>
                  <a:schemeClr val="bg1"/>
                </a:solidFill>
                <a:latin typeface="Century Gothic" pitchFamily="-108" charset="0"/>
              </a:rPr>
              <a:t>Make use of the Ride MATC app to help schedule your bus routes. Your Student Coordinator can also help to arrange carpools.</a:t>
            </a:r>
          </a:p>
          <a:p>
            <a:pPr marL="342900" indent="-342900">
              <a:lnSpc>
                <a:spcPct val="70000"/>
              </a:lnSpc>
              <a:spcBef>
                <a:spcPts val="2200"/>
              </a:spcBef>
              <a:buClr>
                <a:srgbClr val="FFCC00"/>
              </a:buClr>
              <a:buSzPct val="90000"/>
              <a:buFontTx/>
              <a:buChar char="•"/>
            </a:pPr>
            <a:r>
              <a:rPr lang="en-US" sz="1900" b="0">
                <a:solidFill>
                  <a:schemeClr val="bg1"/>
                </a:solidFill>
                <a:latin typeface="Century Gothic" pitchFamily="-108" charset="0"/>
                <a:ea typeface="ＭＳ Ｐゴシック" pitchFamily="-108" charset="-128"/>
              </a:rPr>
              <a:t>Whenever you travel to a part of the city that is unfamiliar to you, be aware of your surroundings. Watch the Service Learning Safety Video prior to your site orientation at: </a:t>
            </a:r>
            <a:r>
              <a:rPr lang="en-US" sz="1900" b="0">
                <a:solidFill>
                  <a:schemeClr val="bg1"/>
                </a:solidFill>
                <a:latin typeface="Century Gothic" pitchFamily="-108" charset="0"/>
                <a:ea typeface="ＭＳ Ｐゴシック" pitchFamily="-108" charset="-128"/>
                <a:hlinkClick r:id="rId8"/>
              </a:rPr>
              <a:t>http://www.marquette.edu/servicelearning/safety.shtml</a:t>
            </a:r>
            <a:r>
              <a:rPr lang="en-US" sz="1900" b="0">
                <a:solidFill>
                  <a:schemeClr val="bg1"/>
                </a:solidFill>
                <a:latin typeface="Century Gothic" pitchFamily="-108" charset="0"/>
                <a:ea typeface="ＭＳ Ｐゴシック" pitchFamily="-108" charset="-128"/>
              </a:rPr>
              <a:t> </a:t>
            </a:r>
          </a:p>
          <a:p>
            <a:pPr marL="342900" indent="-342900">
              <a:lnSpc>
                <a:spcPct val="70000"/>
              </a:lnSpc>
              <a:spcBef>
                <a:spcPts val="2200"/>
              </a:spcBef>
              <a:buClr>
                <a:srgbClr val="FFCC00"/>
              </a:buClr>
              <a:buSzPct val="90000"/>
              <a:buFontTx/>
              <a:buChar char="•"/>
            </a:pPr>
            <a:r>
              <a:rPr lang="en-US" sz="1800" b="0">
                <a:solidFill>
                  <a:schemeClr val="bg1"/>
                </a:solidFill>
                <a:latin typeface="Century Gothic" pitchFamily="-108" charset="0"/>
                <a:ea typeface="ＭＳ Ｐゴシック" pitchFamily="-108" charset="-128"/>
              </a:rPr>
              <a:t>Safety resources:</a:t>
            </a:r>
          </a:p>
          <a:p>
            <a:pPr marL="800100" lvl="1" indent="-342900">
              <a:lnSpc>
                <a:spcPct val="70000"/>
              </a:lnSpc>
              <a:spcBef>
                <a:spcPts val="600"/>
              </a:spcBef>
              <a:buClr>
                <a:srgbClr val="FFCC00"/>
              </a:buClr>
              <a:buSzPct val="90000"/>
              <a:buFontTx/>
              <a:buChar char="•"/>
            </a:pPr>
            <a:r>
              <a:rPr lang="en-US" sz="1800" b="0">
                <a:solidFill>
                  <a:schemeClr val="bg1"/>
                </a:solidFill>
                <a:latin typeface="Century Gothic" pitchFamily="-108" charset="0"/>
                <a:ea typeface="ＭＳ Ｐゴシック" pitchFamily="-108" charset="-128"/>
              </a:rPr>
              <a:t>DPS Non-Emergency       414-288-6800</a:t>
            </a:r>
          </a:p>
          <a:p>
            <a:pPr marL="800100" lvl="1" indent="-342900">
              <a:lnSpc>
                <a:spcPct val="70000"/>
              </a:lnSpc>
              <a:spcBef>
                <a:spcPts val="600"/>
              </a:spcBef>
              <a:buClr>
                <a:srgbClr val="FFCC00"/>
              </a:buClr>
              <a:buSzPct val="90000"/>
              <a:buFontTx/>
              <a:buChar char="•"/>
            </a:pPr>
            <a:r>
              <a:rPr lang="en-US" sz="1800" b="0">
                <a:solidFill>
                  <a:schemeClr val="bg1"/>
                </a:solidFill>
                <a:latin typeface="Century Gothic" pitchFamily="-108" charset="0"/>
                <a:ea typeface="ＭＳ Ｐゴシック" pitchFamily="-108" charset="-128"/>
              </a:rPr>
              <a:t>DPS Emergency               414-288-1911</a:t>
            </a:r>
          </a:p>
          <a:p>
            <a:pPr marL="342900" indent="-342900">
              <a:lnSpc>
                <a:spcPct val="90000"/>
              </a:lnSpc>
              <a:spcBef>
                <a:spcPct val="20000"/>
              </a:spcBef>
              <a:buClr>
                <a:srgbClr val="FFCC00"/>
              </a:buClr>
              <a:buFontTx/>
              <a:buChar char="•"/>
            </a:pPr>
            <a:r>
              <a:rPr lang="en-US" sz="1900" b="0">
                <a:solidFill>
                  <a:schemeClr val="bg1"/>
                </a:solidFill>
                <a:latin typeface="Century Gothic" pitchFamily="-108" charset="0"/>
              </a:rPr>
              <a:t>Other resources if willing to pay:</a:t>
            </a:r>
          </a:p>
          <a:p>
            <a:pPr marL="800100" lvl="1" indent="-342900">
              <a:lnSpc>
                <a:spcPct val="90000"/>
              </a:lnSpc>
              <a:spcBef>
                <a:spcPct val="20000"/>
              </a:spcBef>
              <a:buClr>
                <a:srgbClr val="FFCC00"/>
              </a:buClr>
              <a:buFontTx/>
              <a:buChar char="•"/>
            </a:pPr>
            <a:r>
              <a:rPr lang="en-US" sz="1600" b="0">
                <a:solidFill>
                  <a:schemeClr val="bg1"/>
                </a:solidFill>
                <a:latin typeface="Century Gothic" pitchFamily="-108" charset="0"/>
              </a:rPr>
              <a:t>Lyft, Uber, Taxi</a:t>
            </a:r>
          </a:p>
          <a:p>
            <a:pPr marL="342900" indent="-342900">
              <a:lnSpc>
                <a:spcPct val="90000"/>
              </a:lnSpc>
              <a:spcBef>
                <a:spcPct val="20000"/>
              </a:spcBef>
              <a:buClr>
                <a:srgbClr val="FFCC00"/>
              </a:buClr>
            </a:pPr>
            <a:endParaRPr lang="en-US" b="0">
              <a:solidFill>
                <a:srgbClr val="FFFFFF"/>
              </a:solidFill>
              <a:latin typeface="Calibri" pitchFamily="-108" charset="0"/>
            </a:endParaRPr>
          </a:p>
        </p:txBody>
      </p:sp>
      <p:cxnSp>
        <p:nvCxnSpPr>
          <p:cNvPr id="4" name="Straight Connector 3"/>
          <p:cNvCxnSpPr/>
          <p:nvPr/>
        </p:nvCxnSpPr>
        <p:spPr>
          <a:xfrm>
            <a:off x="4953000" y="1324316"/>
            <a:ext cx="4114800" cy="28914"/>
          </a:xfrm>
          <a:prstGeom prst="line">
            <a:avLst/>
          </a:prstGeom>
          <a:ln w="63500">
            <a:solidFill>
              <a:srgbClr val="089DE8"/>
            </a:solidFill>
            <a:prstDash val="sysDash"/>
          </a:ln>
        </p:spPr>
        <p:style>
          <a:lnRef idx="2">
            <a:schemeClr val="accent1"/>
          </a:lnRef>
          <a:fillRef idx="0">
            <a:schemeClr val="accent1"/>
          </a:fillRef>
          <a:effectRef idx="1">
            <a:schemeClr val="accent1"/>
          </a:effectRef>
          <a:fontRef idx="minor">
            <a:schemeClr val="tx1"/>
          </a:fontRef>
        </p:style>
      </p:cxnSp>
      <p:pic>
        <p:nvPicPr>
          <p:cNvPr id="5" name="Audio Recording Jul 28, 2021 at 1:57:02 PM" descr="Audio Recording Jul 28, 2021 at 1:57:02 PM">
            <a:hlinkClick r:id="" action="ppaction://media"/>
            <a:extLst>
              <a:ext uri="{FF2B5EF4-FFF2-40B4-BE49-F238E27FC236}">
                <a16:creationId xmlns:a16="http://schemas.microsoft.com/office/drawing/2014/main" id="{30E11607-3726-4341-BA89-1025AE4EE9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20000" y="5533684"/>
            <a:ext cx="812800" cy="812800"/>
          </a:xfrm>
          <a:prstGeom prst="rect">
            <a:avLst/>
          </a:prstGeom>
        </p:spPr>
      </p:pic>
    </p:spTree>
  </p:cSld>
  <p:clrMapOvr>
    <a:masterClrMapping/>
  </p:clrMapOvr>
  <p:transition advTm="7909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ea typeface="ＭＳ Ｐゴシック"/>
              </a:rPr>
              <a:t>COVID-19 Safety Update</a:t>
            </a:r>
            <a:br>
              <a:rPr lang="en-US" sz="4400">
                <a:ea typeface="ＭＳ Ｐゴシック" pitchFamily="-108" charset="-128"/>
              </a:rPr>
            </a:br>
            <a:endParaRPr lang="en-US"/>
          </a:p>
        </p:txBody>
      </p:sp>
      <p:sp>
        <p:nvSpPr>
          <p:cNvPr id="3" name="Content Placeholder 2"/>
          <p:cNvSpPr>
            <a:spLocks noGrp="1"/>
          </p:cNvSpPr>
          <p:nvPr>
            <p:ph idx="1"/>
          </p:nvPr>
        </p:nvSpPr>
        <p:spPr>
          <a:xfrm>
            <a:off x="612775" y="1481630"/>
            <a:ext cx="7616826" cy="4800020"/>
          </a:xfrm>
        </p:spPr>
        <p:txBody>
          <a:bodyPr>
            <a:normAutofit fontScale="92500" lnSpcReduction="10000"/>
          </a:bodyPr>
          <a:lstStyle/>
          <a:p>
            <a:pPr marL="0" indent="0" algn="ctr">
              <a:buNone/>
            </a:pPr>
            <a:r>
              <a:rPr lang="en-US" sz="2800" b="1">
                <a:solidFill>
                  <a:schemeClr val="bg1"/>
                </a:solidFill>
                <a:ea typeface="ＭＳ Ｐゴシック"/>
              </a:rPr>
              <a:t>COVID is still a thing </a:t>
            </a:r>
            <a:r>
              <a:rPr lang="en-US" sz="2800" b="1" err="1">
                <a:solidFill>
                  <a:schemeClr val="bg1"/>
                </a:solidFill>
                <a:ea typeface="ＭＳ Ｐゴシック"/>
              </a:rPr>
              <a:t>yall</a:t>
            </a:r>
            <a:r>
              <a:rPr lang="en-US" sz="2800" b="1">
                <a:solidFill>
                  <a:schemeClr val="bg1"/>
                </a:solidFill>
                <a:ea typeface="ＭＳ Ｐゴシック"/>
              </a:rPr>
              <a:t>!</a:t>
            </a:r>
          </a:p>
          <a:p>
            <a:pPr marL="0" indent="0">
              <a:buNone/>
            </a:pPr>
            <a:r>
              <a:rPr lang="en-US" sz="2400">
                <a:solidFill>
                  <a:schemeClr val="bg1"/>
                </a:solidFill>
                <a:ea typeface="ＭＳ Ｐゴシック"/>
              </a:rPr>
              <a:t>Some sites may require a COVID vaccination.</a:t>
            </a:r>
          </a:p>
          <a:p>
            <a:pPr marL="0" indent="0">
              <a:buNone/>
            </a:pPr>
            <a:r>
              <a:rPr lang="en-US" sz="2400">
                <a:solidFill>
                  <a:schemeClr val="bg1"/>
                </a:solidFill>
                <a:ea typeface="ＭＳ Ｐゴシック"/>
              </a:rPr>
              <a:t>Vaccination or no vaccination, students must adhere to any mask mandates, capacity limits, and PPE requirements at organizations and follow all safety guidelines provided by the organization.</a:t>
            </a:r>
          </a:p>
          <a:p>
            <a:pPr marL="0" indent="0">
              <a:buNone/>
            </a:pPr>
            <a:r>
              <a:rPr lang="en-US" sz="2400">
                <a:solidFill>
                  <a:schemeClr val="bg1"/>
                </a:solidFill>
                <a:ea typeface="ＭＳ Ｐゴシック"/>
              </a:rPr>
              <a:t>Some sites may continue offering virtual service learning opportunities in addition to in-person opportunities. </a:t>
            </a:r>
          </a:p>
          <a:p>
            <a:pPr marL="0" indent="0">
              <a:buNone/>
            </a:pPr>
            <a:r>
              <a:rPr lang="en-US" sz="2400" b="1">
                <a:solidFill>
                  <a:schemeClr val="bg1"/>
                </a:solidFill>
                <a:ea typeface="ＭＳ Ｐゴシック"/>
              </a:rPr>
              <a:t>FYI:</a:t>
            </a:r>
            <a:r>
              <a:rPr lang="en-US" sz="2400">
                <a:solidFill>
                  <a:schemeClr val="bg1"/>
                </a:solidFill>
                <a:ea typeface="ＭＳ Ｐゴシック"/>
              </a:rPr>
              <a:t> Community partners are still pivoting, figuring out a new normal, and playing “catch up”. </a:t>
            </a:r>
            <a:endParaRPr lang="en-US" sz="2400">
              <a:solidFill>
                <a:schemeClr val="bg1"/>
              </a:solidFill>
            </a:endParaRPr>
          </a:p>
        </p:txBody>
      </p:sp>
      <p:pic>
        <p:nvPicPr>
          <p:cNvPr id="4" name="Audio Recording Jul 23, 2021 at 9:45:45 AM" descr="Audio Recording Jul 23, 2021 at 9:45:45 AM">
            <a:hlinkClick r:id="" action="ppaction://media"/>
            <a:extLst>
              <a:ext uri="{FF2B5EF4-FFF2-40B4-BE49-F238E27FC236}">
                <a16:creationId xmlns:a16="http://schemas.microsoft.com/office/drawing/2014/main" id="{035093C0-1D49-AF4C-8F46-F28AF0E4BB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8425" y="5868987"/>
            <a:ext cx="812800" cy="812800"/>
          </a:xfrm>
          <a:prstGeom prst="rect">
            <a:avLst/>
          </a:prstGeom>
        </p:spPr>
      </p:pic>
    </p:spTree>
    <p:extLst>
      <p:ext uri="{BB962C8B-B14F-4D97-AF65-F5344CB8AC3E}">
        <p14:creationId xmlns:p14="http://schemas.microsoft.com/office/powerpoint/2010/main" val="1860414842"/>
      </p:ext>
    </p:extLst>
  </p:cSld>
  <p:clrMapOvr>
    <a:masterClrMapping/>
  </p:clrMapOvr>
  <mc:AlternateContent xmlns:mc="http://schemas.openxmlformats.org/markup-compatibility/2006">
    <mc:Choice xmlns:p14="http://schemas.microsoft.com/office/powerpoint/2010/main" Requires="p14">
      <p:transition spd="slow" p14:dur="2000" advTm="36650"/>
    </mc:Choice>
    <mc:Fallback>
      <p:transition spd="slow" advTm="36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1600200"/>
          </a:xfrm>
          <a:prstGeom prst="rect">
            <a:avLst/>
          </a:prstGeom>
          <a:solidFill>
            <a:schemeClr val="bg1">
              <a:alpha val="4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83" name="Content Placeholder 2"/>
          <p:cNvSpPr>
            <a:spLocks noGrp="1"/>
          </p:cNvSpPr>
          <p:nvPr>
            <p:ph idx="1"/>
          </p:nvPr>
        </p:nvSpPr>
        <p:spPr>
          <a:xfrm>
            <a:off x="90685" y="1730715"/>
            <a:ext cx="8839200" cy="5033451"/>
          </a:xfrm>
        </p:spPr>
        <p:txBody>
          <a:bodyPr>
            <a:normAutofit fontScale="62500" lnSpcReduction="20000"/>
          </a:bodyPr>
          <a:lstStyle/>
          <a:p>
            <a:pPr>
              <a:buClr>
                <a:schemeClr val="accent1"/>
              </a:buClr>
              <a:buFont typeface="Arial" charset="0"/>
              <a:buChar char="•"/>
            </a:pPr>
            <a:r>
              <a:rPr lang="en-US" sz="2900">
                <a:solidFill>
                  <a:schemeClr val="bg1"/>
                </a:solidFill>
                <a:ea typeface="ＭＳ Ｐゴシック" pitchFamily="-108" charset="-128"/>
              </a:rPr>
              <a:t>As part of </a:t>
            </a:r>
            <a:r>
              <a:rPr lang="en-US" sz="2900" b="1">
                <a:solidFill>
                  <a:schemeClr val="bg1"/>
                </a:solidFill>
                <a:ea typeface="ＭＳ Ｐゴシック" pitchFamily="-108" charset="-128"/>
              </a:rPr>
              <a:t>Ignatian pedagogy</a:t>
            </a:r>
            <a:r>
              <a:rPr lang="en-US" sz="2900">
                <a:solidFill>
                  <a:schemeClr val="bg1"/>
                </a:solidFill>
                <a:ea typeface="ＭＳ Ｐゴシック" pitchFamily="-108" charset="-128"/>
              </a:rPr>
              <a:t>, reflection both allows students to </a:t>
            </a:r>
            <a:r>
              <a:rPr lang="en-US" sz="2900" b="1">
                <a:solidFill>
                  <a:schemeClr val="bg1"/>
                </a:solidFill>
                <a:ea typeface="ＭＳ Ｐゴシック" pitchFamily="-108" charset="-128"/>
              </a:rPr>
              <a:t>discuss</a:t>
            </a:r>
            <a:r>
              <a:rPr lang="en-US" sz="2900">
                <a:solidFill>
                  <a:schemeClr val="bg1"/>
                </a:solidFill>
                <a:ea typeface="ＭＳ Ｐゴシック" pitchFamily="-108" charset="-128"/>
              </a:rPr>
              <a:t> their experiences and challenges them to “dig deeper” and </a:t>
            </a:r>
            <a:r>
              <a:rPr lang="en-US" sz="2900" b="1">
                <a:solidFill>
                  <a:schemeClr val="bg1"/>
                </a:solidFill>
                <a:ea typeface="ＭＳ Ｐゴシック" pitchFamily="-108" charset="-128"/>
              </a:rPr>
              <a:t>increase their awareness of social injustices</a:t>
            </a:r>
            <a:r>
              <a:rPr lang="en-US" sz="2900">
                <a:solidFill>
                  <a:schemeClr val="bg1"/>
                </a:solidFill>
                <a:ea typeface="ＭＳ Ｐゴシック" pitchFamily="-108" charset="-128"/>
              </a:rPr>
              <a:t>.</a:t>
            </a:r>
          </a:p>
          <a:p>
            <a:pPr>
              <a:buClr>
                <a:schemeClr val="accent1"/>
              </a:buClr>
              <a:buFont typeface="Arial" charset="0"/>
              <a:buChar char="•"/>
            </a:pPr>
            <a:r>
              <a:rPr lang="en-US" sz="2900">
                <a:solidFill>
                  <a:schemeClr val="bg1"/>
                </a:solidFill>
                <a:ea typeface="ＭＳ Ｐゴシック" pitchFamily="-108" charset="-128"/>
              </a:rPr>
              <a:t>All reflection details can be found on our website at: </a:t>
            </a:r>
            <a:r>
              <a:rPr lang="en-US" sz="2900">
                <a:solidFill>
                  <a:schemeClr val="bg1"/>
                </a:solidFill>
                <a:ea typeface="ＭＳ Ｐゴシック" pitchFamily="-108" charset="-128"/>
                <a:hlinkClick r:id="rId5"/>
              </a:rPr>
              <a:t>http://www.marquette.edu/servicelearning/ReflectionSessions.shtml</a:t>
            </a:r>
            <a:r>
              <a:rPr lang="en-US" sz="2900">
                <a:solidFill>
                  <a:schemeClr val="bg1"/>
                </a:solidFill>
                <a:ea typeface="ＭＳ Ｐゴシック" pitchFamily="-108" charset="-128"/>
              </a:rPr>
              <a:t> </a:t>
            </a:r>
          </a:p>
          <a:p>
            <a:pPr>
              <a:buClr>
                <a:schemeClr val="accent1"/>
              </a:buClr>
              <a:buFont typeface="Arial" charset="0"/>
              <a:buChar char="•"/>
            </a:pPr>
            <a:r>
              <a:rPr lang="en-US" sz="2900">
                <a:solidFill>
                  <a:schemeClr val="bg1"/>
                </a:solidFill>
                <a:ea typeface="ＭＳ Ｐゴシック" pitchFamily="-108" charset="-128"/>
              </a:rPr>
              <a:t>Students can register/RSVP for Reflection Sessions through their service learning course on </a:t>
            </a:r>
            <a:r>
              <a:rPr lang="en-US" sz="2900" b="1">
                <a:solidFill>
                  <a:schemeClr val="bg1"/>
                </a:solidFill>
                <a:ea typeface="ＭＳ Ｐゴシック" pitchFamily="-108" charset="-128"/>
              </a:rPr>
              <a:t>MUEngage</a:t>
            </a:r>
            <a:r>
              <a:rPr lang="en-US" sz="2900">
                <a:solidFill>
                  <a:schemeClr val="bg1"/>
                </a:solidFill>
                <a:ea typeface="ＭＳ Ｐゴシック" pitchFamily="-108" charset="-128"/>
              </a:rPr>
              <a:t>:</a:t>
            </a:r>
          </a:p>
          <a:p>
            <a:pPr lvl="1">
              <a:buClr>
                <a:schemeClr val="accent1"/>
              </a:buClr>
              <a:buFont typeface="Arial" charset="0"/>
              <a:buChar char="•"/>
            </a:pPr>
            <a:r>
              <a:rPr lang="en-US" sz="2900">
                <a:solidFill>
                  <a:schemeClr val="bg1"/>
                </a:solidFill>
                <a:ea typeface="ＭＳ Ｐゴシック" pitchFamily="-108" charset="-128"/>
              </a:rPr>
              <a:t>Only RSVP for the Reflection Session(s) that you will attend</a:t>
            </a:r>
          </a:p>
          <a:p>
            <a:pPr lvl="1">
              <a:buClr>
                <a:schemeClr val="accent1"/>
              </a:buClr>
              <a:buFont typeface="Arial" charset="0"/>
              <a:buChar char="•"/>
            </a:pPr>
            <a:r>
              <a:rPr lang="en-US" sz="2900">
                <a:solidFill>
                  <a:schemeClr val="bg1"/>
                </a:solidFill>
                <a:ea typeface="ＭＳ Ｐゴシック" pitchFamily="-108" charset="-128"/>
              </a:rPr>
              <a:t>Students who register have seat/space priority</a:t>
            </a:r>
          </a:p>
          <a:p>
            <a:pPr lvl="1">
              <a:buClr>
                <a:schemeClr val="accent1"/>
              </a:buClr>
              <a:buFont typeface="Arial" charset="0"/>
              <a:buChar char="•"/>
            </a:pPr>
            <a:r>
              <a:rPr lang="en-US" sz="2900">
                <a:solidFill>
                  <a:schemeClr val="bg1"/>
                </a:solidFill>
                <a:ea typeface="ＭＳ Ｐゴシック" pitchFamily="-108" charset="-128"/>
              </a:rPr>
              <a:t>Register NOW for reflection sessions through MUEngage</a:t>
            </a:r>
          </a:p>
          <a:p>
            <a:pPr lvl="1">
              <a:buClr>
                <a:schemeClr val="accent1"/>
              </a:buClr>
              <a:buFont typeface="Arial" charset="0"/>
              <a:buChar char="•"/>
            </a:pPr>
            <a:r>
              <a:rPr lang="en-US" sz="2900">
                <a:solidFill>
                  <a:schemeClr val="bg1"/>
                </a:solidFill>
                <a:ea typeface="ＭＳ Ｐゴシック" pitchFamily="-108" charset="-128"/>
              </a:rPr>
              <a:t>If a reflection session is offered twice-please only sign-up and attend one of the sessions. Do not attend the same topic, twice. </a:t>
            </a:r>
          </a:p>
          <a:p>
            <a:pPr>
              <a:buClr>
                <a:schemeClr val="accent1"/>
              </a:buClr>
              <a:buFont typeface="Arial" charset="0"/>
              <a:buChar char="•"/>
            </a:pPr>
            <a:r>
              <a:rPr lang="en-US" sz="2900" b="1">
                <a:solidFill>
                  <a:schemeClr val="bg1"/>
                </a:solidFill>
                <a:ea typeface="ＭＳ Ｐゴシック" pitchFamily="-108" charset="-128"/>
              </a:rPr>
              <a:t>Note: Introduction to Service Learning and Our Milwaukee Community</a:t>
            </a:r>
            <a:r>
              <a:rPr lang="en-US" sz="2900">
                <a:solidFill>
                  <a:schemeClr val="bg1"/>
                </a:solidFill>
                <a:ea typeface="ＭＳ Ｐゴシック" pitchFamily="-108" charset="-128"/>
              </a:rPr>
              <a:t>, was created especially for students new to Service Learning. In this session you will be introduced to the program and have a chance to ask questions that you may have after you register for service learning.</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9500" y="-114300"/>
            <a:ext cx="1714500" cy="1714500"/>
          </a:xfrm>
          <a:prstGeom prst="ellipse">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9887" t="1" r="9209" b="-2639"/>
          <a:stretch/>
        </p:blipFill>
        <p:spPr>
          <a:xfrm>
            <a:off x="4768605" y="57150"/>
            <a:ext cx="1621723" cy="1543050"/>
          </a:xfrm>
          <a:prstGeom prst="ellipse">
            <a:avLst/>
          </a:prstGeom>
        </p:spPr>
      </p:pic>
      <p:sp>
        <p:nvSpPr>
          <p:cNvPr id="20482" name="Title 1"/>
          <p:cNvSpPr>
            <a:spLocks noGrp="1"/>
          </p:cNvSpPr>
          <p:nvPr>
            <p:ph type="title"/>
          </p:nvPr>
        </p:nvSpPr>
        <p:spPr>
          <a:xfrm>
            <a:off x="-1289807" y="876470"/>
            <a:ext cx="7918450" cy="788987"/>
          </a:xfrm>
          <a:effectLst/>
        </p:spPr>
        <p:txBody>
          <a:bodyPr/>
          <a:lstStyle/>
          <a:p>
            <a:r>
              <a:rPr lang="en-US" b="1">
                <a:ea typeface="ＭＳ Ｐゴシック" pitchFamily="-108" charset="-128"/>
              </a:rPr>
              <a:t>Reflection Sessions</a:t>
            </a:r>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12222" r="-327" b="25555"/>
          <a:stretch/>
        </p:blipFill>
        <p:spPr>
          <a:xfrm>
            <a:off x="5827786" y="-26976"/>
            <a:ext cx="1905936" cy="1784668"/>
          </a:xfrm>
          <a:prstGeom prst="ellipse">
            <a:avLst/>
          </a:prstGeom>
        </p:spPr>
      </p:pic>
      <p:pic>
        <p:nvPicPr>
          <p:cNvPr id="3" name="Audio Recording Jul 23, 2021 at 9:48:09 AM" descr="Audio Recording Jul 23, 2021 at 9:48:09 AM">
            <a:hlinkClick r:id="" action="ppaction://media"/>
            <a:extLst>
              <a:ext uri="{FF2B5EF4-FFF2-40B4-BE49-F238E27FC236}">
                <a16:creationId xmlns:a16="http://schemas.microsoft.com/office/drawing/2014/main" id="{FB9509D1-5478-424B-9A53-3C69B054C7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0350" y="5951366"/>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378"/>
    </mc:Choice>
    <mc:Fallback>
      <p:transition spd="slow" advTm="723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ea typeface="ＭＳ Ｐゴシック"/>
              </a:rPr>
              <a:t>Fall 2021 Reflection Sessions:</a:t>
            </a:r>
            <a:br>
              <a:rPr lang="en-US" sz="4400">
                <a:ea typeface="ＭＳ Ｐゴシック" pitchFamily="-108" charset="-128"/>
              </a:rPr>
            </a:br>
            <a:endParaRPr lang="en-US"/>
          </a:p>
        </p:txBody>
      </p:sp>
      <p:sp>
        <p:nvSpPr>
          <p:cNvPr id="3" name="Content Placeholder 2"/>
          <p:cNvSpPr>
            <a:spLocks noGrp="1"/>
          </p:cNvSpPr>
          <p:nvPr>
            <p:ph idx="1"/>
          </p:nvPr>
        </p:nvSpPr>
        <p:spPr>
          <a:xfrm>
            <a:off x="662353" y="1371600"/>
            <a:ext cx="7959969" cy="5332047"/>
          </a:xfrm>
        </p:spPr>
        <p:txBody>
          <a:bodyPr>
            <a:normAutofit lnSpcReduction="10000"/>
          </a:bodyPr>
          <a:lstStyle/>
          <a:p>
            <a:pPr marL="0" indent="0" algn="ctr">
              <a:buNone/>
            </a:pPr>
            <a:r>
              <a:rPr lang="en-US" sz="2400" b="1">
                <a:solidFill>
                  <a:schemeClr val="bg1"/>
                </a:solidFill>
                <a:ea typeface="ＭＳ Ｐゴシック"/>
              </a:rPr>
              <a:t>Introduction to Service Learning and Our Milwaukee Community </a:t>
            </a:r>
            <a:endParaRPr lang="en-US" sz="2400" b="1">
              <a:solidFill>
                <a:schemeClr val="bg1"/>
              </a:solidFill>
            </a:endParaRPr>
          </a:p>
          <a:p>
            <a:pPr marL="0" indent="0" algn="ctr">
              <a:buNone/>
            </a:pPr>
            <a:r>
              <a:rPr lang="en-US" sz="2400" b="1">
                <a:solidFill>
                  <a:schemeClr val="bg1"/>
                </a:solidFill>
                <a:ea typeface="ＭＳ Ｐゴシック"/>
              </a:rPr>
              <a:t>R1: Solidarity Through Service</a:t>
            </a:r>
          </a:p>
          <a:p>
            <a:pPr marL="0" indent="0" algn="ctr">
              <a:buNone/>
            </a:pPr>
            <a:r>
              <a:rPr lang="en-US" sz="2400" b="1">
                <a:solidFill>
                  <a:schemeClr val="bg1"/>
                </a:solidFill>
                <a:ea typeface="ＭＳ Ｐゴシック"/>
              </a:rPr>
              <a:t>R2: The Fine Line of Language</a:t>
            </a:r>
          </a:p>
          <a:p>
            <a:pPr marL="0" indent="0" algn="ctr">
              <a:buNone/>
            </a:pPr>
            <a:r>
              <a:rPr lang="en-US" sz="2400" b="1">
                <a:solidFill>
                  <a:schemeClr val="bg1"/>
                </a:solidFill>
                <a:ea typeface="ＭＳ Ｐゴシック"/>
              </a:rPr>
              <a:t>R3: Food for Thought: Systemic Poverty</a:t>
            </a:r>
          </a:p>
          <a:p>
            <a:pPr marL="0" indent="0" algn="ctr">
              <a:buNone/>
            </a:pPr>
            <a:r>
              <a:rPr lang="en-US" sz="2400" b="1">
                <a:solidFill>
                  <a:schemeClr val="bg1"/>
                </a:solidFill>
                <a:ea typeface="ＭＳ Ｐゴシック"/>
              </a:rPr>
              <a:t>R4: Just Get A Job- Examining the Safety Net</a:t>
            </a:r>
          </a:p>
          <a:p>
            <a:pPr marL="0" indent="0" algn="ctr">
              <a:buNone/>
            </a:pPr>
            <a:r>
              <a:rPr lang="en-US" sz="2400" b="1">
                <a:solidFill>
                  <a:schemeClr val="bg1"/>
                </a:solidFill>
                <a:ea typeface="ＭＳ Ｐゴシック"/>
              </a:rPr>
              <a:t>R5: Individual Choice or Historic Denial</a:t>
            </a:r>
          </a:p>
          <a:p>
            <a:pPr marL="0" indent="0" algn="ctr">
              <a:buNone/>
            </a:pPr>
            <a:r>
              <a:rPr lang="en-US" sz="1600">
                <a:solidFill>
                  <a:schemeClr val="bg1"/>
                </a:solidFill>
                <a:ea typeface="ＭＳ Ｐゴシック"/>
              </a:rPr>
              <a:t>Please </a:t>
            </a:r>
            <a:r>
              <a:rPr lang="en-US" sz="1600" b="1">
                <a:solidFill>
                  <a:schemeClr val="bg1"/>
                </a:solidFill>
                <a:ea typeface="ＭＳ Ｐゴシック"/>
              </a:rPr>
              <a:t>remember to RSVP </a:t>
            </a:r>
            <a:r>
              <a:rPr lang="en-US" sz="1600">
                <a:solidFill>
                  <a:schemeClr val="bg1"/>
                </a:solidFill>
                <a:ea typeface="ＭＳ Ｐゴシック"/>
              </a:rPr>
              <a:t>for your choice of sessions through your service-learning course on </a:t>
            </a:r>
            <a:r>
              <a:rPr lang="en-US" sz="1600" err="1">
                <a:solidFill>
                  <a:schemeClr val="bg1"/>
                </a:solidFill>
                <a:ea typeface="ＭＳ Ｐゴシック"/>
              </a:rPr>
              <a:t>MUEngage</a:t>
            </a:r>
            <a:endParaRPr lang="en-US" sz="1600" b="1">
              <a:solidFill>
                <a:schemeClr val="bg1"/>
              </a:solidFill>
              <a:ea typeface="ＭＳ Ｐゴシック"/>
            </a:endParaRPr>
          </a:p>
          <a:p>
            <a:pPr marL="0" indent="0" algn="ctr">
              <a:buNone/>
            </a:pPr>
            <a:r>
              <a:rPr lang="en-US" sz="1600" b="1">
                <a:solidFill>
                  <a:schemeClr val="bg1"/>
                </a:solidFill>
                <a:ea typeface="ＭＳ Ｐゴシック"/>
              </a:rPr>
              <a:t>Arriving more than 15 minutes late or leaving more than 15 minutes early will not be counted as a reflection attendance.  </a:t>
            </a:r>
            <a:endParaRPr lang="en-US" sz="1600">
              <a:solidFill>
                <a:schemeClr val="bg1"/>
              </a:solidFill>
            </a:endParaRPr>
          </a:p>
          <a:p>
            <a:endParaRPr lang="en-US"/>
          </a:p>
        </p:txBody>
      </p:sp>
      <p:pic>
        <p:nvPicPr>
          <p:cNvPr id="4" name="Audio Recording Jul 23, 2021 at 9:48:36 AM" descr="Audio Recording Jul 23, 2021 at 9:48:36 AM">
            <a:hlinkClick r:id="" action="ppaction://media"/>
            <a:extLst>
              <a:ext uri="{FF2B5EF4-FFF2-40B4-BE49-F238E27FC236}">
                <a16:creationId xmlns:a16="http://schemas.microsoft.com/office/drawing/2014/main" id="{1A1DA892-3B43-F043-8342-8E5D8CF7A5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9522" y="5890847"/>
            <a:ext cx="812800" cy="812800"/>
          </a:xfrm>
          <a:prstGeom prst="rect">
            <a:avLst/>
          </a:prstGeom>
        </p:spPr>
      </p:pic>
    </p:spTree>
    <p:extLst>
      <p:ext uri="{BB962C8B-B14F-4D97-AF65-F5344CB8AC3E}">
        <p14:creationId xmlns:p14="http://schemas.microsoft.com/office/powerpoint/2010/main" val="2850140781"/>
      </p:ext>
    </p:extLst>
  </p:cSld>
  <p:clrMapOvr>
    <a:masterClrMapping/>
  </p:clrMapOvr>
  <mc:AlternateContent xmlns:mc="http://schemas.openxmlformats.org/markup-compatibility/2006">
    <mc:Choice xmlns:p14="http://schemas.microsoft.com/office/powerpoint/2010/main" Requires="p14">
      <p:transition spd="slow" p14:dur="2000" advTm="15167"/>
    </mc:Choice>
    <mc:Fallback>
      <p:transition spd="slow" advTm="151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088671DAA50840804685450CE8C8EF" ma:contentTypeVersion="13" ma:contentTypeDescription="Create a new document." ma:contentTypeScope="" ma:versionID="92abe29a61085e5862ca0fe924528959">
  <xsd:schema xmlns:xsd="http://www.w3.org/2001/XMLSchema" xmlns:xs="http://www.w3.org/2001/XMLSchema" xmlns:p="http://schemas.microsoft.com/office/2006/metadata/properties" xmlns:ns2="ce4d549b-33da-49e3-b019-29e65941c378" xmlns:ns3="57d1be24-da37-4e73-852a-12fb3f76b644" targetNamespace="http://schemas.microsoft.com/office/2006/metadata/properties" ma:root="true" ma:fieldsID="cd32e5c07fa5121bd2a7956ad9d3fb5f" ns2:_="" ns3:_="">
    <xsd:import namespace="ce4d549b-33da-49e3-b019-29e65941c378"/>
    <xsd:import namespace="57d1be24-da37-4e73-852a-12fb3f76b6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d549b-33da-49e3-b019-29e65941c3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d1be24-da37-4e73-852a-12fb3f76b6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7d1be24-da37-4e73-852a-12fb3f76b644">
      <UserInfo>
        <DisplayName>Griffin, Clare</DisplayName>
        <AccountId>71</AccountId>
        <AccountType/>
      </UserInfo>
      <UserInfo>
        <DisplayName>Hansen, Libby</DisplayName>
        <AccountId>133</AccountId>
        <AccountType/>
      </UserInfo>
      <UserInfo>
        <DisplayName>Hernandez, Guiviny</DisplayName>
        <AccountId>20</AccountId>
        <AccountType/>
      </UserInfo>
      <UserInfo>
        <DisplayName>Jaksha, Katelyn</DisplayName>
        <AccountId>213</AccountId>
        <AccountType/>
      </UserInfo>
      <UserInfo>
        <DisplayName>Lawlor, Kate</DisplayName>
        <AccountId>74</AccountId>
        <AccountType/>
      </UserInfo>
      <UserInfo>
        <DisplayName>Raffel, Liz</DisplayName>
        <AccountId>24</AccountId>
        <AccountType/>
      </UserInfo>
      <UserInfo>
        <DisplayName>Regan, Lily</DisplayName>
        <AccountId>75</AccountId>
        <AccountType/>
      </UserInfo>
      <UserInfo>
        <DisplayName>Rhodes, Lex</DisplayName>
        <AccountId>40</AccountId>
        <AccountType/>
      </UserInfo>
      <UserInfo>
        <DisplayName>Sanchez, Marycruz</DisplayName>
        <AccountId>25</AccountId>
        <AccountType/>
      </UserInfo>
      <UserInfo>
        <DisplayName>Shearer, Violette</DisplayName>
        <AccountId>31</AccountId>
        <AccountType/>
      </UserInfo>
      <UserInfo>
        <DisplayName>Torres, Matthew</DisplayName>
        <AccountId>211</AccountId>
        <AccountType/>
      </UserInfo>
      <UserInfo>
        <DisplayName>Yang, Lini</DisplayName>
        <AccountId>212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10FEE7-624D-4276-BCF2-87D4E8339AD5}">
  <ds:schemaRefs>
    <ds:schemaRef ds:uri="57d1be24-da37-4e73-852a-12fb3f76b644"/>
    <ds:schemaRef ds:uri="ce4d549b-33da-49e3-b019-29e65941c3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17EB0F0-AF8D-44CA-9D07-15C9F2C7F725}">
  <ds:schemaRefs>
    <ds:schemaRef ds:uri="57d1be24-da37-4e73-852a-12fb3f76b644"/>
    <ds:schemaRef ds:uri="ce4d549b-33da-49e3-b019-29e65941c3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C5D1C05-C3B3-4118-9C0B-2E2226588F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Twilight</vt:lpstr>
      <vt:lpstr>PowerPoint Presentation</vt:lpstr>
      <vt:lpstr>What is  </vt:lpstr>
      <vt:lpstr>PowerPoint Presentation</vt:lpstr>
      <vt:lpstr>What is  expected of you…</vt:lpstr>
      <vt:lpstr>More Expectations…</vt:lpstr>
      <vt:lpstr>Transportation  and Safety</vt:lpstr>
      <vt:lpstr>COVID-19 Safety Update </vt:lpstr>
      <vt:lpstr>Reflection Sessions</vt:lpstr>
      <vt:lpstr>Fall 2021 Reflection Sessions: </vt:lpstr>
      <vt:lpstr>PowerPoint Presentation</vt:lpstr>
      <vt:lpstr>Registration</vt:lpstr>
      <vt:lpstr>PowerPoint Presentation</vt:lpstr>
      <vt:lpstr>PowerPoint Presentation</vt:lpstr>
      <vt:lpstr>Tips for Success</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Marquette Service Learning</dc:title>
  <dc:creator>Kalyn</dc:creator>
  <cp:revision>1</cp:revision>
  <cp:lastPrinted>1601-01-01T00:00:00Z</cp:lastPrinted>
  <dcterms:created xsi:type="dcterms:W3CDTF">1601-01-01T00:00:00Z</dcterms:created>
  <dcterms:modified xsi:type="dcterms:W3CDTF">2021-07-28T19:44:16Z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0x010100A2088671DAA50840804685450CE8C8EF</vt:lpwstr>
  </property>
</Properties>
</file>