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Gotham" panose="020B0604020202020204" charset="0"/>
      <p:regular r:id="rId17"/>
    </p:embeddedFont>
    <p:embeddedFont>
      <p:font typeface="Gotham Bold" panose="020B0604020202020204" charset="0"/>
      <p:regular r:id="rId18"/>
    </p:embeddedFont>
    <p:embeddedFont>
      <p:font typeface="Gotham Italics" panose="020B0604020202020204" charset="0"/>
      <p:regular r:id="rId19"/>
    </p:embeddedFont>
    <p:embeddedFont>
      <p:font typeface="Oswald" panose="00000500000000000000"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CEFB8-78CD-A09C-7B32-4400D5388A65}" v="9" dt="2025-08-25T18:21:29.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marquette.edu/service-learning/about-us.php" TargetMode="Externa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736536" y="2741908"/>
            <a:ext cx="9650698" cy="7545092"/>
          </a:xfrm>
          <a:custGeom>
            <a:avLst/>
            <a:gdLst/>
            <a:ahLst/>
            <a:cxnLst/>
            <a:rect l="l" t="t" r="r" b="b"/>
            <a:pathLst>
              <a:path w="9650698" h="7545092">
                <a:moveTo>
                  <a:pt x="0" y="0"/>
                </a:moveTo>
                <a:lnTo>
                  <a:pt x="9650698" y="0"/>
                </a:lnTo>
                <a:lnTo>
                  <a:pt x="9650698" y="7545092"/>
                </a:lnTo>
                <a:lnTo>
                  <a:pt x="0" y="75450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44000" y="-195650"/>
            <a:ext cx="11576980" cy="11565414"/>
            <a:chOff x="0" y="0"/>
            <a:chExt cx="15435973" cy="15420553"/>
          </a:xfrm>
        </p:grpSpPr>
        <p:sp>
          <p:nvSpPr>
            <p:cNvPr id="4" name="Freeform 4"/>
            <p:cNvSpPr/>
            <p:nvPr/>
          </p:nvSpPr>
          <p:spPr>
            <a:xfrm>
              <a:off x="4498114" y="11744374"/>
              <a:ext cx="6570382" cy="2096881"/>
            </a:xfrm>
            <a:custGeom>
              <a:avLst/>
              <a:gdLst/>
              <a:ahLst/>
              <a:cxnLst/>
              <a:rect l="l" t="t" r="r" b="b"/>
              <a:pathLst>
                <a:path w="6570382" h="2096881">
                  <a:moveTo>
                    <a:pt x="0" y="0"/>
                  </a:moveTo>
                  <a:lnTo>
                    <a:pt x="6570382" y="0"/>
                  </a:lnTo>
                  <a:lnTo>
                    <a:pt x="6570382" y="2096881"/>
                  </a:lnTo>
                  <a:lnTo>
                    <a:pt x="0" y="2096881"/>
                  </a:lnTo>
                  <a:lnTo>
                    <a:pt x="0" y="0"/>
                  </a:lnTo>
                  <a:close/>
                </a:path>
              </a:pathLst>
            </a:custGeom>
            <a:blipFill>
              <a:blip r:embed="rId4"/>
              <a:stretch>
                <a:fillRect l="-134697"/>
              </a:stretch>
            </a:blipFill>
          </p:spPr>
          <p:txBody>
            <a:bodyPr/>
            <a:lstStyle/>
            <a:p>
              <a:endParaRPr lang="en-US"/>
            </a:p>
          </p:txBody>
        </p:sp>
        <p:sp>
          <p:nvSpPr>
            <p:cNvPr id="5" name="Freeform 5"/>
            <p:cNvSpPr/>
            <p:nvPr/>
          </p:nvSpPr>
          <p:spPr>
            <a:xfrm>
              <a:off x="0" y="0"/>
              <a:ext cx="15435973" cy="15420553"/>
            </a:xfrm>
            <a:custGeom>
              <a:avLst/>
              <a:gdLst/>
              <a:ahLst/>
              <a:cxnLst/>
              <a:rect l="l" t="t" r="r" b="b"/>
              <a:pathLst>
                <a:path w="15435973" h="15420553">
                  <a:moveTo>
                    <a:pt x="0" y="0"/>
                  </a:moveTo>
                  <a:lnTo>
                    <a:pt x="15435973" y="0"/>
                  </a:lnTo>
                  <a:lnTo>
                    <a:pt x="15435973" y="15420553"/>
                  </a:lnTo>
                  <a:lnTo>
                    <a:pt x="0" y="15420553"/>
                  </a:lnTo>
                  <a:lnTo>
                    <a:pt x="0" y="0"/>
                  </a:lnTo>
                  <a:close/>
                </a:path>
              </a:pathLst>
            </a:custGeom>
            <a:blipFill>
              <a:blip r:embed="rId5"/>
              <a:stretch>
                <a:fillRect/>
              </a:stretch>
            </a:blipFill>
          </p:spPr>
          <p:txBody>
            <a:bodyPr/>
            <a:lstStyle/>
            <a:p>
              <a:endParaRPr lang="en-US"/>
            </a:p>
          </p:txBody>
        </p:sp>
      </p:grpSp>
      <p:sp>
        <p:nvSpPr>
          <p:cNvPr id="6" name="TextBox 6"/>
          <p:cNvSpPr txBox="1"/>
          <p:nvPr/>
        </p:nvSpPr>
        <p:spPr>
          <a:xfrm>
            <a:off x="736536" y="1891603"/>
            <a:ext cx="16195034" cy="954207"/>
          </a:xfrm>
          <a:prstGeom prst="rect">
            <a:avLst/>
          </a:prstGeom>
        </p:spPr>
        <p:txBody>
          <a:bodyPr lIns="0" tIns="0" rIns="0" bIns="0" rtlCol="0" anchor="t">
            <a:spAutoFit/>
          </a:bodyPr>
          <a:lstStyle/>
          <a:p>
            <a:pPr algn="ctr">
              <a:lnSpc>
                <a:spcPts val="7152"/>
              </a:lnSpc>
            </a:pPr>
            <a:r>
              <a:rPr lang="en-US" sz="7012" spc="631">
                <a:solidFill>
                  <a:srgbClr val="1E1E49"/>
                </a:solidFill>
                <a:latin typeface="Gotham"/>
                <a:ea typeface="Gotham"/>
                <a:cs typeface="Gotham"/>
                <a:sym typeface="Gotham"/>
              </a:rPr>
              <a:t>SERVICE LEARNING PROGRAM</a:t>
            </a:r>
          </a:p>
        </p:txBody>
      </p:sp>
      <p:sp>
        <p:nvSpPr>
          <p:cNvPr id="7" name="TextBox 7"/>
          <p:cNvSpPr txBox="1"/>
          <p:nvPr/>
        </p:nvSpPr>
        <p:spPr>
          <a:xfrm>
            <a:off x="736536" y="-195650"/>
            <a:ext cx="16814929" cy="2228850"/>
          </a:xfrm>
          <a:prstGeom prst="rect">
            <a:avLst/>
          </a:prstGeom>
        </p:spPr>
        <p:txBody>
          <a:bodyPr lIns="0" tIns="0" rIns="0" bIns="0" rtlCol="0" anchor="t">
            <a:spAutoFit/>
          </a:bodyPr>
          <a:lstStyle/>
          <a:p>
            <a:pPr algn="ctr">
              <a:lnSpc>
                <a:spcPts val="17569"/>
              </a:lnSpc>
            </a:pPr>
            <a:r>
              <a:rPr lang="en-US" sz="14641">
                <a:solidFill>
                  <a:srgbClr val="1E1E49"/>
                </a:solidFill>
                <a:latin typeface="Oswald"/>
                <a:ea typeface="Oswald"/>
                <a:cs typeface="Oswald"/>
                <a:sym typeface="Oswald"/>
              </a:rPr>
              <a:t>MARQUETTE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pSp>
        <p:nvGrpSpPr>
          <p:cNvPr id="2" name="Group 2"/>
          <p:cNvGrpSpPr/>
          <p:nvPr/>
        </p:nvGrpSpPr>
        <p:grpSpPr>
          <a:xfrm>
            <a:off x="472326" y="1991237"/>
            <a:ext cx="4298705" cy="3282899"/>
            <a:chOff x="0" y="0"/>
            <a:chExt cx="5731606" cy="4377199"/>
          </a:xfrm>
        </p:grpSpPr>
        <p:sp>
          <p:nvSpPr>
            <p:cNvPr id="3" name="Freeform 3"/>
            <p:cNvSpPr/>
            <p:nvPr/>
          </p:nvSpPr>
          <p:spPr>
            <a:xfrm>
              <a:off x="0" y="0"/>
              <a:ext cx="5731606" cy="4377199"/>
            </a:xfrm>
            <a:custGeom>
              <a:avLst/>
              <a:gdLst/>
              <a:ahLst/>
              <a:cxnLst/>
              <a:rect l="l" t="t" r="r" b="b"/>
              <a:pathLst>
                <a:path w="5731606" h="4377199">
                  <a:moveTo>
                    <a:pt x="0" y="0"/>
                  </a:moveTo>
                  <a:lnTo>
                    <a:pt x="5731606" y="0"/>
                  </a:lnTo>
                  <a:lnTo>
                    <a:pt x="5731606" y="4377199"/>
                  </a:lnTo>
                  <a:lnTo>
                    <a:pt x="0" y="4377199"/>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52526" y="964065"/>
              <a:ext cx="5026554" cy="3238953"/>
            </a:xfrm>
            <a:prstGeom prst="rect">
              <a:avLst/>
            </a:prstGeom>
          </p:spPr>
          <p:txBody>
            <a:bodyPr lIns="0" tIns="0" rIns="0" bIns="0" rtlCol="0" anchor="t">
              <a:spAutoFit/>
            </a:bodyPr>
            <a:lstStyle/>
            <a:p>
              <a:pPr algn="ctr">
                <a:lnSpc>
                  <a:spcPts val="6213"/>
                </a:lnSpc>
                <a:spcBef>
                  <a:spcPct val="0"/>
                </a:spcBef>
              </a:pPr>
              <a:r>
                <a:rPr lang="en-US" sz="6091">
                  <a:solidFill>
                    <a:srgbClr val="1E1E49"/>
                  </a:solidFill>
                  <a:latin typeface="Oswald"/>
                  <a:ea typeface="Oswald"/>
                  <a:cs typeface="Oswald"/>
                  <a:sym typeface="Oswald"/>
                </a:rPr>
                <a:t>CHECKING EMAILS DAILY</a:t>
              </a:r>
            </a:p>
          </p:txBody>
        </p:sp>
      </p:grpSp>
      <p:grpSp>
        <p:nvGrpSpPr>
          <p:cNvPr id="5" name="Group 5"/>
          <p:cNvGrpSpPr/>
          <p:nvPr/>
        </p:nvGrpSpPr>
        <p:grpSpPr>
          <a:xfrm>
            <a:off x="229111" y="6766982"/>
            <a:ext cx="4785133" cy="3539580"/>
            <a:chOff x="0" y="0"/>
            <a:chExt cx="6380178" cy="4719440"/>
          </a:xfrm>
        </p:grpSpPr>
        <p:sp>
          <p:nvSpPr>
            <p:cNvPr id="6" name="Freeform 6"/>
            <p:cNvSpPr/>
            <p:nvPr/>
          </p:nvSpPr>
          <p:spPr>
            <a:xfrm>
              <a:off x="0" y="0"/>
              <a:ext cx="6380178" cy="4719440"/>
            </a:xfrm>
            <a:custGeom>
              <a:avLst/>
              <a:gdLst/>
              <a:ahLst/>
              <a:cxnLst/>
              <a:rect l="l" t="t" r="r" b="b"/>
              <a:pathLst>
                <a:path w="6380178" h="4719440">
                  <a:moveTo>
                    <a:pt x="0" y="0"/>
                  </a:moveTo>
                  <a:lnTo>
                    <a:pt x="6380178" y="0"/>
                  </a:lnTo>
                  <a:lnTo>
                    <a:pt x="6380178" y="4719440"/>
                  </a:lnTo>
                  <a:lnTo>
                    <a:pt x="0" y="47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785700" y="1534675"/>
              <a:ext cx="5026554" cy="1994723"/>
            </a:xfrm>
            <a:prstGeom prst="rect">
              <a:avLst/>
            </a:prstGeom>
          </p:spPr>
          <p:txBody>
            <a:bodyPr lIns="0" tIns="0" rIns="0" bIns="0" rtlCol="0" anchor="t">
              <a:spAutoFit/>
            </a:bodyPr>
            <a:lstStyle/>
            <a:p>
              <a:pPr algn="ctr">
                <a:lnSpc>
                  <a:spcPts val="3823"/>
                </a:lnSpc>
                <a:spcBef>
                  <a:spcPct val="0"/>
                </a:spcBef>
              </a:pPr>
              <a:r>
                <a:rPr lang="en-US" sz="3748">
                  <a:solidFill>
                    <a:srgbClr val="1E1E49"/>
                  </a:solidFill>
                  <a:latin typeface="Oswald"/>
                  <a:ea typeface="Oswald"/>
                  <a:cs typeface="Oswald"/>
                  <a:sym typeface="Oswald"/>
                </a:rPr>
                <a:t>COLLABORATING WITH COMMUNITY PARTNERS</a:t>
              </a:r>
            </a:p>
          </p:txBody>
        </p:sp>
      </p:grpSp>
      <p:grpSp>
        <p:nvGrpSpPr>
          <p:cNvPr id="8" name="Group 8"/>
          <p:cNvGrpSpPr/>
          <p:nvPr/>
        </p:nvGrpSpPr>
        <p:grpSpPr>
          <a:xfrm>
            <a:off x="7014830" y="7231742"/>
            <a:ext cx="5650120" cy="3074820"/>
            <a:chOff x="0" y="0"/>
            <a:chExt cx="7533493" cy="4099760"/>
          </a:xfrm>
        </p:grpSpPr>
        <p:sp>
          <p:nvSpPr>
            <p:cNvPr id="9" name="Freeform 9"/>
            <p:cNvSpPr/>
            <p:nvPr/>
          </p:nvSpPr>
          <p:spPr>
            <a:xfrm>
              <a:off x="265398" y="0"/>
              <a:ext cx="7002696" cy="4099760"/>
            </a:xfrm>
            <a:custGeom>
              <a:avLst/>
              <a:gdLst/>
              <a:ahLst/>
              <a:cxnLst/>
              <a:rect l="l" t="t" r="r" b="b"/>
              <a:pathLst>
                <a:path w="7002696" h="4099760">
                  <a:moveTo>
                    <a:pt x="0" y="0"/>
                  </a:moveTo>
                  <a:lnTo>
                    <a:pt x="7002697" y="0"/>
                  </a:lnTo>
                  <a:lnTo>
                    <a:pt x="7002697" y="4099760"/>
                  </a:lnTo>
                  <a:lnTo>
                    <a:pt x="0" y="4099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0" y="1166069"/>
              <a:ext cx="7533493" cy="1862873"/>
            </a:xfrm>
            <a:prstGeom prst="rect">
              <a:avLst/>
            </a:prstGeom>
          </p:spPr>
          <p:txBody>
            <a:bodyPr lIns="0" tIns="0" rIns="0" bIns="0" rtlCol="0" anchor="t">
              <a:spAutoFit/>
            </a:bodyPr>
            <a:lstStyle/>
            <a:p>
              <a:pPr algn="ctr">
                <a:lnSpc>
                  <a:spcPts val="5325"/>
                </a:lnSpc>
                <a:spcBef>
                  <a:spcPct val="0"/>
                </a:spcBef>
              </a:pPr>
              <a:r>
                <a:rPr lang="en-US" sz="5221">
                  <a:solidFill>
                    <a:srgbClr val="1E1E49"/>
                  </a:solidFill>
                  <a:latin typeface="Oswald"/>
                  <a:ea typeface="Oswald"/>
                  <a:cs typeface="Oswald"/>
                  <a:sym typeface="Oswald"/>
                </a:rPr>
                <a:t>NOT ADOPTING A SAVIOR MENTALITY</a:t>
              </a:r>
            </a:p>
          </p:txBody>
        </p:sp>
      </p:grpSp>
      <p:grpSp>
        <p:nvGrpSpPr>
          <p:cNvPr id="11" name="Group 11"/>
          <p:cNvGrpSpPr/>
          <p:nvPr/>
        </p:nvGrpSpPr>
        <p:grpSpPr>
          <a:xfrm>
            <a:off x="6054349" y="1709103"/>
            <a:ext cx="5616286" cy="2422893"/>
            <a:chOff x="0" y="0"/>
            <a:chExt cx="7488381" cy="3230525"/>
          </a:xfrm>
        </p:grpSpPr>
        <p:sp>
          <p:nvSpPr>
            <p:cNvPr id="12" name="Freeform 12"/>
            <p:cNvSpPr/>
            <p:nvPr/>
          </p:nvSpPr>
          <p:spPr>
            <a:xfrm>
              <a:off x="0" y="0"/>
              <a:ext cx="7488381" cy="3230525"/>
            </a:xfrm>
            <a:custGeom>
              <a:avLst/>
              <a:gdLst/>
              <a:ahLst/>
              <a:cxnLst/>
              <a:rect l="l" t="t" r="r" b="b"/>
              <a:pathLst>
                <a:path w="7488381" h="3230525">
                  <a:moveTo>
                    <a:pt x="0" y="0"/>
                  </a:moveTo>
                  <a:lnTo>
                    <a:pt x="7488381" y="0"/>
                  </a:lnTo>
                  <a:lnTo>
                    <a:pt x="7488381" y="3230525"/>
                  </a:lnTo>
                  <a:lnTo>
                    <a:pt x="0" y="323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1760449" y="1105906"/>
              <a:ext cx="4652566" cy="1665732"/>
            </a:xfrm>
            <a:prstGeom prst="rect">
              <a:avLst/>
            </a:prstGeom>
          </p:spPr>
          <p:txBody>
            <a:bodyPr lIns="0" tIns="0" rIns="0" bIns="0" rtlCol="0" anchor="t">
              <a:spAutoFit/>
            </a:bodyPr>
            <a:lstStyle/>
            <a:p>
              <a:pPr algn="ctr">
                <a:lnSpc>
                  <a:spcPts val="4743"/>
                </a:lnSpc>
                <a:spcBef>
                  <a:spcPct val="0"/>
                </a:spcBef>
              </a:pPr>
              <a:r>
                <a:rPr lang="en-US" sz="4650">
                  <a:solidFill>
                    <a:srgbClr val="1E1E49"/>
                  </a:solidFill>
                  <a:latin typeface="Oswald"/>
                  <a:ea typeface="Oswald"/>
                  <a:cs typeface="Oswald"/>
                  <a:sym typeface="Oswald"/>
                </a:rPr>
                <a:t>BUILDING RELATIONSHIPS</a:t>
              </a:r>
            </a:p>
          </p:txBody>
        </p:sp>
      </p:grpSp>
      <p:grpSp>
        <p:nvGrpSpPr>
          <p:cNvPr id="14" name="Group 14"/>
          <p:cNvGrpSpPr/>
          <p:nvPr/>
        </p:nvGrpSpPr>
        <p:grpSpPr>
          <a:xfrm>
            <a:off x="10869706" y="3712834"/>
            <a:ext cx="4099141" cy="4114800"/>
            <a:chOff x="0" y="0"/>
            <a:chExt cx="5465522" cy="5486400"/>
          </a:xfrm>
        </p:grpSpPr>
        <p:sp>
          <p:nvSpPr>
            <p:cNvPr id="15" name="Freeform 15"/>
            <p:cNvSpPr/>
            <p:nvPr/>
          </p:nvSpPr>
          <p:spPr>
            <a:xfrm>
              <a:off x="0" y="0"/>
              <a:ext cx="5465522" cy="5486400"/>
            </a:xfrm>
            <a:custGeom>
              <a:avLst/>
              <a:gdLst/>
              <a:ahLst/>
              <a:cxnLst/>
              <a:rect l="l" t="t" r="r" b="b"/>
              <a:pathLst>
                <a:path w="5465522" h="5486400">
                  <a:moveTo>
                    <a:pt x="0" y="0"/>
                  </a:moveTo>
                  <a:lnTo>
                    <a:pt x="5465522" y="0"/>
                  </a:lnTo>
                  <a:lnTo>
                    <a:pt x="5465522" y="5486400"/>
                  </a:lnTo>
                  <a:lnTo>
                    <a:pt x="0" y="5486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219739" y="1767311"/>
              <a:ext cx="5026044" cy="1622934"/>
            </a:xfrm>
            <a:prstGeom prst="rect">
              <a:avLst/>
            </a:prstGeom>
          </p:spPr>
          <p:txBody>
            <a:bodyPr lIns="0" tIns="0" rIns="0" bIns="0" rtlCol="0" anchor="t">
              <a:spAutoFit/>
            </a:bodyPr>
            <a:lstStyle/>
            <a:p>
              <a:pPr algn="ctr">
                <a:lnSpc>
                  <a:spcPts val="4647"/>
                </a:lnSpc>
                <a:spcBef>
                  <a:spcPct val="0"/>
                </a:spcBef>
              </a:pPr>
              <a:r>
                <a:rPr lang="en-US" sz="4555">
                  <a:solidFill>
                    <a:srgbClr val="1E1E49"/>
                  </a:solidFill>
                  <a:latin typeface="Oswald"/>
                  <a:ea typeface="Oswald"/>
                  <a:cs typeface="Oswald"/>
                  <a:sym typeface="Oswald"/>
                </a:rPr>
                <a:t>COMMUNICATING EFFECTIVELY</a:t>
              </a:r>
            </a:p>
          </p:txBody>
        </p:sp>
      </p:grpSp>
      <p:grpSp>
        <p:nvGrpSpPr>
          <p:cNvPr id="17" name="Group 17"/>
          <p:cNvGrpSpPr/>
          <p:nvPr/>
        </p:nvGrpSpPr>
        <p:grpSpPr>
          <a:xfrm>
            <a:off x="14790677" y="1903095"/>
            <a:ext cx="3276468" cy="3755193"/>
            <a:chOff x="0" y="0"/>
            <a:chExt cx="4368624" cy="5006924"/>
          </a:xfrm>
        </p:grpSpPr>
        <p:sp>
          <p:nvSpPr>
            <p:cNvPr id="18" name="Freeform 18"/>
            <p:cNvSpPr/>
            <p:nvPr/>
          </p:nvSpPr>
          <p:spPr>
            <a:xfrm>
              <a:off x="0" y="0"/>
              <a:ext cx="4368624" cy="5006924"/>
            </a:xfrm>
            <a:custGeom>
              <a:avLst/>
              <a:gdLst/>
              <a:ahLst/>
              <a:cxnLst/>
              <a:rect l="l" t="t" r="r" b="b"/>
              <a:pathLst>
                <a:path w="4368624" h="5006924">
                  <a:moveTo>
                    <a:pt x="0" y="0"/>
                  </a:moveTo>
                  <a:lnTo>
                    <a:pt x="4368624" y="0"/>
                  </a:lnTo>
                  <a:lnTo>
                    <a:pt x="4368624" y="5006924"/>
                  </a:lnTo>
                  <a:lnTo>
                    <a:pt x="0" y="50069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TextBox 19"/>
            <p:cNvSpPr txBox="1"/>
            <p:nvPr/>
          </p:nvSpPr>
          <p:spPr>
            <a:xfrm>
              <a:off x="567724" y="1691462"/>
              <a:ext cx="3233176" cy="2463956"/>
            </a:xfrm>
            <a:prstGeom prst="rect">
              <a:avLst/>
            </a:prstGeom>
          </p:spPr>
          <p:txBody>
            <a:bodyPr lIns="0" tIns="0" rIns="0" bIns="0" rtlCol="0" anchor="t">
              <a:spAutoFit/>
            </a:bodyPr>
            <a:lstStyle/>
            <a:p>
              <a:pPr algn="ctr">
                <a:lnSpc>
                  <a:spcPts val="4733"/>
                </a:lnSpc>
                <a:spcBef>
                  <a:spcPct val="0"/>
                </a:spcBef>
              </a:pPr>
              <a:r>
                <a:rPr lang="en-US" sz="4641">
                  <a:solidFill>
                    <a:srgbClr val="1E1E49"/>
                  </a:solidFill>
                  <a:latin typeface="Oswald"/>
                  <a:ea typeface="Oswald"/>
                  <a:cs typeface="Oswald"/>
                  <a:sym typeface="Oswald"/>
                </a:rPr>
                <a:t>LIMITING PHONE USAGE</a:t>
              </a:r>
            </a:p>
          </p:txBody>
        </p:sp>
      </p:grpSp>
      <p:sp>
        <p:nvSpPr>
          <p:cNvPr id="20" name="Freeform 20"/>
          <p:cNvSpPr/>
          <p:nvPr/>
        </p:nvSpPr>
        <p:spPr>
          <a:xfrm>
            <a:off x="13917576" y="7077505"/>
            <a:ext cx="4370424" cy="3229057"/>
          </a:xfrm>
          <a:custGeom>
            <a:avLst/>
            <a:gdLst/>
            <a:ahLst/>
            <a:cxnLst/>
            <a:rect l="l" t="t" r="r" b="b"/>
            <a:pathLst>
              <a:path w="4370424" h="3229057">
                <a:moveTo>
                  <a:pt x="0" y="0"/>
                </a:moveTo>
                <a:lnTo>
                  <a:pt x="4370424" y="0"/>
                </a:lnTo>
                <a:lnTo>
                  <a:pt x="4370424" y="3229057"/>
                </a:lnTo>
                <a:lnTo>
                  <a:pt x="0" y="32290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309633" y="354330"/>
            <a:ext cx="17668734"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BEST PRACTICES FOR STUDENTS</a:t>
            </a:r>
          </a:p>
        </p:txBody>
      </p:sp>
      <p:sp>
        <p:nvSpPr>
          <p:cNvPr id="22" name="TextBox 22"/>
          <p:cNvSpPr txBox="1"/>
          <p:nvPr/>
        </p:nvSpPr>
        <p:spPr>
          <a:xfrm>
            <a:off x="13855901" y="8567103"/>
            <a:ext cx="5146020" cy="1439544"/>
          </a:xfrm>
          <a:prstGeom prst="rect">
            <a:avLst/>
          </a:prstGeom>
        </p:spPr>
        <p:txBody>
          <a:bodyPr lIns="0" tIns="0" rIns="0" bIns="0" rtlCol="0" anchor="t">
            <a:spAutoFit/>
          </a:bodyPr>
          <a:lstStyle/>
          <a:p>
            <a:pPr algn="ctr">
              <a:lnSpc>
                <a:spcPts val="3719"/>
              </a:lnSpc>
              <a:spcBef>
                <a:spcPct val="0"/>
              </a:spcBef>
            </a:pPr>
            <a:r>
              <a:rPr lang="en-US" sz="3646">
                <a:solidFill>
                  <a:srgbClr val="1E1E49"/>
                </a:solidFill>
                <a:latin typeface="Oswald"/>
                <a:ea typeface="Oswald"/>
                <a:cs typeface="Oswald"/>
                <a:sym typeface="Oswald"/>
              </a:rPr>
              <a:t>DEMONSTRATING COMMITMENT AND ENGAGEMENT</a:t>
            </a:r>
          </a:p>
        </p:txBody>
      </p:sp>
      <p:grpSp>
        <p:nvGrpSpPr>
          <p:cNvPr id="23" name="Group 23"/>
          <p:cNvGrpSpPr/>
          <p:nvPr/>
        </p:nvGrpSpPr>
        <p:grpSpPr>
          <a:xfrm>
            <a:off x="4552163" y="4281394"/>
            <a:ext cx="4925334" cy="3546240"/>
            <a:chOff x="0" y="0"/>
            <a:chExt cx="6567111" cy="4728320"/>
          </a:xfrm>
        </p:grpSpPr>
        <p:sp>
          <p:nvSpPr>
            <p:cNvPr id="24" name="Freeform 24"/>
            <p:cNvSpPr/>
            <p:nvPr/>
          </p:nvSpPr>
          <p:spPr>
            <a:xfrm>
              <a:off x="0" y="0"/>
              <a:ext cx="6567111" cy="4728320"/>
            </a:xfrm>
            <a:custGeom>
              <a:avLst/>
              <a:gdLst/>
              <a:ahLst/>
              <a:cxnLst/>
              <a:rect l="l" t="t" r="r" b="b"/>
              <a:pathLst>
                <a:path w="6567111" h="4728320">
                  <a:moveTo>
                    <a:pt x="0" y="0"/>
                  </a:moveTo>
                  <a:lnTo>
                    <a:pt x="6567111" y="0"/>
                  </a:lnTo>
                  <a:lnTo>
                    <a:pt x="6567111" y="4728320"/>
                  </a:lnTo>
                  <a:lnTo>
                    <a:pt x="0" y="47283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5" name="TextBox 25"/>
            <p:cNvSpPr txBox="1"/>
            <p:nvPr/>
          </p:nvSpPr>
          <p:spPr>
            <a:xfrm>
              <a:off x="712919" y="1086493"/>
              <a:ext cx="5141274" cy="2641058"/>
            </a:xfrm>
            <a:prstGeom prst="rect">
              <a:avLst/>
            </a:prstGeom>
          </p:spPr>
          <p:txBody>
            <a:bodyPr lIns="0" tIns="0" rIns="0" bIns="0" rtlCol="0" anchor="t">
              <a:spAutoFit/>
            </a:bodyPr>
            <a:lstStyle/>
            <a:p>
              <a:pPr algn="ctr">
                <a:lnSpc>
                  <a:spcPts val="5081"/>
                </a:lnSpc>
                <a:spcBef>
                  <a:spcPct val="0"/>
                </a:spcBef>
              </a:pPr>
              <a:r>
                <a:rPr lang="en-US" sz="4982">
                  <a:solidFill>
                    <a:srgbClr val="1E1E49"/>
                  </a:solidFill>
                  <a:latin typeface="Oswald"/>
                  <a:ea typeface="Oswald"/>
                  <a:cs typeface="Oswald"/>
                  <a:sym typeface="Oswald"/>
                </a:rPr>
                <a:t>MAINTAINING A POSITIVE ATTITUDE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0747388" y="1563758"/>
            <a:ext cx="7984902" cy="7694542"/>
          </a:xfrm>
          <a:custGeom>
            <a:avLst/>
            <a:gdLst/>
            <a:ahLst/>
            <a:cxnLst/>
            <a:rect l="l" t="t" r="r" b="b"/>
            <a:pathLst>
              <a:path w="7984902" h="7694542">
                <a:moveTo>
                  <a:pt x="0" y="0"/>
                </a:moveTo>
                <a:lnTo>
                  <a:pt x="7984902" y="0"/>
                </a:lnTo>
                <a:lnTo>
                  <a:pt x="7984902" y="7694542"/>
                </a:lnTo>
                <a:lnTo>
                  <a:pt x="0" y="76945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90664" y="1995696"/>
            <a:ext cx="11449808" cy="6766224"/>
          </a:xfrm>
          <a:prstGeom prst="rect">
            <a:avLst/>
          </a:prstGeom>
        </p:spPr>
        <p:txBody>
          <a:bodyPr lIns="0" tIns="0" rIns="0" bIns="0" rtlCol="0" anchor="t">
            <a:spAutoFit/>
          </a:bodyPr>
          <a:lstStyle/>
          <a:p>
            <a:pPr marL="1184910" lvl="1" indent="-592455" algn="l">
              <a:lnSpc>
                <a:spcPts val="7683"/>
              </a:lnSpc>
              <a:buFont typeface="Arial"/>
              <a:buChar char="•"/>
            </a:pPr>
            <a:r>
              <a:rPr lang="en-US" sz="5488">
                <a:solidFill>
                  <a:srgbClr val="1E1E49"/>
                </a:solidFill>
                <a:latin typeface="Gotham"/>
                <a:ea typeface="Gotham"/>
                <a:cs typeface="Gotham"/>
                <a:sym typeface="Gotham"/>
              </a:rPr>
              <a:t>Watch the instructional video on MUEngage on the Service Learning Website.​</a:t>
            </a:r>
          </a:p>
          <a:p>
            <a:pPr algn="l">
              <a:lnSpc>
                <a:spcPts val="7683"/>
              </a:lnSpc>
            </a:pPr>
            <a:endParaRPr lang="en-US" sz="5488">
              <a:solidFill>
                <a:srgbClr val="1E1E49"/>
              </a:solidFill>
              <a:latin typeface="Gotham"/>
              <a:ea typeface="Gotham"/>
              <a:cs typeface="Gotham"/>
              <a:sym typeface="Gotham"/>
            </a:endParaRPr>
          </a:p>
          <a:p>
            <a:pPr marL="1184910" lvl="1" indent="-592455" algn="l">
              <a:lnSpc>
                <a:spcPts val="7683"/>
              </a:lnSpc>
              <a:buFont typeface="Arial"/>
              <a:buChar char="•"/>
            </a:pPr>
            <a:r>
              <a:rPr lang="en-US" sz="5488">
                <a:solidFill>
                  <a:srgbClr val="1E1E49"/>
                </a:solidFill>
                <a:latin typeface="Gotham"/>
                <a:ea typeface="Gotham"/>
                <a:cs typeface="Gotham"/>
                <a:sym typeface="Gotham"/>
              </a:rPr>
              <a:t>Reach out to the Service Learning staff with any questions as soon as possible​</a:t>
            </a:r>
          </a:p>
        </p:txBody>
      </p:sp>
      <p:sp>
        <p:nvSpPr>
          <p:cNvPr id="4" name="TextBox 4"/>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STILL CONFUSED?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1318999" y="1803740"/>
            <a:ext cx="9721050" cy="9361457"/>
          </a:xfrm>
          <a:prstGeom prst="rect">
            <a:avLst/>
          </a:prstGeom>
        </p:spPr>
        <p:txBody>
          <a:bodyPr lIns="0" tIns="0" rIns="0" bIns="0" rtlCol="0" anchor="t">
            <a:spAutoFit/>
          </a:bodyPr>
          <a:lstStyle/>
          <a:p>
            <a:pPr algn="l">
              <a:lnSpc>
                <a:spcPts val="5040"/>
              </a:lnSpc>
            </a:pPr>
            <a:r>
              <a:rPr lang="en-US" sz="3600">
                <a:solidFill>
                  <a:srgbClr val="1E1E49"/>
                </a:solidFill>
                <a:latin typeface="Gotham"/>
                <a:ea typeface="Gotham"/>
                <a:cs typeface="Gotham"/>
                <a:sym typeface="Gotham"/>
              </a:rPr>
              <a:t>Instagram:</a:t>
            </a:r>
          </a:p>
          <a:p>
            <a:pPr marL="777240" lvl="1" indent="-388620" algn="l">
              <a:lnSpc>
                <a:spcPts val="5040"/>
              </a:lnSpc>
              <a:buFont typeface="Arial"/>
              <a:buChar char="•"/>
            </a:pPr>
            <a:r>
              <a:rPr lang="en-US" sz="3600">
                <a:solidFill>
                  <a:srgbClr val="1E1E49"/>
                </a:solidFill>
                <a:latin typeface="Gotham"/>
                <a:ea typeface="Gotham"/>
                <a:cs typeface="Gotham"/>
                <a:sym typeface="Gotham"/>
              </a:rPr>
              <a:t>@mu.servicelearning</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General Email:</a:t>
            </a:r>
          </a:p>
          <a:p>
            <a:pPr marL="777240" lvl="1" indent="-388620" algn="l">
              <a:lnSpc>
                <a:spcPts val="5040"/>
              </a:lnSpc>
              <a:buFont typeface="Arial"/>
              <a:buChar char="•"/>
            </a:pPr>
            <a:r>
              <a:rPr lang="en-US" sz="3600">
                <a:solidFill>
                  <a:srgbClr val="1E1E49"/>
                </a:solidFill>
                <a:latin typeface="Gotham"/>
                <a:ea typeface="Gotham"/>
                <a:cs typeface="Gotham"/>
                <a:sym typeface="Gotham"/>
              </a:rPr>
              <a:t>servicelearning@marquette.edu</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Phone Numbers:</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414-288-3262</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414-288-3264</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Staff Contact Information:</a:t>
            </a:r>
          </a:p>
          <a:p>
            <a:pPr marL="777240" lvl="1" indent="-388620" algn="l">
              <a:lnSpc>
                <a:spcPts val="5040"/>
              </a:lnSpc>
              <a:buFont typeface="Arial"/>
              <a:buChar char="•"/>
            </a:pPr>
            <a:r>
              <a:rPr lang="en-US" sz="3600" u="sng">
                <a:solidFill>
                  <a:srgbClr val="1E1E49"/>
                </a:solidFill>
                <a:latin typeface="Gotham"/>
                <a:ea typeface="Gotham"/>
                <a:cs typeface="Gotham"/>
                <a:sym typeface="Gotham"/>
                <a:hlinkClick r:id="rId2" tooltip="https://www.marquette.edu/service-learning/about-us.php"/>
              </a:rPr>
              <a:t> https://www.marquette.edu/service-learning/about-us.php</a:t>
            </a:r>
          </a:p>
          <a:p>
            <a:pPr algn="l">
              <a:lnSpc>
                <a:spcPts val="3961"/>
              </a:lnSpc>
            </a:pPr>
            <a:endParaRPr lang="en-US" sz="3600" u="sng">
              <a:solidFill>
                <a:srgbClr val="1E1E49"/>
              </a:solidFill>
              <a:latin typeface="Gotham"/>
              <a:ea typeface="Gotham"/>
              <a:cs typeface="Gotham"/>
              <a:sym typeface="Gotham"/>
              <a:hlinkClick r:id="rId2" tooltip="https://www.marquette.edu/service-learning/about-us.php"/>
            </a:endParaRPr>
          </a:p>
          <a:p>
            <a:pPr algn="l">
              <a:lnSpc>
                <a:spcPts val="4588"/>
              </a:lnSpc>
            </a:pPr>
            <a:endParaRPr lang="en-US" sz="3600" u="sng">
              <a:solidFill>
                <a:srgbClr val="1E1E49"/>
              </a:solidFill>
              <a:latin typeface="Gotham"/>
              <a:ea typeface="Gotham"/>
              <a:cs typeface="Gotham"/>
              <a:sym typeface="Gotham"/>
              <a:hlinkClick r:id="rId2" tooltip="https://www.marquette.edu/service-learning/about-us.php"/>
            </a:endParaRPr>
          </a:p>
        </p:txBody>
      </p:sp>
      <p:sp>
        <p:nvSpPr>
          <p:cNvPr id="3" name="Freeform 3"/>
          <p:cNvSpPr/>
          <p:nvPr/>
        </p:nvSpPr>
        <p:spPr>
          <a:xfrm>
            <a:off x="11366677" y="1022795"/>
            <a:ext cx="5447671" cy="5447671"/>
          </a:xfrm>
          <a:custGeom>
            <a:avLst/>
            <a:gdLst/>
            <a:ahLst/>
            <a:cxnLst/>
            <a:rect l="l" t="t" r="r" b="b"/>
            <a:pathLst>
              <a:path w="5447671" h="5447671">
                <a:moveTo>
                  <a:pt x="0" y="0"/>
                </a:moveTo>
                <a:lnTo>
                  <a:pt x="5447671" y="0"/>
                </a:lnTo>
                <a:lnTo>
                  <a:pt x="5447671" y="5447671"/>
                </a:lnTo>
                <a:lnTo>
                  <a:pt x="0" y="54476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268642" y="6997356"/>
            <a:ext cx="3643742" cy="2154362"/>
          </a:xfrm>
          <a:custGeom>
            <a:avLst/>
            <a:gdLst/>
            <a:ahLst/>
            <a:cxnLst/>
            <a:rect l="l" t="t" r="r" b="b"/>
            <a:pathLst>
              <a:path w="3643742" h="2154362">
                <a:moveTo>
                  <a:pt x="0" y="0"/>
                </a:moveTo>
                <a:lnTo>
                  <a:pt x="3643742" y="0"/>
                </a:lnTo>
                <a:lnTo>
                  <a:pt x="3643742" y="2154363"/>
                </a:lnTo>
                <a:lnTo>
                  <a:pt x="0" y="2154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NEED MORE INFO?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17761" y="566737"/>
          <a:ext cx="17652479" cy="9572625"/>
        </p:xfrm>
        <a:graphic>
          <a:graphicData uri="http://schemas.openxmlformats.org/drawingml/2006/table">
            <a:tbl>
              <a:tblPr/>
              <a:tblGrid>
                <a:gridCol w="4334082">
                  <a:extLst>
                    <a:ext uri="{9D8B030D-6E8A-4147-A177-3AD203B41FA5}">
                      <a16:colId xmlns:a16="http://schemas.microsoft.com/office/drawing/2014/main" val="20000"/>
                    </a:ext>
                  </a:extLst>
                </a:gridCol>
                <a:gridCol w="13318397">
                  <a:extLst>
                    <a:ext uri="{9D8B030D-6E8A-4147-A177-3AD203B41FA5}">
                      <a16:colId xmlns:a16="http://schemas.microsoft.com/office/drawing/2014/main" val="20001"/>
                    </a:ext>
                  </a:extLst>
                </a:gridCol>
              </a:tblGrid>
              <a:tr h="1605286">
                <a:tc>
                  <a:txBody>
                    <a:bodyPr/>
                    <a:lstStyle/>
                    <a:p>
                      <a:pPr algn="l">
                        <a:lnSpc>
                          <a:spcPts val="4480"/>
                        </a:lnSpc>
                        <a:defRPr/>
                      </a:pPr>
                      <a:r>
                        <a:rPr lang="en-US" sz="3200" b="1">
                          <a:solidFill>
                            <a:srgbClr val="1E1E49"/>
                          </a:solidFill>
                          <a:latin typeface="Gotham Bold"/>
                          <a:ea typeface="Gotham Bold"/>
                          <a:cs typeface="Gotham Bold"/>
                          <a:sym typeface="Gotham Bold"/>
                        </a:rPr>
                        <a:t>What is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Service learning allows students to engage with community-based organizations that directly relate to their academic coursework, creating a space for students to integrate classroom knowledge with practical experience to grow both their understanding and application of their course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Where do you participate in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a:solidFill>
                            <a:srgbClr val="1E1E49"/>
                          </a:solidFill>
                          <a:latin typeface="Gotham"/>
                          <a:ea typeface="Gotham"/>
                          <a:cs typeface="Gotham"/>
                          <a:sym typeface="Gotham"/>
                        </a:rPr>
                        <a:t>Service learning can take place in various settings, including local communities, nonprofit organizations, schools, and other community-based agencies. We partner with a range of community organizations to provide students with diverse and impactful service opportunities in Milwaukee.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What is the purpose of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The primary focus of Marquette's Service Learning Program is the learning aspect. While the service provided should benefit the community agencies, the program prioritizes placing students in roles where they can directly experience, observe, and practice the concepts they are learning in the classroom. This approach ensures that students gain significant educational value from their service experiences to engage in activities that enrich their academic, professional, and personal growth.</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3338601">
                <a:tc>
                  <a:txBody>
                    <a:bodyPr/>
                    <a:lstStyle/>
                    <a:p>
                      <a:pPr algn="l">
                        <a:lnSpc>
                          <a:spcPts val="4760"/>
                        </a:lnSpc>
                        <a:defRPr/>
                      </a:pPr>
                      <a:r>
                        <a:rPr lang="en-US" sz="3400" b="1">
                          <a:solidFill>
                            <a:srgbClr val="1E1E49"/>
                          </a:solidFill>
                          <a:latin typeface="Gotham Bold"/>
                          <a:ea typeface="Gotham Bold"/>
                          <a:cs typeface="Gotham Bold"/>
                          <a:sym typeface="Gotham Bold"/>
                        </a:rPr>
                        <a:t>What do you gain from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u="sng">
                          <a:solidFill>
                            <a:srgbClr val="1E1E49"/>
                          </a:solidFill>
                          <a:latin typeface="Gotham"/>
                          <a:ea typeface="Gotham"/>
                          <a:cs typeface="Gotham"/>
                          <a:sym typeface="Gotham"/>
                        </a:rPr>
                        <a:t>Academic Enhancement:</a:t>
                      </a:r>
                      <a:r>
                        <a:rPr lang="en-US" sz="2000">
                          <a:solidFill>
                            <a:srgbClr val="1E1E49"/>
                          </a:solidFill>
                          <a:latin typeface="Gotham"/>
                          <a:ea typeface="Gotham"/>
                          <a:cs typeface="Gotham"/>
                          <a:sym typeface="Gotham"/>
                        </a:rPr>
                        <a:t> Deepens understanding of course material by applying it in real-world contexts.</a:t>
                      </a:r>
                      <a:endParaRPr lang="en-US" sz="1100"/>
                    </a:p>
                    <a:p>
                      <a:pPr algn="l">
                        <a:lnSpc>
                          <a:spcPts val="2800"/>
                        </a:lnSpc>
                      </a:pPr>
                      <a:r>
                        <a:rPr lang="en-US" sz="2000" u="sng">
                          <a:solidFill>
                            <a:srgbClr val="1E1E49"/>
                          </a:solidFill>
                          <a:latin typeface="Gotham"/>
                          <a:ea typeface="Gotham"/>
                          <a:cs typeface="Gotham"/>
                          <a:sym typeface="Gotham"/>
                        </a:rPr>
                        <a:t>Skill Development:</a:t>
                      </a:r>
                      <a:r>
                        <a:rPr lang="en-US" sz="2000">
                          <a:solidFill>
                            <a:srgbClr val="1E1E49"/>
                          </a:solidFill>
                          <a:latin typeface="Gotham"/>
                          <a:ea typeface="Gotham"/>
                          <a:cs typeface="Gotham"/>
                          <a:sym typeface="Gotham"/>
                        </a:rPr>
                        <a:t> Builds critical skills such as leadership, teamwork, problem-solving, and communication.</a:t>
                      </a:r>
                    </a:p>
                    <a:p>
                      <a:pPr algn="l">
                        <a:lnSpc>
                          <a:spcPts val="2800"/>
                        </a:lnSpc>
                      </a:pPr>
                      <a:r>
                        <a:rPr lang="en-US" sz="2000" u="sng">
                          <a:solidFill>
                            <a:srgbClr val="1E1E49"/>
                          </a:solidFill>
                          <a:latin typeface="Gotham"/>
                          <a:ea typeface="Gotham"/>
                          <a:cs typeface="Gotham"/>
                          <a:sym typeface="Gotham"/>
                        </a:rPr>
                        <a:t>Personal Growth:</a:t>
                      </a:r>
                      <a:r>
                        <a:rPr lang="en-US" sz="2000">
                          <a:solidFill>
                            <a:srgbClr val="1E1E49"/>
                          </a:solidFill>
                          <a:latin typeface="Gotham"/>
                          <a:ea typeface="Gotham"/>
                          <a:cs typeface="Gotham"/>
                          <a:sym typeface="Gotham"/>
                        </a:rPr>
                        <a:t> Encourages self-discovery and personal development.</a:t>
                      </a:r>
                    </a:p>
                    <a:p>
                      <a:pPr algn="l">
                        <a:lnSpc>
                          <a:spcPts val="2800"/>
                        </a:lnSpc>
                      </a:pPr>
                      <a:r>
                        <a:rPr lang="en-US" sz="2000" u="sng">
                          <a:solidFill>
                            <a:srgbClr val="1E1E49"/>
                          </a:solidFill>
                          <a:latin typeface="Gotham"/>
                          <a:ea typeface="Gotham"/>
                          <a:cs typeface="Gotham"/>
                          <a:sym typeface="Gotham"/>
                        </a:rPr>
                        <a:t>Civic Engagement: </a:t>
                      </a:r>
                      <a:r>
                        <a:rPr lang="en-US" sz="2000">
                          <a:solidFill>
                            <a:srgbClr val="1E1E49"/>
                          </a:solidFill>
                          <a:latin typeface="Gotham"/>
                          <a:ea typeface="Gotham"/>
                          <a:cs typeface="Gotham"/>
                          <a:sym typeface="Gotham"/>
                        </a:rPr>
                        <a:t>Fosters a sense of social responsibility and commitment to community service.</a:t>
                      </a:r>
                    </a:p>
                    <a:p>
                      <a:pPr algn="l">
                        <a:lnSpc>
                          <a:spcPts val="2800"/>
                        </a:lnSpc>
                      </a:pPr>
                      <a:r>
                        <a:rPr lang="en-US" sz="2000" u="sng">
                          <a:solidFill>
                            <a:srgbClr val="1E1E49"/>
                          </a:solidFill>
                          <a:latin typeface="Gotham"/>
                          <a:ea typeface="Gotham"/>
                          <a:cs typeface="Gotham"/>
                          <a:sym typeface="Gotham"/>
                        </a:rPr>
                        <a:t>Career Preparation:</a:t>
                      </a:r>
                      <a:r>
                        <a:rPr lang="en-US" sz="2000">
                          <a:solidFill>
                            <a:srgbClr val="1E1E49"/>
                          </a:solidFill>
                          <a:latin typeface="Gotham"/>
                          <a:ea typeface="Gotham"/>
                          <a:cs typeface="Gotham"/>
                          <a:sym typeface="Gotham"/>
                        </a:rPr>
                        <a:t> Provides practical experience and networking opportunities that are valuable for future career paths.</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6417030" y="3104762"/>
            <a:ext cx="5121512" cy="5116732"/>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a:t>
            </a:r>
            <a:r>
              <a:rPr lang="en-US" sz="2644" b="1">
                <a:solidFill>
                  <a:srgbClr val="1E1E49"/>
                </a:solidFill>
                <a:latin typeface="Gotham Bold"/>
                <a:ea typeface="Gotham Bold"/>
                <a:cs typeface="Gotham Bold"/>
                <a:sym typeface="Gotham Bold"/>
              </a:rPr>
              <a:t>rideshare apps like Lyft or Uber</a:t>
            </a:r>
            <a:r>
              <a:rPr lang="en-US" sz="2644">
                <a:solidFill>
                  <a:srgbClr val="1E1E49"/>
                </a:solidFill>
                <a:latin typeface="Gotham"/>
                <a:ea typeface="Gotham"/>
                <a:cs typeface="Gotham"/>
                <a:sym typeface="Gotham"/>
              </a:rPr>
              <a:t> if they are willing to spend their own money.</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various GPS systems to guide them to their service sites including </a:t>
            </a:r>
            <a:r>
              <a:rPr lang="en-US" sz="2644" b="1">
                <a:solidFill>
                  <a:srgbClr val="1E1E49"/>
                </a:solidFill>
                <a:latin typeface="Gotham Bold"/>
                <a:ea typeface="Gotham Bold"/>
                <a:cs typeface="Gotham Bold"/>
                <a:sym typeface="Gotham Bold"/>
              </a:rPr>
              <a:t>Google Maps, RIDE MCTS, Apple Maps, etc.</a:t>
            </a:r>
          </a:p>
        </p:txBody>
      </p:sp>
      <p:sp>
        <p:nvSpPr>
          <p:cNvPr id="3" name="Freeform 3"/>
          <p:cNvSpPr/>
          <p:nvPr/>
        </p:nvSpPr>
        <p:spPr>
          <a:xfrm rot="5400000">
            <a:off x="3182125"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518173" y="154323"/>
            <a:ext cx="3252920" cy="2035027"/>
          </a:xfrm>
          <a:custGeom>
            <a:avLst/>
            <a:gdLst/>
            <a:ahLst/>
            <a:cxnLst/>
            <a:rect l="l" t="t" r="r" b="b"/>
            <a:pathLst>
              <a:path w="3252920" h="2035027">
                <a:moveTo>
                  <a:pt x="0" y="0"/>
                </a:moveTo>
                <a:lnTo>
                  <a:pt x="3252920" y="0"/>
                </a:lnTo>
                <a:lnTo>
                  <a:pt x="3252920" y="2035027"/>
                </a:lnTo>
                <a:lnTo>
                  <a:pt x="0" y="2035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5400000">
            <a:off x="891260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33361"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686552" y="354348"/>
            <a:ext cx="12754640" cy="1548728"/>
          </a:xfrm>
          <a:prstGeom prst="rect">
            <a:avLst/>
          </a:prstGeom>
        </p:spPr>
        <p:txBody>
          <a:bodyPr lIns="0" tIns="0" rIns="0" bIns="0" rtlCol="0" anchor="t">
            <a:spAutoFit/>
          </a:bodyPr>
          <a:lstStyle/>
          <a:p>
            <a:pPr algn="l">
              <a:lnSpc>
                <a:spcPts val="11728"/>
              </a:lnSpc>
            </a:pPr>
            <a:r>
              <a:rPr lang="en-US" sz="11498">
                <a:solidFill>
                  <a:srgbClr val="1E1E49"/>
                </a:solidFill>
                <a:latin typeface="Oswald"/>
                <a:ea typeface="Oswald"/>
                <a:cs typeface="Oswald"/>
                <a:sym typeface="Oswald"/>
              </a:rPr>
              <a:t>TRANSPORTATION</a:t>
            </a:r>
          </a:p>
        </p:txBody>
      </p:sp>
      <p:sp>
        <p:nvSpPr>
          <p:cNvPr id="8" name="TextBox 8"/>
          <p:cNvSpPr txBox="1"/>
          <p:nvPr/>
        </p:nvSpPr>
        <p:spPr>
          <a:xfrm>
            <a:off x="68655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Marquette’s Resources</a:t>
            </a:r>
          </a:p>
        </p:txBody>
      </p:sp>
      <p:sp>
        <p:nvSpPr>
          <p:cNvPr id="9" name="TextBox 9"/>
          <p:cNvSpPr txBox="1"/>
          <p:nvPr/>
        </p:nvSpPr>
        <p:spPr>
          <a:xfrm>
            <a:off x="686552" y="3104762"/>
            <a:ext cx="5121512" cy="7281674"/>
          </a:xfrm>
          <a:prstGeom prst="rect">
            <a:avLst/>
          </a:prstGeom>
        </p:spPr>
        <p:txBody>
          <a:bodyPr lIns="0" tIns="0" rIns="0" bIns="0" rtlCol="0" anchor="t">
            <a:spAutoFit/>
          </a:bodyPr>
          <a:lstStyle/>
          <a:p>
            <a:pPr marL="527854" lvl="1" indent="-263927" algn="l">
              <a:lnSpc>
                <a:spcPts val="3422"/>
              </a:lnSpc>
              <a:buFont typeface="Arial"/>
              <a:buChar char="•"/>
            </a:pPr>
            <a:r>
              <a:rPr lang="en-US" sz="2444">
                <a:solidFill>
                  <a:srgbClr val="1E1E49"/>
                </a:solidFill>
                <a:latin typeface="Gotham"/>
                <a:ea typeface="Gotham"/>
                <a:cs typeface="Gotham"/>
                <a:sym typeface="Gotham"/>
              </a:rPr>
              <a:t>Make use of the </a:t>
            </a:r>
            <a:r>
              <a:rPr lang="en-US" sz="2444" b="1">
                <a:solidFill>
                  <a:srgbClr val="1E1E49"/>
                </a:solidFill>
                <a:latin typeface="Gotham Bold"/>
                <a:ea typeface="Gotham Bold"/>
                <a:cs typeface="Gotham Bold"/>
                <a:sym typeface="Gotham Bold"/>
              </a:rPr>
              <a:t>Umo Mobility app</a:t>
            </a:r>
            <a:r>
              <a:rPr lang="en-US" sz="2444">
                <a:solidFill>
                  <a:srgbClr val="1E1E49"/>
                </a:solidFill>
                <a:latin typeface="Gotham"/>
                <a:ea typeface="Gotham"/>
                <a:cs typeface="Gotham"/>
                <a:sym typeface="Gotham"/>
              </a:rPr>
              <a:t> to help schedule your bus routes. </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Reach out to the </a:t>
            </a:r>
            <a:r>
              <a:rPr lang="en-US" sz="2444" b="1">
                <a:solidFill>
                  <a:srgbClr val="1E1E49"/>
                </a:solidFill>
                <a:latin typeface="Gotham Bold"/>
                <a:ea typeface="Gotham Bold"/>
                <a:cs typeface="Gotham Bold"/>
                <a:sym typeface="Gotham Bold"/>
              </a:rPr>
              <a:t>Student Coordinators</a:t>
            </a:r>
            <a:r>
              <a:rPr lang="en-US" sz="2444">
                <a:solidFill>
                  <a:srgbClr val="1E1E49"/>
                </a:solidFill>
                <a:latin typeface="Gotham"/>
                <a:ea typeface="Gotham"/>
                <a:cs typeface="Gotham"/>
                <a:sym typeface="Gotham"/>
              </a:rPr>
              <a:t> if you need help </a:t>
            </a:r>
            <a:r>
              <a:rPr lang="en-US" sz="2444" b="1">
                <a:solidFill>
                  <a:srgbClr val="1E1E49"/>
                </a:solidFill>
                <a:latin typeface="Gotham Bold"/>
                <a:ea typeface="Gotham Bold"/>
                <a:cs typeface="Gotham Bold"/>
                <a:sym typeface="Gotham Bold"/>
              </a:rPr>
              <a:t>arranging</a:t>
            </a:r>
            <a:r>
              <a:rPr lang="en-US" sz="2444">
                <a:solidFill>
                  <a:srgbClr val="1E1E49"/>
                </a:solidFill>
                <a:latin typeface="Gotham"/>
                <a:ea typeface="Gotham"/>
                <a:cs typeface="Gotham"/>
                <a:sym typeface="Gotham"/>
              </a:rPr>
              <a:t> </a:t>
            </a:r>
            <a:r>
              <a:rPr lang="en-US" sz="2444" b="1">
                <a:solidFill>
                  <a:srgbClr val="1E1E49"/>
                </a:solidFill>
                <a:latin typeface="Gotham Bold"/>
                <a:ea typeface="Gotham Bold"/>
                <a:cs typeface="Gotham Bold"/>
                <a:sym typeface="Gotham Bold"/>
              </a:rPr>
              <a:t>carpools, setting up a bus buddy group, or walking group to your site.</a:t>
            </a:r>
            <a:r>
              <a:rPr lang="en-US" sz="2444">
                <a:solidFill>
                  <a:srgbClr val="1E1E49"/>
                </a:solidFill>
                <a:latin typeface="Gotham"/>
                <a:ea typeface="Gotham"/>
                <a:cs typeface="Gotham"/>
                <a:sym typeface="Gotham"/>
              </a:rPr>
              <a:t>​</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You may use the </a:t>
            </a:r>
            <a:r>
              <a:rPr lang="en-US" sz="2444" b="1">
                <a:solidFill>
                  <a:srgbClr val="1E1E49"/>
                </a:solidFill>
                <a:latin typeface="Gotham Bold"/>
                <a:ea typeface="Gotham Bold"/>
                <a:cs typeface="Gotham Bold"/>
                <a:sym typeface="Gotham Bold"/>
              </a:rPr>
              <a:t>EagleExpress </a:t>
            </a:r>
            <a:r>
              <a:rPr lang="en-US" sz="2444">
                <a:solidFill>
                  <a:srgbClr val="1E1E49"/>
                </a:solidFill>
                <a:latin typeface="Gotham"/>
                <a:ea typeface="Gotham"/>
                <a:cs typeface="Gotham"/>
                <a:sym typeface="Gotham"/>
              </a:rPr>
              <a:t>but remember it</a:t>
            </a:r>
            <a:r>
              <a:rPr lang="en-US" sz="2444" b="1">
                <a:solidFill>
                  <a:srgbClr val="1E1E49"/>
                </a:solidFill>
                <a:latin typeface="Gotham Bold"/>
                <a:ea typeface="Gotham Bold"/>
                <a:cs typeface="Gotham Bold"/>
                <a:sym typeface="Gotham Bold"/>
              </a:rPr>
              <a:t> does not travel outside the normal routes or times</a:t>
            </a:r>
            <a:r>
              <a:rPr lang="en-US" sz="2444">
                <a:solidFill>
                  <a:srgbClr val="1E1E49"/>
                </a:solidFill>
                <a:latin typeface="Gotham"/>
                <a:ea typeface="Gotham"/>
                <a:cs typeface="Gotham"/>
                <a:sym typeface="Gotham"/>
              </a:rPr>
              <a:t> for service learning.​</a:t>
            </a:r>
          </a:p>
          <a:p>
            <a:pPr algn="l">
              <a:lnSpc>
                <a:spcPts val="3422"/>
              </a:lnSpc>
            </a:pPr>
            <a:endParaRPr lang="en-US" sz="2444">
              <a:solidFill>
                <a:srgbClr val="1E1E49"/>
              </a:solidFill>
              <a:latin typeface="Gotham"/>
              <a:ea typeface="Gotham"/>
              <a:cs typeface="Gotham"/>
              <a:sym typeface="Gotham"/>
            </a:endParaRPr>
          </a:p>
        </p:txBody>
      </p:sp>
      <p:sp>
        <p:nvSpPr>
          <p:cNvPr id="10" name="TextBox 10"/>
          <p:cNvSpPr txBox="1"/>
          <p:nvPr/>
        </p:nvSpPr>
        <p:spPr>
          <a:xfrm>
            <a:off x="6417030"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Personal Resources</a:t>
            </a:r>
          </a:p>
        </p:txBody>
      </p:sp>
      <p:sp>
        <p:nvSpPr>
          <p:cNvPr id="11" name="TextBox 11"/>
          <p:cNvSpPr txBox="1"/>
          <p:nvPr/>
        </p:nvSpPr>
        <p:spPr>
          <a:xfrm>
            <a:off x="1214814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Safety Resources</a:t>
            </a:r>
          </a:p>
        </p:txBody>
      </p:sp>
      <p:sp>
        <p:nvSpPr>
          <p:cNvPr id="12" name="TextBox 12"/>
          <p:cNvSpPr txBox="1"/>
          <p:nvPr/>
        </p:nvSpPr>
        <p:spPr>
          <a:xfrm>
            <a:off x="12148142" y="3104762"/>
            <a:ext cx="5121512" cy="6981009"/>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Always be aware of your surroundings.</a:t>
            </a:r>
          </a:p>
          <a:p>
            <a:pPr algn="l">
              <a:lnSpc>
                <a:spcPts val="3702"/>
              </a:lnSpc>
            </a:pPr>
            <a:r>
              <a:rPr lang="en-US" sz="2644">
                <a:solidFill>
                  <a:srgbClr val="1E1E49"/>
                </a:solidFill>
                <a:latin typeface="Gotham"/>
                <a:ea typeface="Gotham"/>
                <a:cs typeface="Gotham"/>
                <a:sym typeface="Gotham"/>
              </a:rPr>
              <a:t> </a:t>
            </a:r>
          </a:p>
          <a:p>
            <a:pPr marL="571028" lvl="1" indent="-285514" algn="l">
              <a:lnSpc>
                <a:spcPts val="3702"/>
              </a:lnSpc>
              <a:buFont typeface="Arial"/>
              <a:buChar char="•"/>
            </a:pPr>
            <a:r>
              <a:rPr lang="en-US" sz="2644">
                <a:solidFill>
                  <a:srgbClr val="1E1E49"/>
                </a:solidFill>
                <a:latin typeface="Gotham"/>
                <a:ea typeface="Gotham"/>
                <a:cs typeface="Gotham"/>
                <a:sym typeface="Gotham"/>
              </a:rPr>
              <a:t>Watch the </a:t>
            </a:r>
            <a:r>
              <a:rPr lang="en-US" sz="2644" b="1">
                <a:solidFill>
                  <a:srgbClr val="1E1E49"/>
                </a:solidFill>
                <a:latin typeface="Gotham Bold"/>
                <a:ea typeface="Gotham Bold"/>
                <a:cs typeface="Gotham Bold"/>
                <a:sym typeface="Gotham Bold"/>
              </a:rPr>
              <a:t>Service Learning Safety Video</a:t>
            </a:r>
            <a:r>
              <a:rPr lang="en-US" sz="2644">
                <a:solidFill>
                  <a:srgbClr val="1E1E49"/>
                </a:solidFill>
                <a:latin typeface="Gotham"/>
                <a:ea typeface="Gotham"/>
                <a:cs typeface="Gotham"/>
                <a:sym typeface="Gotham"/>
              </a:rPr>
              <a:t> prior to your site orientation at: http://www.marquette.edu/servicelearning/safety.shtml </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Non-Emergency</a:t>
            </a:r>
            <a:r>
              <a:rPr lang="en-US" sz="2644">
                <a:solidFill>
                  <a:srgbClr val="1E1E49"/>
                </a:solidFill>
                <a:latin typeface="Gotham"/>
                <a:ea typeface="Gotham"/>
                <a:cs typeface="Gotham"/>
                <a:sym typeface="Gotham"/>
              </a:rPr>
              <a:t>    414-288-6800​</a:t>
            </a: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Emergency            </a:t>
            </a:r>
            <a:r>
              <a:rPr lang="en-US" sz="2644">
                <a:solidFill>
                  <a:srgbClr val="1E1E49"/>
                </a:solidFill>
                <a:latin typeface="Gotham"/>
                <a:ea typeface="Gotham"/>
                <a:cs typeface="Gotham"/>
                <a:sym typeface="Gotham"/>
              </a:rPr>
              <a:t>414-288-1911​</a:t>
            </a:r>
          </a:p>
        </p:txBody>
      </p:sp>
      <p:sp>
        <p:nvSpPr>
          <p:cNvPr id="13" name="Freeform 13"/>
          <p:cNvSpPr/>
          <p:nvPr/>
        </p:nvSpPr>
        <p:spPr>
          <a:xfrm rot="5400000">
            <a:off x="471938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5400000">
            <a:off x="10677226" y="326008"/>
            <a:ext cx="130366" cy="5121512"/>
          </a:xfrm>
          <a:custGeom>
            <a:avLst/>
            <a:gdLst/>
            <a:ahLst/>
            <a:cxnLst/>
            <a:rect l="l" t="t" r="r" b="b"/>
            <a:pathLst>
              <a:path w="130366" h="5121512">
                <a:moveTo>
                  <a:pt x="0" y="0"/>
                </a:moveTo>
                <a:lnTo>
                  <a:pt x="130365" y="0"/>
                </a:lnTo>
                <a:lnTo>
                  <a:pt x="130365"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71882" y="2008375"/>
            <a:ext cx="11090738" cy="7729739"/>
          </a:xfrm>
          <a:prstGeom prst="rect">
            <a:avLst/>
          </a:prstGeom>
        </p:spPr>
        <p:txBody>
          <a:bodyPr lIns="0" tIns="0" rIns="0" bIns="0" rtlCol="0" anchor="t">
            <a:spAutoFit/>
          </a:bodyPr>
          <a:lstStyle/>
          <a:p>
            <a:pPr marL="727271" lvl="1" indent="-363635" algn="l">
              <a:lnSpc>
                <a:spcPts val="4715"/>
              </a:lnSpc>
              <a:buFont typeface="Arial"/>
              <a:buChar char="•"/>
            </a:pPr>
            <a:r>
              <a:rPr lang="en-US" sz="3368">
                <a:solidFill>
                  <a:srgbClr val="1E1E49"/>
                </a:solidFill>
                <a:latin typeface="Gotham"/>
                <a:ea typeface="Gotham"/>
                <a:cs typeface="Gotham"/>
                <a:sym typeface="Gotham"/>
              </a:rPr>
              <a:t>Commit to</a:t>
            </a:r>
            <a:r>
              <a:rPr lang="en-US" sz="3368" b="1">
                <a:solidFill>
                  <a:srgbClr val="1E1E49"/>
                </a:solidFill>
                <a:latin typeface="Gotham Bold"/>
                <a:ea typeface="Gotham Bold"/>
                <a:cs typeface="Gotham Bold"/>
                <a:sym typeface="Gotham Bold"/>
              </a:rPr>
              <a:t> 18-20 hours of service</a:t>
            </a:r>
            <a:r>
              <a:rPr lang="en-US" sz="3368">
                <a:solidFill>
                  <a:srgbClr val="1E1E49"/>
                </a:solidFill>
                <a:latin typeface="Gotham"/>
                <a:ea typeface="Gotham"/>
                <a:cs typeface="Gotham"/>
                <a:sym typeface="Gotham"/>
              </a:rPr>
              <a:t> over the semester (approximately </a:t>
            </a:r>
            <a:r>
              <a:rPr lang="en-US" sz="3368" u="sng">
                <a:solidFill>
                  <a:srgbClr val="1E1E49"/>
                </a:solidFill>
                <a:latin typeface="Gotham"/>
                <a:ea typeface="Gotham"/>
                <a:cs typeface="Gotham"/>
                <a:sym typeface="Gotham"/>
              </a:rPr>
              <a:t>2-3 hours per week</a:t>
            </a:r>
            <a:r>
              <a:rPr lang="en-US" sz="3368">
                <a:solidFill>
                  <a:srgbClr val="1E1E49"/>
                </a:solidFill>
                <a:latin typeface="Gotham"/>
                <a:ea typeface="Gotham"/>
                <a:cs typeface="Gotham"/>
                <a:sym typeface="Gotham"/>
              </a:rPr>
              <a:t>).</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a:solidFill>
                  <a:srgbClr val="1E1E49"/>
                </a:solidFill>
                <a:latin typeface="Gotham"/>
                <a:ea typeface="Gotham"/>
                <a:cs typeface="Gotham"/>
                <a:sym typeface="Gotham"/>
              </a:rPr>
              <a:t>Ensure your participation spans the </a:t>
            </a:r>
            <a:r>
              <a:rPr lang="en-US" sz="3368" b="1">
                <a:solidFill>
                  <a:srgbClr val="1E1E49"/>
                </a:solidFill>
                <a:latin typeface="Gotham Bold"/>
                <a:ea typeface="Gotham Bold"/>
                <a:cs typeface="Gotham Bold"/>
                <a:sym typeface="Gotham Bold"/>
              </a:rPr>
              <a:t>entire semester</a:t>
            </a:r>
            <a:r>
              <a:rPr lang="en-US" sz="3368">
                <a:solidFill>
                  <a:srgbClr val="1E1E49"/>
                </a:solidFill>
                <a:latin typeface="Gotham"/>
                <a:ea typeface="Gotham"/>
                <a:cs typeface="Gotham"/>
                <a:sym typeface="Gotham"/>
              </a:rPr>
              <a:t>, even if you fulfill your hours early.</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Align your actions with course objectives</a:t>
            </a:r>
            <a:r>
              <a:rPr lang="en-US" sz="3368">
                <a:solidFill>
                  <a:srgbClr val="1E1E49"/>
                </a:solidFill>
                <a:latin typeface="Gotham"/>
                <a:ea typeface="Gotham"/>
                <a:cs typeface="Gotham"/>
                <a:sym typeface="Gotham"/>
              </a:rPr>
              <a:t>; seek guidance from your professor or site contact if you’re struggling to make connections.</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Uphold site expectations</a:t>
            </a:r>
            <a:r>
              <a:rPr lang="en-US" sz="3368">
                <a:solidFill>
                  <a:srgbClr val="1E1E49"/>
                </a:solidFill>
                <a:latin typeface="Gotham"/>
                <a:ea typeface="Gotham"/>
                <a:cs typeface="Gotham"/>
                <a:sym typeface="Gotham"/>
              </a:rPr>
              <a:t>, ensuring appropriate dress and completion of mandatory training or checks.</a:t>
            </a:r>
          </a:p>
        </p:txBody>
      </p:sp>
      <p:sp>
        <p:nvSpPr>
          <p:cNvPr id="3" name="Freeform 3"/>
          <p:cNvSpPr/>
          <p:nvPr/>
        </p:nvSpPr>
        <p:spPr>
          <a:xfrm>
            <a:off x="11825941" y="-96353"/>
            <a:ext cx="6462059" cy="3998983"/>
          </a:xfrm>
          <a:custGeom>
            <a:avLst/>
            <a:gdLst/>
            <a:ahLst/>
            <a:cxnLst/>
            <a:rect l="l" t="t" r="r" b="b"/>
            <a:pathLst>
              <a:path w="6462059" h="3998983">
                <a:moveTo>
                  <a:pt x="0" y="0"/>
                </a:moveTo>
                <a:lnTo>
                  <a:pt x="6462059" y="0"/>
                </a:lnTo>
                <a:lnTo>
                  <a:pt x="6462059" y="3998983"/>
                </a:lnTo>
                <a:lnTo>
                  <a:pt x="0" y="3998983"/>
                </a:lnTo>
                <a:lnTo>
                  <a:pt x="0" y="0"/>
                </a:lnTo>
                <a:close/>
              </a:path>
            </a:pathLst>
          </a:custGeom>
          <a:blipFill>
            <a:blip r:embed="rId2"/>
            <a:stretch>
              <a:fillRect l="-8780"/>
            </a:stretch>
          </a:blipFill>
        </p:spPr>
        <p:txBody>
          <a:bodyPr/>
          <a:lstStyle/>
          <a:p>
            <a:endParaRPr lang="en-US"/>
          </a:p>
        </p:txBody>
      </p:sp>
      <p:sp>
        <p:nvSpPr>
          <p:cNvPr id="4" name="Freeform 4"/>
          <p:cNvSpPr/>
          <p:nvPr/>
        </p:nvSpPr>
        <p:spPr>
          <a:xfrm>
            <a:off x="14222389" y="3033732"/>
            <a:ext cx="4219148" cy="4424174"/>
          </a:xfrm>
          <a:custGeom>
            <a:avLst/>
            <a:gdLst/>
            <a:ahLst/>
            <a:cxnLst/>
            <a:rect l="l" t="t" r="r" b="b"/>
            <a:pathLst>
              <a:path w="4219148" h="4424174">
                <a:moveTo>
                  <a:pt x="0" y="0"/>
                </a:moveTo>
                <a:lnTo>
                  <a:pt x="4219149" y="0"/>
                </a:lnTo>
                <a:lnTo>
                  <a:pt x="4219149" y="4424173"/>
                </a:lnTo>
                <a:lnTo>
                  <a:pt x="0" y="4424173"/>
                </a:lnTo>
                <a:lnTo>
                  <a:pt x="0" y="0"/>
                </a:lnTo>
                <a:close/>
              </a:path>
            </a:pathLst>
          </a:custGeom>
          <a:blipFill>
            <a:blip r:embed="rId3"/>
            <a:stretch>
              <a:fillRect l="-3492" r="-3492"/>
            </a:stretch>
          </a:blipFill>
        </p:spPr>
        <p:txBody>
          <a:bodyPr/>
          <a:lstStyle/>
          <a:p>
            <a:endParaRPr lang="en-US"/>
          </a:p>
        </p:txBody>
      </p:sp>
      <p:sp>
        <p:nvSpPr>
          <p:cNvPr id="5" name="Freeform 5"/>
          <p:cNvSpPr/>
          <p:nvPr/>
        </p:nvSpPr>
        <p:spPr>
          <a:xfrm>
            <a:off x="11825941" y="3033732"/>
            <a:ext cx="2733705" cy="4424174"/>
          </a:xfrm>
          <a:custGeom>
            <a:avLst/>
            <a:gdLst/>
            <a:ahLst/>
            <a:cxnLst/>
            <a:rect l="l" t="t" r="r" b="b"/>
            <a:pathLst>
              <a:path w="2733705" h="4424174">
                <a:moveTo>
                  <a:pt x="0" y="0"/>
                </a:moveTo>
                <a:lnTo>
                  <a:pt x="2733705" y="0"/>
                </a:lnTo>
                <a:lnTo>
                  <a:pt x="2733705" y="4424173"/>
                </a:lnTo>
                <a:lnTo>
                  <a:pt x="0" y="4424173"/>
                </a:lnTo>
                <a:lnTo>
                  <a:pt x="0" y="0"/>
                </a:lnTo>
                <a:close/>
              </a:path>
            </a:pathLst>
          </a:custGeom>
          <a:blipFill>
            <a:blip r:embed="rId4"/>
            <a:stretch>
              <a:fillRect l="-2243" r="-9644"/>
            </a:stretch>
          </a:blipFill>
        </p:spPr>
        <p:txBody>
          <a:bodyPr/>
          <a:lstStyle/>
          <a:p>
            <a:endParaRPr lang="en-US"/>
          </a:p>
        </p:txBody>
      </p:sp>
      <p:sp>
        <p:nvSpPr>
          <p:cNvPr id="6" name="Freeform 6"/>
          <p:cNvSpPr/>
          <p:nvPr/>
        </p:nvSpPr>
        <p:spPr>
          <a:xfrm>
            <a:off x="11825941" y="7457905"/>
            <a:ext cx="3351475" cy="2829095"/>
          </a:xfrm>
          <a:custGeom>
            <a:avLst/>
            <a:gdLst/>
            <a:ahLst/>
            <a:cxnLst/>
            <a:rect l="l" t="t" r="r" b="b"/>
            <a:pathLst>
              <a:path w="3351475" h="2829095">
                <a:moveTo>
                  <a:pt x="0" y="0"/>
                </a:moveTo>
                <a:lnTo>
                  <a:pt x="3351475" y="0"/>
                </a:lnTo>
                <a:lnTo>
                  <a:pt x="3351475" y="2829095"/>
                </a:lnTo>
                <a:lnTo>
                  <a:pt x="0" y="2829095"/>
                </a:lnTo>
                <a:lnTo>
                  <a:pt x="0" y="0"/>
                </a:lnTo>
                <a:close/>
              </a:path>
            </a:pathLst>
          </a:custGeom>
          <a:blipFill>
            <a:blip r:embed="rId5"/>
            <a:stretch>
              <a:fillRect l="-1957" r="-1957"/>
            </a:stretch>
          </a:blipFill>
        </p:spPr>
        <p:txBody>
          <a:bodyPr/>
          <a:lstStyle/>
          <a:p>
            <a:endParaRPr lang="en-US"/>
          </a:p>
        </p:txBody>
      </p:sp>
      <p:sp>
        <p:nvSpPr>
          <p:cNvPr id="7" name="Freeform 7"/>
          <p:cNvSpPr/>
          <p:nvPr/>
        </p:nvSpPr>
        <p:spPr>
          <a:xfrm>
            <a:off x="15177416" y="7457905"/>
            <a:ext cx="3110584" cy="2829095"/>
          </a:xfrm>
          <a:custGeom>
            <a:avLst/>
            <a:gdLst/>
            <a:ahLst/>
            <a:cxnLst/>
            <a:rect l="l" t="t" r="r" b="b"/>
            <a:pathLst>
              <a:path w="3110584" h="2829095">
                <a:moveTo>
                  <a:pt x="0" y="0"/>
                </a:moveTo>
                <a:lnTo>
                  <a:pt x="3110584" y="0"/>
                </a:lnTo>
                <a:lnTo>
                  <a:pt x="3110584" y="2829095"/>
                </a:lnTo>
                <a:lnTo>
                  <a:pt x="0" y="2829095"/>
                </a:lnTo>
                <a:lnTo>
                  <a:pt x="0" y="0"/>
                </a:lnTo>
                <a:close/>
              </a:path>
            </a:pathLst>
          </a:custGeom>
          <a:blipFill>
            <a:blip r:embed="rId6"/>
            <a:stretch>
              <a:fillRect t="-3524"/>
            </a:stretch>
          </a:blipFill>
        </p:spPr>
        <p:txBody>
          <a:bodyPr/>
          <a:lstStyle/>
          <a:p>
            <a:endParaRPr lang="en-US"/>
          </a:p>
        </p:txBody>
      </p:sp>
      <p:sp>
        <p:nvSpPr>
          <p:cNvPr id="8" name="TextBox 8"/>
          <p:cNvSpPr txBox="1"/>
          <p:nvPr/>
        </p:nvSpPr>
        <p:spPr>
          <a:xfrm>
            <a:off x="471882" y="354287"/>
            <a:ext cx="12051452"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OUR EXPECTATIONS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0" y="1903138"/>
            <a:ext cx="7699214" cy="9106598"/>
          </a:xfrm>
          <a:custGeom>
            <a:avLst/>
            <a:gdLst/>
            <a:ahLst/>
            <a:cxnLst/>
            <a:rect l="l" t="t" r="r" b="b"/>
            <a:pathLst>
              <a:path w="7699214" h="9106598">
                <a:moveTo>
                  <a:pt x="0" y="0"/>
                </a:moveTo>
                <a:lnTo>
                  <a:pt x="7699214" y="0"/>
                </a:lnTo>
                <a:lnTo>
                  <a:pt x="7699214" y="9106598"/>
                </a:lnTo>
                <a:lnTo>
                  <a:pt x="0" y="9106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699214" y="2151835"/>
            <a:ext cx="10252732" cy="8554756"/>
          </a:xfrm>
          <a:prstGeom prst="rect">
            <a:avLst/>
          </a:prstGeom>
        </p:spPr>
        <p:txBody>
          <a:bodyPr lIns="0" tIns="0" rIns="0" bIns="0" rtlCol="0" anchor="t">
            <a:spAutoFit/>
          </a:bodyPr>
          <a:lstStyle/>
          <a:p>
            <a:pPr marL="878398" lvl="1" indent="-439199" algn="l">
              <a:lnSpc>
                <a:spcPts val="4271"/>
              </a:lnSpc>
              <a:buFont typeface="Arial"/>
              <a:buChar char="•"/>
            </a:pPr>
            <a:r>
              <a:rPr lang="en-US" sz="4068">
                <a:solidFill>
                  <a:srgbClr val="1E1E49"/>
                </a:solidFill>
                <a:latin typeface="Gotham"/>
                <a:ea typeface="Gotham"/>
                <a:cs typeface="Gotham"/>
                <a:sym typeface="Gotham"/>
              </a:rPr>
              <a:t>Students may be required to attend one reflection session throughout the semester.</a:t>
            </a:r>
          </a:p>
          <a:p>
            <a:pPr algn="l">
              <a:lnSpc>
                <a:spcPts val="4271"/>
              </a:lnSpc>
            </a:pPr>
            <a:endParaRPr lang="en-US" sz="4068">
              <a:solidFill>
                <a:srgbClr val="1E1E49"/>
              </a:solidFill>
              <a:latin typeface="Gotham"/>
              <a:ea typeface="Gotham"/>
              <a:cs typeface="Gotham"/>
              <a:sym typeface="Gotham"/>
            </a:endParaRPr>
          </a:p>
          <a:p>
            <a:pPr marL="1756796" lvl="2" indent="-585599" algn="l">
              <a:lnSpc>
                <a:spcPts val="4271"/>
              </a:lnSpc>
              <a:buFont typeface="Arial"/>
              <a:buChar char="⚬"/>
            </a:pPr>
            <a:r>
              <a:rPr lang="en-US" sz="4068" i="1">
                <a:solidFill>
                  <a:srgbClr val="1E1E49"/>
                </a:solidFill>
                <a:latin typeface="Gotham Italics"/>
                <a:ea typeface="Gotham Italics"/>
                <a:cs typeface="Gotham Italics"/>
                <a:sym typeface="Gotham Italics"/>
              </a:rPr>
              <a:t>Reflection sessions allow students to make sense of their interactions with others, understand the broader context of service. These sessions provide a space to connect our thoughts, feelings, and practical experiences, fostering a deeper understanding of ourselves and our community.</a:t>
            </a:r>
          </a:p>
          <a:p>
            <a:pPr algn="l">
              <a:lnSpc>
                <a:spcPts val="4271"/>
              </a:lnSpc>
            </a:pPr>
            <a:endParaRPr lang="en-US" sz="4068" i="1">
              <a:solidFill>
                <a:srgbClr val="1E1E49"/>
              </a:solidFill>
              <a:latin typeface="Gotham Italics"/>
              <a:ea typeface="Gotham Italics"/>
              <a:cs typeface="Gotham Italics"/>
              <a:sym typeface="Gotham Italics"/>
            </a:endParaRPr>
          </a:p>
          <a:p>
            <a:pPr algn="l">
              <a:lnSpc>
                <a:spcPts val="4271"/>
              </a:lnSpc>
            </a:pPr>
            <a:endParaRPr lang="en-US" sz="4068" i="1">
              <a:solidFill>
                <a:srgbClr val="1E1E49"/>
              </a:solidFill>
              <a:latin typeface="Gotham Italics"/>
              <a:ea typeface="Gotham Italics"/>
              <a:cs typeface="Gotham Italics"/>
              <a:sym typeface="Gotham Italics"/>
            </a:endParaRPr>
          </a:p>
        </p:txBody>
      </p:sp>
      <p:sp>
        <p:nvSpPr>
          <p:cNvPr id="4" name="TextBox 4"/>
          <p:cNvSpPr txBox="1"/>
          <p:nvPr/>
        </p:nvSpPr>
        <p:spPr>
          <a:xfrm>
            <a:off x="471882" y="354287"/>
            <a:ext cx="16787418"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REFLECTION SESSIONS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71882" y="1370367"/>
            <a:ext cx="17320053" cy="9349483"/>
          </a:xfrm>
          <a:prstGeom prst="rect">
            <a:avLst/>
          </a:prstGeom>
        </p:spPr>
        <p:txBody>
          <a:bodyPr lIns="0" tIns="0" rIns="0" bIns="0" rtlCol="0" anchor="t">
            <a:spAutoFit/>
          </a:bodyPr>
          <a:lstStyle/>
          <a:p>
            <a:pPr algn="l">
              <a:lnSpc>
                <a:spcPts val="2089"/>
              </a:lnSpc>
            </a:pPr>
            <a:r>
              <a:rPr lang="en-US" sz="1850" b="1">
                <a:solidFill>
                  <a:srgbClr val="1E1E49"/>
                </a:solidFill>
                <a:latin typeface="Gotham Bold"/>
                <a:ea typeface="Gotham Bold"/>
                <a:cs typeface="Gotham Bold"/>
                <a:sym typeface="Gotham Bold"/>
              </a:rPr>
              <a:t>MKE 1001</a:t>
            </a:r>
          </a:p>
          <a:p>
            <a:pPr marL="409575" lvl="1" indent="-205105" algn="l">
              <a:lnSpc>
                <a:spcPts val="2089"/>
              </a:lnSpc>
              <a:buFont typeface="Arial"/>
              <a:buChar char="•"/>
            </a:pPr>
            <a:r>
              <a:rPr lang="en-US" sz="1850" i="1">
                <a:solidFill>
                  <a:srgbClr val="1E1E49"/>
                </a:solidFill>
                <a:latin typeface="Gotham Italics"/>
                <a:ea typeface="Gotham Italics"/>
                <a:cs typeface="Gotham Italics"/>
                <a:sym typeface="Gotham Italics"/>
              </a:rPr>
              <a:t>Learn about Milwaukee’s rich history and discover your role within the community through a documentary and discussion. This session aims to deepen your understanding of the city's strengths and challenges.</a:t>
            </a:r>
            <a:endParaRPr lang="en-US" sz="1850" i="1">
              <a:solidFill>
                <a:srgbClr val="1E1E49"/>
              </a:solidFill>
              <a:latin typeface="Gotham Italics"/>
              <a:ea typeface="Gotham Italics"/>
              <a:cs typeface="Gotham Italics"/>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Wednesday, September 17, 4:00-5:30pm, AMU 227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Tuesday, September 23, 3:00-4:30pm AMU 157 </a:t>
            </a:r>
            <a:endParaRPr lang="en-US" sz="185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2089"/>
              </a:lnSpc>
            </a:pPr>
            <a:r>
              <a:rPr lang="en-US" sz="1850" b="1">
                <a:solidFill>
                  <a:srgbClr val="1E1E49"/>
                </a:solidFill>
                <a:latin typeface="Gotham Bold"/>
                <a:ea typeface="Gotham Bold"/>
                <a:cs typeface="Gotham Bold"/>
                <a:sym typeface="Gotham Bold"/>
              </a:rPr>
              <a:t>Connecting to Community</a:t>
            </a:r>
            <a:endParaRPr lang="en-US" sz="1850" b="1">
              <a:solidFill>
                <a:srgbClr val="1E1E49"/>
              </a:solidFill>
              <a:latin typeface="Gotham Bold"/>
              <a:ea typeface="Gotham Bold"/>
              <a:cs typeface="Gotham Bold"/>
            </a:endParaRPr>
          </a:p>
          <a:p>
            <a:pPr marL="409575" lvl="1" indent="-205105" algn="l">
              <a:lnSpc>
                <a:spcPts val="2089"/>
              </a:lnSpc>
              <a:buFont typeface="Arial"/>
              <a:buChar char="•"/>
            </a:pPr>
            <a:r>
              <a:rPr lang="en-US" sz="1850" i="1">
                <a:solidFill>
                  <a:srgbClr val="1E1E49"/>
                </a:solidFill>
                <a:latin typeface="Gotham Italics"/>
                <a:ea typeface="Gotham Italics"/>
                <a:cs typeface="Gotham Italics"/>
                <a:sym typeface="Gotham Italics"/>
              </a:rPr>
              <a:t>Discover how to truly engage with your service site and the vibrant community around you. This semester, we’ll explore how to break the ice, build meaningful relationships, and ensure ethical, mutually beneficial service. Let’s disconnect from our devices and connect with people—learning, growing, and making a real impact together.</a:t>
            </a:r>
            <a:endParaRPr lang="en-US" sz="1850" i="1">
              <a:solidFill>
                <a:srgbClr val="1E1E49"/>
              </a:solidFill>
              <a:latin typeface="Gotham Italics"/>
              <a:ea typeface="Gotham Italics"/>
              <a:cs typeface="Gotham Italics"/>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Monday, October 6, 5-6:30pm AMU 157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Thursday, October 9, 9-10:30am, AMU 157 </a:t>
            </a:r>
            <a:endParaRPr lang="en-US" sz="185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2089"/>
              </a:lnSpc>
            </a:pPr>
            <a:r>
              <a:rPr lang="en-US" sz="1850" b="1">
                <a:solidFill>
                  <a:srgbClr val="1E1E49"/>
                </a:solidFill>
                <a:latin typeface="Gotham Bold"/>
                <a:ea typeface="Gotham Bold"/>
                <a:cs typeface="Gotham Bold"/>
                <a:sym typeface="Gotham Bold"/>
              </a:rPr>
              <a:t>Bursting the MU Bubble: Why Service Learning Matters</a:t>
            </a:r>
            <a:endParaRPr lang="en-US" sz="1850" b="1">
              <a:solidFill>
                <a:srgbClr val="1E1E49"/>
              </a:solidFill>
              <a:latin typeface="Gotham Bold"/>
              <a:ea typeface="Gotham Bold"/>
              <a:cs typeface="Gotham Bold"/>
            </a:endParaRPr>
          </a:p>
          <a:p>
            <a:pPr marL="342900" indent="-342900" algn="l">
              <a:lnSpc>
                <a:spcPts val="2089"/>
              </a:lnSpc>
              <a:buFont typeface="Arial" panose="020B0604020202020204" pitchFamily="34" charset="0"/>
              <a:buChar char="•"/>
            </a:pPr>
            <a:r>
              <a:rPr lang="en-US" sz="1850" i="1">
                <a:solidFill>
                  <a:srgbClr val="1E1E49"/>
                </a:solidFill>
                <a:latin typeface="Gotham Italics"/>
                <a:ea typeface="Gotham Italics"/>
                <a:cs typeface="Gotham Italics"/>
                <a:sym typeface="Gotham Italics"/>
              </a:rPr>
              <a:t>It’s easy to stay in the “Marquette Bubble,” but true growth happens outside of it. This session invites you to reflect on how service learning has challenged you to engage with real-life issues in Milwaukee. Let’s discuss what you’ve seen, learned, and how these experiences are shaping your understanding of the city and yourself.</a:t>
            </a:r>
            <a:endParaRPr lang="en-US" sz="1850" i="1">
              <a:solidFill>
                <a:srgbClr val="1E1E49"/>
              </a:solidFill>
              <a:latin typeface="Gotham Italics"/>
              <a:ea typeface="Gotham Italics"/>
              <a:cs typeface="Gotham Italics"/>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Tuesday, October 21, 5:30-7:00pm (VIRTUAL)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Sunday, October 26, 3-4:30pm (VIRTUAL) </a:t>
            </a:r>
            <a:endParaRPr lang="en-US" sz="185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2089"/>
              </a:lnSpc>
            </a:pPr>
            <a:r>
              <a:rPr lang="en-US" sz="1850" b="1">
                <a:solidFill>
                  <a:srgbClr val="1E1E49"/>
                </a:solidFill>
                <a:latin typeface="Gotham Bold"/>
                <a:ea typeface="Gotham Bold"/>
                <a:cs typeface="Gotham Bold"/>
                <a:sym typeface="Gotham Bold"/>
              </a:rPr>
              <a:t>Is All Fair in the Game of Life?</a:t>
            </a:r>
            <a:endParaRPr lang="en-US" sz="1850" b="1">
              <a:solidFill>
                <a:srgbClr val="1E1E49"/>
              </a:solidFill>
              <a:latin typeface="Gotham Bold"/>
              <a:ea typeface="Gotham Bold"/>
              <a:cs typeface="Gotham Bold"/>
            </a:endParaRPr>
          </a:p>
          <a:p>
            <a:pPr marL="409575" lvl="1" indent="-205105" algn="l">
              <a:lnSpc>
                <a:spcPts val="2089"/>
              </a:lnSpc>
              <a:buFont typeface="Arial"/>
              <a:buChar char="•"/>
            </a:pPr>
            <a:r>
              <a:rPr lang="en-US" sz="1850" i="1">
                <a:solidFill>
                  <a:srgbClr val="1E1E49"/>
                </a:solidFill>
                <a:latin typeface="Gotham Italics"/>
                <a:ea typeface="Gotham Italics"/>
                <a:cs typeface="Gotham Italics"/>
                <a:sym typeface="Gotham Italics"/>
              </a:rPr>
              <a:t>Join us for the Game of Life board game experience. Together we will explore how different social factors can influence our ability to succeed in life. After the simulation game, we will unpack our experiences with the game and compare that to what we are observing, seeing, and hearing out in the community.</a:t>
            </a:r>
            <a:endParaRPr lang="en-US" sz="1850" i="1">
              <a:solidFill>
                <a:srgbClr val="1E1E49"/>
              </a:solidFill>
              <a:latin typeface="Gotham Italics"/>
              <a:ea typeface="Gotham Italics"/>
              <a:cs typeface="Gotham Italics"/>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Monday, November 3, 3-4:30pm AMU 227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Friday, November 7, 2:30-4:00pm, AMU 227 </a:t>
            </a:r>
            <a:endParaRPr lang="en-US" sz="185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2089"/>
              </a:lnSpc>
            </a:pPr>
            <a:r>
              <a:rPr lang="en-US" sz="1850" b="1">
                <a:solidFill>
                  <a:srgbClr val="1E1E49"/>
                </a:solidFill>
                <a:latin typeface="Gotham Bold"/>
                <a:ea typeface="Gotham Bold"/>
                <a:cs typeface="Gotham Bold"/>
                <a:sym typeface="Gotham Bold"/>
              </a:rPr>
              <a:t>Jesuit Values in Action</a:t>
            </a:r>
            <a:endParaRPr lang="en-US" sz="1850" b="1">
              <a:solidFill>
                <a:srgbClr val="1E1E49"/>
              </a:solidFill>
              <a:latin typeface="Gotham Bold"/>
              <a:ea typeface="Gotham Bold"/>
              <a:cs typeface="Gotham Bold"/>
            </a:endParaRPr>
          </a:p>
          <a:p>
            <a:pPr marL="409575" lvl="1" indent="-205105">
              <a:lnSpc>
                <a:spcPts val="2089"/>
              </a:lnSpc>
              <a:buFont typeface="Arial"/>
              <a:buChar char="•"/>
            </a:pPr>
            <a:r>
              <a:rPr lang="en-US" sz="1850">
                <a:solidFill>
                  <a:srgbClr val="1E1E49"/>
                </a:solidFill>
                <a:latin typeface="Gotham Italics" panose="020B0604020202020204" charset="0"/>
                <a:ea typeface="+mn-lt"/>
                <a:cs typeface="Gotham Italics" panose="020B0604020202020204" charset="0"/>
                <a:sym typeface="Gotham"/>
              </a:rPr>
              <a:t>Join us as we reflect on what our Jesuit education is trying to teach us and the life it calls us to lead as “Men and Women (People) for and with Others.”  How might our service learning experience be a pivotal point in our discernment and formation?</a:t>
            </a:r>
            <a:endParaRPr lang="en-US" sz="1300">
              <a:solidFill>
                <a:srgbClr val="333333"/>
              </a:solidFill>
              <a:latin typeface="Gotham Italics" panose="020B0604020202020204" charset="0"/>
              <a:ea typeface="Open Sans"/>
              <a:cs typeface="Gotham Italics" panose="020B0604020202020204" charset="0"/>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Wednesday, November 12, 12-1:30pm, AMU 227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Monday, November 17, 4:30-6pm, AMU 157 </a:t>
            </a:r>
            <a:endParaRPr lang="en-US" sz="1850">
              <a:solidFill>
                <a:srgbClr val="1E1E49"/>
              </a:solidFill>
              <a:latin typeface="Gotham"/>
              <a:ea typeface="Gotham"/>
              <a:cs typeface="Gotham"/>
            </a:endParaRPr>
          </a:p>
          <a:p>
            <a:pPr marL="819785" lvl="2" indent="-273050" algn="l">
              <a:lnSpc>
                <a:spcPts val="2089"/>
              </a:lnSpc>
              <a:buFont typeface="Arial"/>
              <a:buChar char="⚬"/>
            </a:pPr>
            <a:r>
              <a:rPr lang="en-US" sz="1850">
                <a:solidFill>
                  <a:srgbClr val="1E1E49"/>
                </a:solidFill>
                <a:latin typeface="Gotham"/>
                <a:ea typeface="Gotham"/>
                <a:cs typeface="Gotham"/>
                <a:sym typeface="Gotham"/>
              </a:rPr>
              <a:t>Tuesday, November 25, 11-12:30pm, AMU 227  </a:t>
            </a:r>
            <a:endParaRPr lang="en-US" sz="185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1423"/>
              </a:lnSpc>
            </a:pPr>
            <a:endParaRPr lang="en-US" sz="1899">
              <a:solidFill>
                <a:srgbClr val="1E1E49"/>
              </a:solidFill>
              <a:latin typeface="Gotham"/>
              <a:ea typeface="Gotham"/>
              <a:cs typeface="Gotham"/>
              <a:sym typeface="Gotham"/>
            </a:endParaRPr>
          </a:p>
        </p:txBody>
      </p:sp>
      <p:sp>
        <p:nvSpPr>
          <p:cNvPr id="3" name="TextBox 3"/>
          <p:cNvSpPr txBox="1"/>
          <p:nvPr/>
        </p:nvSpPr>
        <p:spPr>
          <a:xfrm>
            <a:off x="471882" y="278087"/>
            <a:ext cx="16787418" cy="941070"/>
          </a:xfrm>
          <a:prstGeom prst="rect">
            <a:avLst/>
          </a:prstGeom>
        </p:spPr>
        <p:txBody>
          <a:bodyPr lIns="0" tIns="0" rIns="0" bIns="0" rtlCol="0" anchor="t">
            <a:spAutoFit/>
          </a:bodyPr>
          <a:lstStyle/>
          <a:p>
            <a:pPr algn="ctr">
              <a:lnSpc>
                <a:spcPts val="7139"/>
              </a:lnSpc>
            </a:pPr>
            <a:r>
              <a:rPr lang="en-US" sz="6999">
                <a:solidFill>
                  <a:srgbClr val="1E1E49"/>
                </a:solidFill>
                <a:latin typeface="Oswald"/>
                <a:ea typeface="Oswald"/>
                <a:cs typeface="Oswald"/>
                <a:sym typeface="Oswald"/>
              </a:rPr>
              <a:t>REFLECTION SESSION INFORMATION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2715349" y="2712420"/>
            <a:ext cx="5094961" cy="3825852"/>
          </a:xfrm>
          <a:custGeom>
            <a:avLst/>
            <a:gdLst/>
            <a:ahLst/>
            <a:cxnLst/>
            <a:rect l="l" t="t" r="r" b="b"/>
            <a:pathLst>
              <a:path w="5094961" h="3825852">
                <a:moveTo>
                  <a:pt x="0" y="0"/>
                </a:moveTo>
                <a:lnTo>
                  <a:pt x="5094961" y="0"/>
                </a:lnTo>
                <a:lnTo>
                  <a:pt x="5094961" y="3825852"/>
                </a:lnTo>
                <a:lnTo>
                  <a:pt x="0" y="382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65728" y="354330"/>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IMPORTANT DATES</a:t>
            </a:r>
          </a:p>
        </p:txBody>
      </p:sp>
      <p:sp>
        <p:nvSpPr>
          <p:cNvPr id="4" name="TextBox 4"/>
          <p:cNvSpPr txBox="1"/>
          <p:nvPr/>
        </p:nvSpPr>
        <p:spPr>
          <a:xfrm>
            <a:off x="465728" y="1953661"/>
            <a:ext cx="12249621" cy="6193106"/>
          </a:xfrm>
          <a:prstGeom prst="rect">
            <a:avLst/>
          </a:prstGeom>
        </p:spPr>
        <p:txBody>
          <a:bodyPr lIns="0" tIns="0" rIns="0" bIns="0" rtlCol="0" anchor="t">
            <a:spAutoFit/>
          </a:bodyPr>
          <a:lstStyle/>
          <a:p>
            <a:pPr marL="862965" lvl="1" indent="-431800" algn="l">
              <a:lnSpc>
                <a:spcPts val="5399"/>
              </a:lnSpc>
              <a:buFont typeface="Arial"/>
              <a:buChar char="•"/>
            </a:pPr>
            <a:r>
              <a:rPr lang="en-US" sz="3950" dirty="0">
                <a:solidFill>
                  <a:srgbClr val="1E1E49"/>
                </a:solidFill>
                <a:latin typeface="Calibri"/>
                <a:ea typeface="Gotham"/>
                <a:cs typeface="Gotham"/>
                <a:sym typeface="Gotham"/>
              </a:rPr>
              <a:t>Registration opens </a:t>
            </a:r>
            <a:r>
              <a:rPr lang="en-US" sz="3950" b="1" dirty="0">
                <a:solidFill>
                  <a:srgbClr val="1E1E49"/>
                </a:solidFill>
                <a:latin typeface="Calibri"/>
                <a:ea typeface="Gotham Bold"/>
                <a:cs typeface="Gotham Bold"/>
                <a:sym typeface="Gotham Bold"/>
              </a:rPr>
              <a:t>September 3rd at 12pm </a:t>
            </a:r>
            <a:r>
              <a:rPr lang="en-US" sz="3950" dirty="0">
                <a:solidFill>
                  <a:srgbClr val="1E1E49"/>
                </a:solidFill>
                <a:latin typeface="Calibri"/>
                <a:ea typeface="Gotham"/>
                <a:cs typeface="Gotham"/>
                <a:sym typeface="Gotham"/>
              </a:rPr>
              <a:t>and ends</a:t>
            </a:r>
            <a:r>
              <a:rPr lang="en-US" sz="3950" b="1" dirty="0">
                <a:solidFill>
                  <a:srgbClr val="1E1E49"/>
                </a:solidFill>
                <a:latin typeface="Calibri"/>
                <a:ea typeface="Gotham Bold"/>
                <a:cs typeface="Gotham Bold"/>
                <a:sym typeface="Gotham Bold"/>
              </a:rPr>
              <a:t> September 10th at 5pm.</a:t>
            </a:r>
            <a:endParaRPr lang="en-US" sz="3950">
              <a:latin typeface="Calibri"/>
              <a:ea typeface="Calibri"/>
              <a:cs typeface="Calibri"/>
            </a:endParaRPr>
          </a:p>
          <a:p>
            <a:pPr marL="862965" lvl="1" indent="-431800">
              <a:lnSpc>
                <a:spcPts val="5399"/>
              </a:lnSpc>
              <a:buFont typeface="Arial"/>
              <a:buChar char="•"/>
            </a:pPr>
            <a:r>
              <a:rPr lang="en-US" sz="3950" b="1" u="sng" dirty="0">
                <a:solidFill>
                  <a:srgbClr val="1E1E49"/>
                </a:solidFill>
                <a:latin typeface="Calibri"/>
                <a:ea typeface="Gotham Bold"/>
                <a:cs typeface="Gotham Bold"/>
                <a:sym typeface="Gotham Bold"/>
              </a:rPr>
              <a:t>Safe Environment Trainings</a:t>
            </a:r>
            <a:r>
              <a:rPr lang="en-US" sz="3950" dirty="0">
                <a:solidFill>
                  <a:srgbClr val="1E1E49"/>
                </a:solidFill>
                <a:latin typeface="Calibri"/>
                <a:ea typeface="Gotham"/>
                <a:cs typeface="Gotham"/>
                <a:sym typeface="Gotham"/>
              </a:rPr>
              <a:t> are </a:t>
            </a:r>
            <a:r>
              <a:rPr lang="en-US" sz="3950" b="1" dirty="0">
                <a:solidFill>
                  <a:srgbClr val="1E1E49"/>
                </a:solidFill>
                <a:latin typeface="Calibri"/>
                <a:ea typeface="Gotham Bold"/>
                <a:cs typeface="Gotham Bold"/>
                <a:sym typeface="Gotham Bold"/>
              </a:rPr>
              <a:t>September 11th from 2-5pm (Lunda Room)</a:t>
            </a:r>
            <a:r>
              <a:rPr lang="en-US" sz="3950" dirty="0">
                <a:solidFill>
                  <a:srgbClr val="1E1E49"/>
                </a:solidFill>
                <a:latin typeface="Calibri"/>
                <a:ea typeface="Gotham"/>
                <a:cs typeface="Gotham"/>
                <a:sym typeface="Gotham"/>
              </a:rPr>
              <a:t> or </a:t>
            </a:r>
            <a:r>
              <a:rPr lang="en-US" sz="3950" b="1" dirty="0">
                <a:solidFill>
                  <a:srgbClr val="1E1E49"/>
                </a:solidFill>
                <a:latin typeface="Calibri"/>
                <a:ea typeface="Gotham Bold"/>
                <a:cs typeface="Gotham Bold"/>
                <a:sym typeface="Gotham Bold"/>
              </a:rPr>
              <a:t>September 12th from 12-3pm (AMU Ballroom)</a:t>
            </a:r>
            <a:r>
              <a:rPr lang="en-US" sz="3950" dirty="0">
                <a:solidFill>
                  <a:srgbClr val="1E1E49"/>
                </a:solidFill>
                <a:latin typeface="Calibri"/>
                <a:ea typeface="Gotham"/>
                <a:cs typeface="Gotham"/>
                <a:sym typeface="Gotham"/>
              </a:rPr>
              <a:t>. This is only required if serving at a Catholic institution or school.</a:t>
            </a:r>
            <a:endParaRPr lang="en-US" sz="3950" dirty="0">
              <a:solidFill>
                <a:srgbClr val="1E1E49"/>
              </a:solidFill>
              <a:latin typeface="Calibri"/>
              <a:ea typeface="Gotham"/>
              <a:cs typeface="Gotham"/>
            </a:endParaRPr>
          </a:p>
          <a:p>
            <a:pPr marL="862965" lvl="1" indent="-431800" algn="l">
              <a:lnSpc>
                <a:spcPts val="5399"/>
              </a:lnSpc>
              <a:buFont typeface="Arial"/>
              <a:buChar char="•"/>
            </a:pPr>
            <a:r>
              <a:rPr lang="en-US" sz="3950" dirty="0">
                <a:solidFill>
                  <a:srgbClr val="1E1E49"/>
                </a:solidFill>
                <a:latin typeface="Calibri"/>
                <a:ea typeface="Gotham"/>
                <a:cs typeface="Gotham"/>
                <a:sym typeface="Gotham"/>
              </a:rPr>
              <a:t>Late registrations will need to meet with the Director or Assistant Director for placement. </a:t>
            </a:r>
            <a:r>
              <a:rPr lang="en-US" sz="3950" u="sng" dirty="0">
                <a:solidFill>
                  <a:srgbClr val="1E1E49"/>
                </a:solidFill>
                <a:latin typeface="Calibri"/>
                <a:ea typeface="Gotham"/>
                <a:cs typeface="Gotham"/>
                <a:sym typeface="Gotham"/>
              </a:rPr>
              <a:t>After September 26th, we will no longer be placing students.</a:t>
            </a:r>
            <a:endParaRPr lang="en-US" sz="3950" u="sng" dirty="0">
              <a:solidFill>
                <a:srgbClr val="1E1E49"/>
              </a:solidFill>
              <a:latin typeface="Gotham"/>
              <a:ea typeface="Gotham"/>
              <a:cs typeface="Gotham"/>
            </a:endParaRPr>
          </a:p>
        </p:txBody>
      </p:sp>
      <p:sp>
        <p:nvSpPr>
          <p:cNvPr id="5" name="TextBox 5"/>
          <p:cNvSpPr txBox="1"/>
          <p:nvPr/>
        </p:nvSpPr>
        <p:spPr>
          <a:xfrm>
            <a:off x="9139238" y="4469130"/>
            <a:ext cx="9525" cy="1548764"/>
          </a:xfrm>
          <a:prstGeom prst="rect">
            <a:avLst/>
          </a:prstGeom>
        </p:spPr>
        <p:txBody>
          <a:bodyPr lIns="0" tIns="0" rIns="0" bIns="0" rtlCol="0" anchor="t">
            <a:spAutoFit/>
          </a:bodyPr>
          <a:lstStyle/>
          <a:p>
            <a:pPr algn="ctr">
              <a:lnSpc>
                <a:spcPts val="11729"/>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65728" y="1893570"/>
            <a:ext cx="11410440" cy="7439025"/>
          </a:xfrm>
          <a:prstGeom prst="rect">
            <a:avLst/>
          </a:prstGeom>
        </p:spPr>
        <p:txBody>
          <a:bodyPr lIns="0" tIns="0" rIns="0" bIns="0" rtlCol="0" anchor="t">
            <a:spAutoFit/>
          </a:bodyPr>
          <a:lstStyle/>
          <a:p>
            <a:pPr marL="712470" lvl="1" indent="-356235" algn="l">
              <a:lnSpc>
                <a:spcPts val="3960"/>
              </a:lnSpc>
              <a:buFont typeface="Arial"/>
              <a:buChar char="•"/>
            </a:pPr>
            <a:r>
              <a:rPr lang="en-US" sz="3300" b="1" u="sng">
                <a:solidFill>
                  <a:srgbClr val="1E1E49"/>
                </a:solidFill>
                <a:latin typeface="Gotham Bold"/>
                <a:ea typeface="Gotham Bold"/>
                <a:cs typeface="Gotham Bold"/>
                <a:sym typeface="Gotham Bold"/>
              </a:rPr>
              <a:t>Log your impacts after each visit to your site.</a:t>
            </a:r>
          </a:p>
          <a:p>
            <a:pPr algn="l">
              <a:lnSpc>
                <a:spcPts val="3960"/>
              </a:lnSpc>
            </a:pPr>
            <a:endParaRPr lang="en-US" sz="3300" b="1" u="sng">
              <a:solidFill>
                <a:srgbClr val="1E1E49"/>
              </a:solidFill>
              <a:latin typeface="Gotham Bold"/>
              <a:ea typeface="Gotham Bold"/>
              <a:cs typeface="Gotham Bold"/>
              <a:sym typeface="Gotham Bold"/>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Make sure you log your impacts to ALL the correct places.</a:t>
            </a:r>
          </a:p>
          <a:p>
            <a:pPr algn="l">
              <a:lnSpc>
                <a:spcPts val="3960"/>
              </a:lnSpc>
            </a:pPr>
            <a:r>
              <a:rPr lang="en-US" sz="3300" i="1">
                <a:solidFill>
                  <a:srgbClr val="1E1E49"/>
                </a:solidFill>
                <a:latin typeface="Gotham Italics"/>
                <a:ea typeface="Gotham Italics"/>
                <a:cs typeface="Gotham Italics"/>
                <a:sym typeface="Gotham Italics"/>
              </a:rPr>
              <a:t>     Ex: You logged at your site &amp; logged under your                </a:t>
            </a:r>
            <a:r>
              <a:rPr lang="en-US" sz="3300" i="1">
                <a:solidFill>
                  <a:srgbClr val="DEF0FF"/>
                </a:solidFill>
                <a:latin typeface="Gotham Italics"/>
                <a:ea typeface="Gotham Italics"/>
                <a:cs typeface="Gotham Italics"/>
                <a:sym typeface="Gotham Italics"/>
              </a:rPr>
              <a:t>t </a:t>
            </a:r>
            <a:r>
              <a:rPr lang="en-US" sz="3300" i="1">
                <a:solidFill>
                  <a:srgbClr val="1E1E49"/>
                </a:solidFill>
                <a:latin typeface="Gotham Italics"/>
                <a:ea typeface="Gotham Italics"/>
                <a:cs typeface="Gotham Italics"/>
                <a:sym typeface="Gotham Italics"/>
              </a:rPr>
              <a:t>  template on MUEngage.</a:t>
            </a:r>
          </a:p>
          <a:p>
            <a:pPr algn="l">
              <a:lnSpc>
                <a:spcPts val="3960"/>
              </a:lnSpc>
            </a:pPr>
            <a:r>
              <a:rPr lang="en-US" sz="3300">
                <a:solidFill>
                  <a:srgbClr val="1E1E49"/>
                </a:solidFill>
                <a:latin typeface="Gotham"/>
                <a:ea typeface="Gotham"/>
                <a:cs typeface="Gotham"/>
                <a:sym typeface="Gotham"/>
              </a:rPr>
              <a:t> ​</a:t>
            </a:r>
          </a:p>
          <a:p>
            <a:pPr marL="712470" lvl="1" indent="-356235" algn="l">
              <a:lnSpc>
                <a:spcPts val="3960"/>
              </a:lnSpc>
              <a:buFont typeface="Arial"/>
              <a:buChar char="•"/>
            </a:pPr>
            <a:r>
              <a:rPr lang="en-US" sz="3300" b="1">
                <a:solidFill>
                  <a:srgbClr val="1E1E49"/>
                </a:solidFill>
                <a:latin typeface="Gotham Bold"/>
                <a:ea typeface="Gotham Bold"/>
                <a:cs typeface="Gotham Bold"/>
                <a:sym typeface="Gotham Bold"/>
              </a:rPr>
              <a:t>Hours will be</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verified twice</a:t>
            </a:r>
            <a:r>
              <a:rPr lang="en-US" sz="3300">
                <a:solidFill>
                  <a:srgbClr val="1E1E49"/>
                </a:solidFill>
                <a:latin typeface="Gotham"/>
                <a:ea typeface="Gotham"/>
                <a:cs typeface="Gotham"/>
                <a:sym typeface="Gotham"/>
              </a:rPr>
              <a:t> during the semester- </a:t>
            </a:r>
            <a:r>
              <a:rPr lang="en-US" sz="3300" b="1">
                <a:solidFill>
                  <a:srgbClr val="1E1E49"/>
                </a:solidFill>
                <a:latin typeface="Gotham Bold"/>
                <a:ea typeface="Gotham Bold"/>
                <a:cs typeface="Gotham Bold"/>
                <a:sym typeface="Gotham Bold"/>
              </a:rPr>
              <a:t> during midterms</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and</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finals</a:t>
            </a:r>
            <a:r>
              <a:rPr lang="en-US" sz="3300">
                <a:solidFill>
                  <a:srgbClr val="1E1E49"/>
                </a:solidFill>
                <a:latin typeface="Gotham"/>
                <a:ea typeface="Gotham"/>
                <a:cs typeface="Gotham"/>
                <a:sym typeface="Gotham"/>
              </a:rPr>
              <a:t>. Ensure your hours are updated regularly, so your professors get an accurate report​.</a:t>
            </a:r>
          </a:p>
          <a:p>
            <a:pPr algn="l">
              <a:lnSpc>
                <a:spcPts val="3960"/>
              </a:lnSpc>
            </a:pPr>
            <a:endParaRPr lang="en-US" sz="3300">
              <a:solidFill>
                <a:srgbClr val="1E1E49"/>
              </a:solidFill>
              <a:latin typeface="Gotham"/>
              <a:ea typeface="Gotham"/>
              <a:cs typeface="Gotham"/>
              <a:sym typeface="Gotham"/>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If you have multiple classes, </a:t>
            </a:r>
            <a:r>
              <a:rPr lang="en-US" sz="3300" b="1">
                <a:solidFill>
                  <a:srgbClr val="1E1E49"/>
                </a:solidFill>
                <a:latin typeface="Gotham Bold"/>
                <a:ea typeface="Gotham Bold"/>
                <a:cs typeface="Gotham Bold"/>
                <a:sym typeface="Gotham Bold"/>
              </a:rPr>
              <a:t>share your impacts with all of your classes</a:t>
            </a:r>
            <a:r>
              <a:rPr lang="en-US" sz="3300">
                <a:solidFill>
                  <a:srgbClr val="1E1E49"/>
                </a:solidFill>
                <a:latin typeface="Gotham"/>
                <a:ea typeface="Gotham"/>
                <a:cs typeface="Gotham"/>
                <a:sym typeface="Gotham"/>
              </a:rPr>
              <a:t> that require service learning. ​</a:t>
            </a:r>
          </a:p>
        </p:txBody>
      </p:sp>
      <p:sp>
        <p:nvSpPr>
          <p:cNvPr id="3" name="TextBox 3"/>
          <p:cNvSpPr txBox="1"/>
          <p:nvPr/>
        </p:nvSpPr>
        <p:spPr>
          <a:xfrm>
            <a:off x="465728" y="354330"/>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LOGGING HOURS</a:t>
            </a:r>
          </a:p>
        </p:txBody>
      </p:sp>
      <p:sp>
        <p:nvSpPr>
          <p:cNvPr id="4" name="Freeform 4"/>
          <p:cNvSpPr/>
          <p:nvPr/>
        </p:nvSpPr>
        <p:spPr>
          <a:xfrm>
            <a:off x="11876167" y="361636"/>
            <a:ext cx="6411833" cy="4336730"/>
          </a:xfrm>
          <a:custGeom>
            <a:avLst/>
            <a:gdLst/>
            <a:ahLst/>
            <a:cxnLst/>
            <a:rect l="l" t="t" r="r" b="b"/>
            <a:pathLst>
              <a:path w="6411833" h="4336730">
                <a:moveTo>
                  <a:pt x="0" y="0"/>
                </a:moveTo>
                <a:lnTo>
                  <a:pt x="6411833" y="0"/>
                </a:lnTo>
                <a:lnTo>
                  <a:pt x="6411833" y="4336731"/>
                </a:lnTo>
                <a:lnTo>
                  <a:pt x="0" y="43367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3307576" y="5311142"/>
            <a:ext cx="3549015" cy="4114800"/>
          </a:xfrm>
          <a:custGeom>
            <a:avLst/>
            <a:gdLst/>
            <a:ahLst/>
            <a:cxnLst/>
            <a:rect l="l" t="t" r="r" b="b"/>
            <a:pathLst>
              <a:path w="3549015" h="4114800">
                <a:moveTo>
                  <a:pt x="0" y="0"/>
                </a:moveTo>
                <a:lnTo>
                  <a:pt x="3549015" y="0"/>
                </a:lnTo>
                <a:lnTo>
                  <a:pt x="35490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58880" y="1381125"/>
          <a:ext cx="17970239" cy="8905875"/>
        </p:xfrm>
        <a:graphic>
          <a:graphicData uri="http://schemas.openxmlformats.org/drawingml/2006/table">
            <a:tbl>
              <a:tblPr/>
              <a:tblGrid>
                <a:gridCol w="4333624">
                  <a:extLst>
                    <a:ext uri="{9D8B030D-6E8A-4147-A177-3AD203B41FA5}">
                      <a16:colId xmlns:a16="http://schemas.microsoft.com/office/drawing/2014/main" val="20000"/>
                    </a:ext>
                  </a:extLst>
                </a:gridCol>
                <a:gridCol w="13636615">
                  <a:extLst>
                    <a:ext uri="{9D8B030D-6E8A-4147-A177-3AD203B41FA5}">
                      <a16:colId xmlns:a16="http://schemas.microsoft.com/office/drawing/2014/main" val="20001"/>
                    </a:ext>
                  </a:extLst>
                </a:gridCol>
              </a:tblGrid>
              <a:tr h="1609377">
                <a:tc>
                  <a:txBody>
                    <a:bodyPr/>
                    <a:lstStyle/>
                    <a:p>
                      <a:pPr algn="l">
                        <a:lnSpc>
                          <a:spcPts val="4480"/>
                        </a:lnSpc>
                        <a:defRPr/>
                      </a:pPr>
                      <a:r>
                        <a:rPr lang="en-US" sz="3200" b="1">
                          <a:solidFill>
                            <a:srgbClr val="1E1E49"/>
                          </a:solidFill>
                          <a:latin typeface="Gotham Bold"/>
                          <a:ea typeface="Gotham Bold"/>
                          <a:cs typeface="Gotham Bold"/>
                          <a:sym typeface="Gotham Bold"/>
                        </a:rPr>
                        <a:t>Independent Placement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wishing to complete service learning at a organization that does not partner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4077745">
                <a:tc>
                  <a:txBody>
                    <a:bodyPr/>
                    <a:lstStyle/>
                    <a:p>
                      <a:pPr algn="l">
                        <a:lnSpc>
                          <a:spcPts val="4759"/>
                        </a:lnSpc>
                        <a:defRPr/>
                      </a:pPr>
                      <a:r>
                        <a:rPr lang="en-US" sz="3399"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Check the Current Community Partner list to see if your organization partners with the Service Learning </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Submit the form to our office in order to log your hours for credit and submit a signed timesheet for verification.</a:t>
                      </a:r>
                    </a:p>
                    <a:p>
                      <a:pPr marL="863601" lvl="2" indent="-287867" algn="l">
                        <a:lnSpc>
                          <a:spcPts val="2800"/>
                        </a:lnSpc>
                        <a:buFont typeface="Arial"/>
                        <a:buChar char="⚬"/>
                      </a:pPr>
                      <a:r>
                        <a:rPr lang="en-US" sz="2000">
                          <a:solidFill>
                            <a:srgbClr val="1E1E49"/>
                          </a:solidFill>
                          <a:latin typeface="Gotham"/>
                          <a:ea typeface="Gotham"/>
                          <a:cs typeface="Gotham"/>
                          <a:sym typeface="Gotham"/>
                        </a:rPr>
                        <a:t>Both logging hours in MUEngage and submitting a timesheet are mandatory to receive credit.</a:t>
                      </a:r>
                    </a:p>
                    <a:p>
                      <a:pPr marL="863601" lvl="2" indent="-287867" algn="l">
                        <a:lnSpc>
                          <a:spcPts val="2800"/>
                        </a:lnSpc>
                        <a:buFont typeface="Arial"/>
                        <a:buChar char="⚬"/>
                      </a:pPr>
                      <a:r>
                        <a:rPr lang="en-US" sz="2000">
                          <a:solidFill>
                            <a:srgbClr val="1E1E49"/>
                          </a:solidFill>
                          <a:latin typeface="Gotham"/>
                          <a:ea typeface="Gotham"/>
                          <a:cs typeface="Gotham"/>
                          <a:sym typeface="Gotham"/>
                        </a:rPr>
                        <a:t>Timesheets must be submitted by the last week of classes.</a:t>
                      </a:r>
                    </a:p>
                    <a:p>
                      <a:pPr marL="431801" lvl="1" indent="-215900" algn="l">
                        <a:lnSpc>
                          <a:spcPts val="2800"/>
                        </a:lnSpc>
                        <a:buFont typeface="Arial"/>
                        <a:buChar char="•"/>
                      </a:pPr>
                      <a:r>
                        <a:rPr lang="en-US" sz="2000">
                          <a:solidFill>
                            <a:srgbClr val="1E1E49"/>
                          </a:solidFill>
                          <a:latin typeface="Gotham"/>
                          <a:ea typeface="Gotham"/>
                          <a:cs typeface="Gotham"/>
                          <a:sym typeface="Gotham"/>
                        </a:rPr>
                        <a:t>Professor must sign off on the form before it can be processed by our office</a:t>
                      </a:r>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p>
                      <a:pPr algn="l">
                        <a:lnSpc>
                          <a:spcPts val="2800"/>
                        </a:lnSpc>
                      </a:pPr>
                      <a:endParaRPr lang="en-US" sz="2000">
                        <a:solidFill>
                          <a:srgbClr val="1E1E49"/>
                        </a:solidFill>
                        <a:latin typeface="Gotham"/>
                        <a:ea typeface="Gotham"/>
                        <a:cs typeface="Gotham"/>
                        <a:sym typeface="Gotham"/>
                      </a:endParaRP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1698238">
                <a:tc>
                  <a:txBody>
                    <a:bodyPr/>
                    <a:lstStyle/>
                    <a:p>
                      <a:pPr algn="l">
                        <a:lnSpc>
                          <a:spcPts val="4759"/>
                        </a:lnSpc>
                        <a:defRPr/>
                      </a:pPr>
                      <a:r>
                        <a:rPr lang="en-US" sz="3399" b="1">
                          <a:solidFill>
                            <a:srgbClr val="1E1E49"/>
                          </a:solidFill>
                          <a:latin typeface="Gotham Bold"/>
                          <a:ea typeface="Gotham Bold"/>
                          <a:cs typeface="Gotham Bold"/>
                          <a:sym typeface="Gotham Bold"/>
                        </a:rPr>
                        <a:t>Current Volunteer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choosing to volunteer/continue volunteering at an organization that is partnered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1520515">
                <a:tc>
                  <a:txBody>
                    <a:bodyPr/>
                    <a:lstStyle/>
                    <a:p>
                      <a:pPr algn="l">
                        <a:lnSpc>
                          <a:spcPts val="4760"/>
                        </a:lnSpc>
                        <a:defRPr/>
                      </a:pPr>
                      <a:r>
                        <a:rPr lang="en-US" sz="3400"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Professor must sign off on the form before it can be processed by our office.</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58880" y="442786"/>
            <a:ext cx="17652479" cy="825250"/>
          </a:xfrm>
          <a:prstGeom prst="rect">
            <a:avLst/>
          </a:prstGeom>
        </p:spPr>
        <p:txBody>
          <a:bodyPr lIns="0" tIns="0" rIns="0" bIns="0" rtlCol="0" anchor="t">
            <a:spAutoFit/>
          </a:bodyPr>
          <a:lstStyle/>
          <a:p>
            <a:pPr algn="l">
              <a:lnSpc>
                <a:spcPts val="6222"/>
              </a:lnSpc>
            </a:pPr>
            <a:r>
              <a:rPr lang="en-US" sz="6100">
                <a:solidFill>
                  <a:srgbClr val="1E1E49"/>
                </a:solidFill>
                <a:latin typeface="Oswald"/>
                <a:ea typeface="Oswald"/>
                <a:cs typeface="Oswald"/>
                <a:sym typeface="Oswald"/>
              </a:rPr>
              <a:t>INDEPENDENT VOLUNTEER AND CURRENT VOLUNTEER FORMS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088671DAA50840804685450CE8C8EF" ma:contentTypeVersion="18" ma:contentTypeDescription="Create a new document." ma:contentTypeScope="" ma:versionID="d3fcbb79005e1524172d82d02b207982">
  <xsd:schema xmlns:xsd="http://www.w3.org/2001/XMLSchema" xmlns:xs="http://www.w3.org/2001/XMLSchema" xmlns:p="http://schemas.microsoft.com/office/2006/metadata/properties" xmlns:ns2="ce4d549b-33da-49e3-b019-29e65941c378" xmlns:ns3="57d1be24-da37-4e73-852a-12fb3f76b644" targetNamespace="http://schemas.microsoft.com/office/2006/metadata/properties" ma:root="true" ma:fieldsID="c1a1122102dc2fcb168500b788c92ac4" ns2:_="" ns3:_="">
    <xsd:import namespace="ce4d549b-33da-49e3-b019-29e65941c378"/>
    <xsd:import namespace="57d1be24-da37-4e73-852a-12fb3f76b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d549b-33da-49e3-b019-29e65941c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1be24-da37-4e73-852a-12fb3f76b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f910cc-5e7a-4291-937e-0df814172e19}" ma:internalName="TaxCatchAll" ma:showField="CatchAllData" ma:web="57d1be24-da37-4e73-852a-12fb3f76b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4d549b-33da-49e3-b019-29e65941c378">
      <Terms xmlns="http://schemas.microsoft.com/office/infopath/2007/PartnerControls"/>
    </lcf76f155ced4ddcb4097134ff3c332f>
    <TaxCatchAll xmlns="57d1be24-da37-4e73-852a-12fb3f76b644" xsi:nil="true"/>
  </documentManagement>
</p:properties>
</file>

<file path=customXml/itemProps1.xml><?xml version="1.0" encoding="utf-8"?>
<ds:datastoreItem xmlns:ds="http://schemas.openxmlformats.org/officeDocument/2006/customXml" ds:itemID="{9C47E817-3003-4F24-AEF9-8314AA6683BA}">
  <ds:schemaRefs>
    <ds:schemaRef ds:uri="57d1be24-da37-4e73-852a-12fb3f76b644"/>
    <ds:schemaRef ds:uri="ce4d549b-33da-49e3-b019-29e65941c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A68ECF-8DA2-429C-90AC-EC5D90869CC1}">
  <ds:schemaRefs>
    <ds:schemaRef ds:uri="http://schemas.microsoft.com/sharepoint/v3/contenttype/forms"/>
  </ds:schemaRefs>
</ds:datastoreItem>
</file>

<file path=customXml/itemProps3.xml><?xml version="1.0" encoding="utf-8"?>
<ds:datastoreItem xmlns:ds="http://schemas.openxmlformats.org/officeDocument/2006/customXml" ds:itemID="{D384ED18-DDA7-4036-9978-40B25EB66390}">
  <ds:schemaRefs>
    <ds:schemaRef ds:uri="57d1be24-da37-4e73-852a-12fb3f76b644"/>
    <ds:schemaRef ds:uri="ce4d549b-33da-49e3-b019-29e65941c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Class Presentations</dc:title>
  <cp:revision>6</cp:revision>
  <dcterms:created xsi:type="dcterms:W3CDTF">2006-08-16T00:00:00Z</dcterms:created>
  <dcterms:modified xsi:type="dcterms:W3CDTF">2025-08-25T18:22:20Z</dcterms:modified>
  <dc:identifier>DAGGnlw-jRw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0x010100A2088671DAA50840804685450CE8C8EF</vt:lpwstr>
  </property>
  <property fmtid="{D5CDD505-2E9C-101B-9397-08002B2CF9AE}" pid="3" name="MediaServiceImageTags">
    <vt:lpwstr/>
  </property>
</Properties>
</file>